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96" r:id="rId1"/>
    <p:sldMasterId id="2147483697" r:id="rId2"/>
    <p:sldMasterId id="2147483702" r:id="rId3"/>
  </p:sldMasterIdLst>
  <p:notesMasterIdLst>
    <p:notesMasterId r:id="rId85"/>
  </p:notesMasterIdLst>
  <p:sldIdLst>
    <p:sldId id="256" r:id="rId4"/>
    <p:sldId id="406" r:id="rId5"/>
    <p:sldId id="318" r:id="rId6"/>
    <p:sldId id="412" r:id="rId7"/>
    <p:sldId id="258" r:id="rId8"/>
    <p:sldId id="429" r:id="rId9"/>
    <p:sldId id="411" r:id="rId10"/>
    <p:sldId id="336" r:id="rId11"/>
    <p:sldId id="426" r:id="rId12"/>
    <p:sldId id="424" r:id="rId13"/>
    <p:sldId id="409" r:id="rId14"/>
    <p:sldId id="441" r:id="rId15"/>
    <p:sldId id="261" r:id="rId16"/>
    <p:sldId id="430" r:id="rId17"/>
    <p:sldId id="439" r:id="rId18"/>
    <p:sldId id="433" r:id="rId19"/>
    <p:sldId id="440" r:id="rId20"/>
    <p:sldId id="330" r:id="rId21"/>
    <p:sldId id="335" r:id="rId22"/>
    <p:sldId id="262" r:id="rId23"/>
    <p:sldId id="434" r:id="rId24"/>
    <p:sldId id="431" r:id="rId25"/>
    <p:sldId id="432" r:id="rId26"/>
    <p:sldId id="427" r:id="rId27"/>
    <p:sldId id="317" r:id="rId28"/>
    <p:sldId id="320" r:id="rId29"/>
    <p:sldId id="321" r:id="rId30"/>
    <p:sldId id="322" r:id="rId31"/>
    <p:sldId id="437" r:id="rId32"/>
    <p:sldId id="334" r:id="rId33"/>
    <p:sldId id="323" r:id="rId34"/>
    <p:sldId id="327" r:id="rId35"/>
    <p:sldId id="324" r:id="rId36"/>
    <p:sldId id="266" r:id="rId37"/>
    <p:sldId id="442" r:id="rId38"/>
    <p:sldId id="443" r:id="rId39"/>
    <p:sldId id="444" r:id="rId40"/>
    <p:sldId id="446" r:id="rId41"/>
    <p:sldId id="447" r:id="rId42"/>
    <p:sldId id="448" r:id="rId43"/>
    <p:sldId id="449" r:id="rId44"/>
    <p:sldId id="450" r:id="rId45"/>
    <p:sldId id="451" r:id="rId46"/>
    <p:sldId id="452" r:id="rId47"/>
    <p:sldId id="454" r:id="rId48"/>
    <p:sldId id="453" r:id="rId49"/>
    <p:sldId id="438" r:id="rId50"/>
    <p:sldId id="455" r:id="rId51"/>
    <p:sldId id="456" r:id="rId52"/>
    <p:sldId id="463" r:id="rId53"/>
    <p:sldId id="457" r:id="rId54"/>
    <p:sldId id="458" r:id="rId55"/>
    <p:sldId id="464" r:id="rId56"/>
    <p:sldId id="465" r:id="rId57"/>
    <p:sldId id="466" r:id="rId58"/>
    <p:sldId id="467" r:id="rId59"/>
    <p:sldId id="468" r:id="rId60"/>
    <p:sldId id="469" r:id="rId61"/>
    <p:sldId id="470" r:id="rId62"/>
    <p:sldId id="471" r:id="rId63"/>
    <p:sldId id="478" r:id="rId64"/>
    <p:sldId id="473" r:id="rId65"/>
    <p:sldId id="479" r:id="rId66"/>
    <p:sldId id="390" r:id="rId67"/>
    <p:sldId id="474" r:id="rId68"/>
    <p:sldId id="475" r:id="rId69"/>
    <p:sldId id="476" r:id="rId70"/>
    <p:sldId id="477" r:id="rId71"/>
    <p:sldId id="472" r:id="rId72"/>
    <p:sldId id="349" r:id="rId73"/>
    <p:sldId id="420" r:id="rId74"/>
    <p:sldId id="355" r:id="rId75"/>
    <p:sldId id="353" r:id="rId76"/>
    <p:sldId id="421" r:id="rId77"/>
    <p:sldId id="423" r:id="rId78"/>
    <p:sldId id="394" r:id="rId79"/>
    <p:sldId id="422" r:id="rId80"/>
    <p:sldId id="428" r:id="rId81"/>
    <p:sldId id="338" r:id="rId82"/>
    <p:sldId id="339" r:id="rId83"/>
    <p:sldId id="273" r:id="rId84"/>
  </p:sldIdLst>
  <p:sldSz cx="13817600" cy="7772400"/>
  <p:notesSz cx="6858000" cy="9144000"/>
  <p:embeddedFontLst>
    <p:embeddedFont>
      <p:font typeface="Lato" panose="020F0502020204030203" pitchFamily="34" charset="0"/>
      <p:regular r:id="rId86"/>
      <p:bold r:id="rId87"/>
      <p:italic r:id="rId88"/>
      <p:boldItalic r:id="rId89"/>
    </p:embeddedFont>
    <p:embeddedFont>
      <p:font typeface="Libre Franklin" pitchFamily="2" charset="0"/>
      <p:regular r:id="rId90"/>
      <p:bold r:id="rId91"/>
      <p:italic r:id="rId92"/>
      <p:boldItalic r:id="rId93"/>
    </p:embeddedFont>
    <p:embeddedFont>
      <p:font typeface="MS PGothic" panose="020B0600070205080204" pitchFamily="34" charset="-128"/>
      <p:regular r:id="rId94"/>
    </p:embeddedFont>
    <p:embeddedFont>
      <p:font typeface="Proxima Nova" panose="020B0604020202020204" charset="0"/>
      <p:regular r:id="rId95"/>
      <p:bold r:id="rId96"/>
      <p:italic r:id="rId97"/>
      <p:boldItalic r:id="rId98"/>
    </p:embeddedFont>
    <p:embeddedFont>
      <p:font typeface="Segoe UI" panose="020B0502040204020203" pitchFamily="34" charset="0"/>
      <p:regular r:id="rId99"/>
      <p:bold r:id="rId100"/>
      <p:italic r:id="rId101"/>
      <p:boldItalic r:id="rId10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448">
          <p15:clr>
            <a:srgbClr val="A4A3A4"/>
          </p15:clr>
        </p15:guide>
        <p15:guide id="2" pos="4352">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E15490-A8B0-F135-CA1D-3DD163FB69C8}" name="Span,Trae" initials="S" userId="Span,Tra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ily,Jeremy" initials="JD" lastIdx="31" clrIdx="0">
    <p:extLst>
      <p:ext uri="{19B8F6BF-5375-455C-9EA6-DF929625EA0E}">
        <p15:presenceInfo xmlns:p15="http://schemas.microsoft.com/office/powerpoint/2012/main" userId="S::jdaily@colostate.edu::a45c9ced-1852-428a-a615-2bc476bca0ec" providerId="AD"/>
      </p:ext>
    </p:extLst>
  </p:cmAuthor>
  <p:cmAuthor id="2" name="Salinger,Gabe" initials="S" lastIdx="7" clrIdx="1">
    <p:extLst>
      <p:ext uri="{19B8F6BF-5375-455C-9EA6-DF929625EA0E}">
        <p15:presenceInfo xmlns:p15="http://schemas.microsoft.com/office/powerpoint/2012/main" userId="S::gabesal@colostate.edu::892940e0-a83b-4e24-b316-3179ec0964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98D5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195965-E7EC-4803-AC89-EFBDB726120D}" v="1" dt="2024-01-26T04:46:36.341"/>
    <p1510:client id="{851CCDBE-5E79-476A-9A24-B1D7210320A1}" v="101" dt="2024-01-24T00:22:26.440"/>
  </p1510:revLst>
</p1510:revInfo>
</file>

<file path=ppt/tableStyles.xml><?xml version="1.0" encoding="utf-8"?>
<a:tblStyleLst xmlns:a="http://schemas.openxmlformats.org/drawingml/2006/main" def="{063C296A-629E-48D1-9608-2BD12F25F336}">
  <a:tblStyle styleId="{063C296A-629E-48D1-9608-2BD12F25F33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17" autoAdjust="0"/>
    <p:restoredTop sz="88034" autoAdjust="0"/>
  </p:normalViewPr>
  <p:slideViewPr>
    <p:cSldViewPr snapToGrid="0">
      <p:cViewPr varScale="1">
        <p:scale>
          <a:sx n="97" d="100"/>
          <a:sy n="97" d="100"/>
        </p:scale>
        <p:origin x="1013" y="77"/>
      </p:cViewPr>
      <p:guideLst>
        <p:guide orient="horz" pos="2448"/>
        <p:guide pos="435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font" Target="fonts/font4.fntdata"/><Relationship Id="rId16" Type="http://schemas.openxmlformats.org/officeDocument/2006/relationships/slide" Target="slides/slide13.xml"/><Relationship Id="rId107" Type="http://schemas.openxmlformats.org/officeDocument/2006/relationships/tableStyles" Target="tableStyles.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font" Target="fonts/font17.fntdata"/><Relationship Id="rId5" Type="http://schemas.openxmlformats.org/officeDocument/2006/relationships/slide" Target="slides/slide2.xml"/><Relationship Id="rId90" Type="http://schemas.openxmlformats.org/officeDocument/2006/relationships/font" Target="fonts/font5.fntdata"/><Relationship Id="rId95" Type="http://schemas.openxmlformats.org/officeDocument/2006/relationships/font" Target="fonts/font10.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notesMaster" Target="notesMasters/notesMaster1.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commentAuthors" Target="commentAuthors.xml"/><Relationship Id="rId108" Type="http://schemas.microsoft.com/office/2015/10/relationships/revisionInfo" Target="revisionInfo.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font" Target="fonts/font6.fntdata"/><Relationship Id="rId96"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font" Target="fonts/font1.fntdata"/><Relationship Id="rId94" Type="http://schemas.openxmlformats.org/officeDocument/2006/relationships/font" Target="fonts/font9.fntdata"/><Relationship Id="rId99" Type="http://schemas.openxmlformats.org/officeDocument/2006/relationships/font" Target="fonts/font14.fntdata"/><Relationship Id="rId101" Type="http://schemas.openxmlformats.org/officeDocument/2006/relationships/font" Target="fonts/font16.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microsoft.com/office/2018/10/relationships/authors" Target="author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font" Target="fonts/font12.fntdata"/><Relationship Id="rId104"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font" Target="fonts/font7.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font" Target="fonts/font2.fntdata"/><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font" Target="fonts/font15.fntdata"/><Relationship Id="rId105"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font" Target="fonts/font8.fntdata"/><Relationship Id="rId98" Type="http://schemas.openxmlformats.org/officeDocument/2006/relationships/font" Target="fonts/font13.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cb54d94dc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cb54d94dc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0" i="0" dirty="0">
              <a:effectLst/>
              <a:latin typeface="Arial" panose="020B0604020202020204" pitchFamily="34" charset="0"/>
            </a:endParaRPr>
          </a:p>
        </p:txBody>
      </p:sp>
      <p:sp>
        <p:nvSpPr>
          <p:cNvPr id="330" name="Google Shape;330;gcb54d94dc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extLst>
      <p:ext uri="{BB962C8B-B14F-4D97-AF65-F5344CB8AC3E}">
        <p14:creationId xmlns:p14="http://schemas.microsoft.com/office/powerpoint/2010/main" val="1963447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f4a8979030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gf4a8979030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0801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6edf68c063_4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6" name="Google Shape;176;g16edf68c063_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6edf68c063_4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6" name="Google Shape;176;g16edf68c063_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1155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4060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31800">
              <a:lnSpc>
                <a:spcPct val="150000"/>
              </a:lnSpc>
              <a:buSzPts val="2200"/>
            </a:pPr>
            <a:r>
              <a:rPr lang="en-US" b="1" dirty="0"/>
              <a:t>J1939: </a:t>
            </a:r>
            <a:r>
              <a:rPr lang="en-US" dirty="0"/>
              <a:t>D</a:t>
            </a:r>
            <a:r>
              <a:rPr lang="en-US" sz="1200" dirty="0"/>
              <a:t>efines how information is transferred across a network to allow ECUs to communicate information (e.g. vehicle speed) </a:t>
            </a:r>
          </a:p>
          <a:p>
            <a:pPr marL="431800">
              <a:lnSpc>
                <a:spcPct val="150000"/>
              </a:lnSpc>
              <a:buSzPts val="2200"/>
            </a:pPr>
            <a:r>
              <a:rPr lang="en-US" sz="1200" dirty="0"/>
              <a:t>J1939 is a ‘software specification’ that operates on top of a CAN bus. </a:t>
            </a:r>
          </a:p>
          <a:p>
            <a:pPr marL="431800">
              <a:lnSpc>
                <a:spcPct val="150000"/>
              </a:lnSpc>
              <a:buSzPts val="2200"/>
            </a:pPr>
            <a:r>
              <a:rPr lang="en-US" dirty="0"/>
              <a:t>CAN (Controller Area Network) is a form of serial communication used on heavy vehicles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9146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highlight>
                  <a:srgbClr val="FFFF00"/>
                </a:highlight>
              </a:rPr>
              <a:t>Here, we build a model that simulates the network messages that take place during a connection exhaustion attack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highlight>
                <a:srgbClr val="FFFF00"/>
              </a:highligh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highlight>
                  <a:srgbClr val="FFFF00"/>
                </a:highlight>
              </a:rPr>
              <a:t>First, a block definition diagram was developed that provides context for the system of interest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highlight>
                  <a:srgbClr val="FFFF00"/>
                </a:highlight>
              </a:rPr>
              <a:t>	- the key subsystems were elaborated: Like </a:t>
            </a:r>
            <a:r>
              <a:rPr lang="en-US" sz="1200" i="1" dirty="0">
                <a:highlight>
                  <a:srgbClr val="FFFF00"/>
                </a:highlight>
              </a:rPr>
              <a:t>Physical components, sensors, data components, external communications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i="1" dirty="0">
              <a:highlight>
                <a:srgbClr val="FFFF00"/>
              </a:highligh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0" dirty="0">
                <a:highlight>
                  <a:srgbClr val="FFFF00"/>
                </a:highlight>
              </a:rPr>
              <a:t>Next an internal block diagram was developed to model the flows between blocks. State machine diagrams and activity diagrams were used to characterize the ECU and attacker the behavior</a:t>
            </a:r>
          </a:p>
          <a:p>
            <a:endParaRPr lang="en-US" dirty="0"/>
          </a:p>
          <a:p>
            <a:endParaRPr lang="en-US" dirty="0"/>
          </a:p>
          <a:p>
            <a:r>
              <a:rPr lang="en-US" b="1" dirty="0"/>
              <a:t>As can be seen, the IBD is comprised of two ECUs and an Attacker. </a:t>
            </a:r>
            <a:r>
              <a:rPr lang="en-US" b="0" dirty="0"/>
              <a:t>This is all that was needed to illustrate the attack. </a:t>
            </a:r>
          </a:p>
          <a:p>
            <a:endParaRPr lang="en-US" b="0" dirty="0"/>
          </a:p>
          <a:p>
            <a:endParaRPr lang="en-US" b="0" dirty="0"/>
          </a:p>
          <a:p>
            <a:r>
              <a:rPr lang="en-US" b="0" dirty="0"/>
              <a:t>As the model is simulated, a sequence diagram is developed that illustrates the sequence of messages between the ECUs. </a:t>
            </a:r>
          </a:p>
          <a:p>
            <a:r>
              <a:rPr lang="en-US" b="0" dirty="0"/>
              <a:t>	- This helps validate that the model was built correctly.</a:t>
            </a:r>
          </a:p>
          <a:p>
            <a:endParaRPr lang="en-US" b="0" dirty="0"/>
          </a:p>
          <a:p>
            <a:endParaRPr lang="en-US" b="0" dirty="0"/>
          </a:p>
        </p:txBody>
      </p:sp>
      <p:sp>
        <p:nvSpPr>
          <p:cNvPr id="4" name="Slide Number Placeholder 3"/>
          <p:cNvSpPr>
            <a:spLocks noGrp="1"/>
          </p:cNvSpPr>
          <p:nvPr>
            <p:ph type="sldNum" sz="quarter" idx="5"/>
          </p:nvPr>
        </p:nvSpPr>
        <p:spPr/>
        <p:txBody>
          <a:bodyPr/>
          <a:lstStyle/>
          <a:p>
            <a:pPr>
              <a:defRPr/>
            </a:pPr>
            <a:fld id="{9924308D-FC29-4743-9A7B-AE7F05ADDF5E}" type="slidenum">
              <a:rPr lang="en-US" smtClean="0"/>
              <a:pPr>
                <a:defRPr/>
              </a:pPr>
              <a:t>18</a:t>
            </a:fld>
            <a:endParaRPr lang="en-US"/>
          </a:p>
        </p:txBody>
      </p:sp>
    </p:spTree>
    <p:extLst>
      <p:ext uri="{BB962C8B-B14F-4D97-AF65-F5344CB8AC3E}">
        <p14:creationId xmlns:p14="http://schemas.microsoft.com/office/powerpoint/2010/main" val="3645434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highlight>
                <a:srgbClr val="FFFF00"/>
              </a:highligh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highlight>
                  <a:srgbClr val="FFFF00"/>
                </a:highlight>
              </a:rPr>
              <a:t>This slide demonstrates the Request Overload Attack</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dirty="0">
              <a:highlight>
                <a:srgbClr val="FFFF00"/>
              </a:highligh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u="sng" dirty="0">
                <a:highlight>
                  <a:srgbClr val="FFFF00"/>
                </a:highlight>
              </a:rPr>
              <a:t>The key benefits from the simulations are:</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b="0" u="none" dirty="0">
                <a:highlight>
                  <a:srgbClr val="FFFF00"/>
                </a:highlight>
              </a:rPr>
              <a:t>Building these models helped the systems engineer get a better understanding of the SOI. Forcing him to learn the ‘component’ of the system</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b="0" u="none" dirty="0">
                <a:highlight>
                  <a:srgbClr val="FFFF00"/>
                </a:highlight>
              </a:rPr>
              <a:t>This model can be used for collaboration purposes, and talking through how the attacks take pace -&gt; Brainstorming solutions</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b="0" u="none" dirty="0">
                <a:highlight>
                  <a:srgbClr val="FFFF00"/>
                </a:highlight>
              </a:rPr>
              <a:t>This model helps bridge the gab between stakeholders and subject matter experts</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endParaRPr lang="en-US" sz="1200" b="0" u="none" dirty="0">
              <a:highlight>
                <a:srgbClr val="FFFF00"/>
              </a:highlight>
            </a:endParaRP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endParaRPr lang="en-US" sz="1200" b="0" u="none" dirty="0">
              <a:highlight>
                <a:srgbClr val="FFFF00"/>
              </a:highlight>
            </a:endParaRPr>
          </a:p>
          <a:p>
            <a:endParaRPr lang="en-US" dirty="0"/>
          </a:p>
        </p:txBody>
      </p:sp>
      <p:sp>
        <p:nvSpPr>
          <p:cNvPr id="4" name="Slide Number Placeholder 3"/>
          <p:cNvSpPr>
            <a:spLocks noGrp="1"/>
          </p:cNvSpPr>
          <p:nvPr>
            <p:ph type="sldNum" sz="quarter" idx="5"/>
          </p:nvPr>
        </p:nvSpPr>
        <p:spPr/>
        <p:txBody>
          <a:bodyPr/>
          <a:lstStyle/>
          <a:p>
            <a:pPr>
              <a:defRPr/>
            </a:pPr>
            <a:fld id="{9924308D-FC29-4743-9A7B-AE7F05ADDF5E}" type="slidenum">
              <a:rPr lang="en-US" smtClean="0"/>
              <a:pPr>
                <a:defRPr/>
              </a:pPr>
              <a:t>19</a:t>
            </a:fld>
            <a:endParaRPr lang="en-US"/>
          </a:p>
        </p:txBody>
      </p:sp>
    </p:spTree>
    <p:extLst>
      <p:ext uri="{BB962C8B-B14F-4D97-AF65-F5344CB8AC3E}">
        <p14:creationId xmlns:p14="http://schemas.microsoft.com/office/powerpoint/2010/main" val="3295603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6edf68c063_6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g16edf68c063_6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6edf68c063_4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g16edf68c063_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740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8723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6edf68c063_4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g16edf68c063_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6347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cb54d94dc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cb54d94dc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0" name="Google Shape;330;gcb54d94dc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extLst>
      <p:ext uri="{BB962C8B-B14F-4D97-AF65-F5344CB8AC3E}">
        <p14:creationId xmlns:p14="http://schemas.microsoft.com/office/powerpoint/2010/main" val="22054303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i="0" u="sng" dirty="0"/>
              <a:t>Identify Security Requirements</a:t>
            </a:r>
          </a:p>
          <a:p>
            <a:endParaRPr lang="en-US" b="1" i="0" u="sng" dirty="0"/>
          </a:p>
          <a:p>
            <a:r>
              <a:rPr lang="en-US" b="1" i="0" u="none" dirty="0"/>
              <a:t>Phase 1: </a:t>
            </a:r>
            <a:r>
              <a:rPr lang="en-US" b="0" i="0" u="none" dirty="0"/>
              <a:t>security requirements are identified alongside functional and non-functional requirements during the early stages of model development. </a:t>
            </a:r>
          </a:p>
          <a:p>
            <a:endParaRPr lang="en-US" b="0" i="0" u="none" dirty="0"/>
          </a:p>
          <a:p>
            <a:r>
              <a:rPr lang="en-US" b="0" i="0" u="none" dirty="0"/>
              <a:t>This process involves using a "Security Requirement" stereotype, a subtype of </a:t>
            </a:r>
            <a:r>
              <a:rPr lang="en-US" b="0" i="0" u="none" dirty="0" err="1"/>
              <a:t>SysML</a:t>
            </a:r>
            <a:r>
              <a:rPr lang="en-US" b="0" i="0" u="none" dirty="0"/>
              <a:t> Requirement, and utilizing standard </a:t>
            </a:r>
            <a:r>
              <a:rPr lang="en-US" b="0" i="0" u="none" dirty="0" err="1"/>
              <a:t>SysML</a:t>
            </a:r>
            <a:r>
              <a:rPr lang="en-US" b="0" i="0" u="none" dirty="0"/>
              <a:t> Requirements diagrams or tables.</a:t>
            </a:r>
          </a:p>
          <a:p>
            <a:endParaRPr lang="en-US" b="0" i="0" u="none" dirty="0"/>
          </a:p>
          <a:p>
            <a:endParaRPr lang="en-US" b="0" i="0" u="none" dirty="0"/>
          </a:p>
          <a:p>
            <a:r>
              <a:rPr lang="en-US" b="1" i="0" u="none" dirty="0"/>
              <a:t>Figure on the right: </a:t>
            </a:r>
            <a:r>
              <a:rPr lang="en-US" b="0" i="0" u="none" dirty="0"/>
              <a:t>This is the requirements diagram that was developed for the J1939 protocol on the ECUs. Here we are using a </a:t>
            </a:r>
            <a:r>
              <a:rPr lang="en-US" b="0" i="0" u="sng" dirty="0"/>
              <a:t>Requirement Diagram</a:t>
            </a:r>
            <a:endParaRPr lang="en-US" b="1" i="0" u="sng" dirty="0"/>
          </a:p>
        </p:txBody>
      </p:sp>
      <p:sp>
        <p:nvSpPr>
          <p:cNvPr id="4" name="Slide Number Placeholder 3"/>
          <p:cNvSpPr>
            <a:spLocks noGrp="1"/>
          </p:cNvSpPr>
          <p:nvPr>
            <p:ph type="sldNum" sz="quarter" idx="5"/>
          </p:nvPr>
        </p:nvSpPr>
        <p:spPr/>
        <p:txBody>
          <a:bodyPr/>
          <a:lstStyle/>
          <a:p>
            <a:pPr>
              <a:defRPr/>
            </a:pPr>
            <a:fld id="{9924308D-FC29-4743-9A7B-AE7F05ADDF5E}" type="slidenum">
              <a:rPr lang="en-US" smtClean="0"/>
              <a:pPr>
                <a:defRPr/>
              </a:pPr>
              <a:t>25</a:t>
            </a:fld>
            <a:endParaRPr lang="en-US"/>
          </a:p>
        </p:txBody>
      </p:sp>
    </p:spTree>
    <p:extLst>
      <p:ext uri="{BB962C8B-B14F-4D97-AF65-F5344CB8AC3E}">
        <p14:creationId xmlns:p14="http://schemas.microsoft.com/office/powerpoint/2010/main" val="2612885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Capture and Allocate Assets:</a:t>
            </a:r>
          </a:p>
          <a:p>
            <a:endParaRPr lang="en-US" b="1" u="sng" dirty="0"/>
          </a:p>
          <a:p>
            <a:r>
              <a:rPr lang="en-US" b="1" u="none" dirty="0"/>
              <a:t>Phase 2: </a:t>
            </a:r>
            <a:r>
              <a:rPr lang="en-US" b="0" u="none" dirty="0"/>
              <a:t>The focus is on defining the objects that need to be secured. The emphasis is on representing structure rather than usage or internal connections. Asset Structure Definition was used, which is a simple extension of the Block Definition Diagram. Using </a:t>
            </a:r>
            <a:r>
              <a:rPr lang="en-US" b="0" u="none" dirty="0" err="1"/>
              <a:t>MBSEsec</a:t>
            </a:r>
            <a:r>
              <a:rPr lang="en-US" b="0" u="none" dirty="0"/>
              <a:t> Stereotypes the model was elaborated. </a:t>
            </a:r>
          </a:p>
          <a:p>
            <a:endParaRPr lang="en-US" b="0" u="none" dirty="0"/>
          </a:p>
          <a:p>
            <a:r>
              <a:rPr lang="en-US" b="0" u="none" dirty="0"/>
              <a:t>In order to know which ECUs were of primary importance on the network, real time network traffic was logged, and the primary ECUs were added to the asset definition diagram.</a:t>
            </a:r>
          </a:p>
          <a:p>
            <a:endParaRPr lang="en-US" b="0" u="none" dirty="0"/>
          </a:p>
          <a:p>
            <a:r>
              <a:rPr lang="en-US" b="0" u="none" dirty="0"/>
              <a:t>System blocks were characterized using the prescribed stereotypes from the </a:t>
            </a:r>
            <a:r>
              <a:rPr lang="en-US" b="0" u="none" dirty="0" err="1"/>
              <a:t>MBSEsec</a:t>
            </a:r>
            <a:r>
              <a:rPr lang="en-US" b="0" u="none" dirty="0"/>
              <a:t> method. </a:t>
            </a:r>
          </a:p>
          <a:p>
            <a:endParaRPr lang="en-US" b="0" u="none" dirty="0"/>
          </a:p>
          <a:p>
            <a:r>
              <a:rPr lang="en-US" b="0" u="none" dirty="0"/>
              <a:t>System assets were then allocated to the appropriate security requirements, ensuring that all were met. </a:t>
            </a:r>
          </a:p>
          <a:p>
            <a:endParaRPr lang="en-US" b="0" u="none" dirty="0"/>
          </a:p>
          <a:p>
            <a:r>
              <a:rPr lang="en-US" b="1" u="none" dirty="0"/>
              <a:t>Attacker element was added: </a:t>
            </a:r>
            <a:r>
              <a:rPr lang="en-US" b="0" u="none" dirty="0"/>
              <a:t>Although not a part of the </a:t>
            </a:r>
            <a:r>
              <a:rPr lang="en-US" b="0" u="none" dirty="0" err="1"/>
              <a:t>MBSEsec</a:t>
            </a:r>
            <a:r>
              <a:rPr lang="en-US" b="0" u="none" dirty="0"/>
              <a:t> methodology, we added an attacker to the model due to the given compromised state of the system. This was done to facilitate the incorporation of zero trust, and enable further elaboration of the model. </a:t>
            </a:r>
            <a:endParaRPr lang="en-US" b="1" u="none" dirty="0"/>
          </a:p>
        </p:txBody>
      </p:sp>
      <p:sp>
        <p:nvSpPr>
          <p:cNvPr id="4" name="Slide Number Placeholder 3"/>
          <p:cNvSpPr>
            <a:spLocks noGrp="1"/>
          </p:cNvSpPr>
          <p:nvPr>
            <p:ph type="sldNum" sz="quarter" idx="5"/>
          </p:nvPr>
        </p:nvSpPr>
        <p:spPr/>
        <p:txBody>
          <a:bodyPr/>
          <a:lstStyle/>
          <a:p>
            <a:pPr>
              <a:defRPr/>
            </a:pPr>
            <a:fld id="{9924308D-FC29-4743-9A7B-AE7F05ADDF5E}" type="slidenum">
              <a:rPr lang="en-US" smtClean="0"/>
              <a:pPr>
                <a:defRPr/>
              </a:pPr>
              <a:t>26</a:t>
            </a:fld>
            <a:endParaRPr lang="en-US"/>
          </a:p>
        </p:txBody>
      </p:sp>
    </p:spTree>
    <p:extLst>
      <p:ext uri="{BB962C8B-B14F-4D97-AF65-F5344CB8AC3E}">
        <p14:creationId xmlns:p14="http://schemas.microsoft.com/office/powerpoint/2010/main" val="13146783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b="1" u="sng"/>
              <a:t>Model Threats and risks:</a:t>
            </a:r>
          </a:p>
          <a:p>
            <a:endParaRPr lang="en-US" b="1" u="sng"/>
          </a:p>
          <a:p>
            <a:r>
              <a:rPr lang="en-US" b="0" u="none"/>
              <a:t>Phase 3: There are two aspects to threat and risk modeling: behavioral and structural security specification. For behavioral aspects, the Misuse Cases and Activity diagrams were used. The structural aspect involves the Threat and Risk Definition diagram, based on the UML Class diagram, where elements like Risk, Risk Treatment, Risk Impact, Threat, and Vulnerability are created and linked. </a:t>
            </a:r>
          </a:p>
          <a:p>
            <a:endParaRPr lang="en-US" b="0" u="none"/>
          </a:p>
          <a:p>
            <a:r>
              <a:rPr lang="en-US" b="1" u="none"/>
              <a:t>Figures on the right: </a:t>
            </a:r>
            <a:r>
              <a:rPr lang="en-US" b="0" u="none"/>
              <a:t>The misuse case diagram is an extension of the Misuse case diagram, which illustrated how the attacker can misuse the system. Each misuse case is elaborated with an activity diagram that demonstrates how this takes place. </a:t>
            </a:r>
          </a:p>
          <a:p>
            <a:endParaRPr lang="en-US" b="0" u="none"/>
          </a:p>
          <a:p>
            <a:r>
              <a:rPr lang="en-US" b="1" u="sng"/>
              <a:t>Threat and risk Definition Diagram:</a:t>
            </a:r>
            <a:r>
              <a:rPr lang="en-US" b="0" u="none"/>
              <a:t> This diagram defines the system risk, and elaborates on the key security aspects such as vulnerability, threats, and risk impact. The elements are linked through relations such as ‘characterizes’,  ‘use’, cause’, and ‘misuse’</a:t>
            </a:r>
          </a:p>
          <a:p>
            <a:endParaRPr lang="en-US" b="0" u="none"/>
          </a:p>
          <a:p>
            <a:r>
              <a:rPr lang="en-US" b="0" u="none"/>
              <a:t>Top level risks and vulnerabilities are defined on the slide. </a:t>
            </a:r>
            <a:endParaRPr lang="en-US" b="1" u="sng"/>
          </a:p>
        </p:txBody>
      </p:sp>
      <p:sp>
        <p:nvSpPr>
          <p:cNvPr id="4" name="Slide Number Placeholder 3"/>
          <p:cNvSpPr>
            <a:spLocks noGrp="1"/>
          </p:cNvSpPr>
          <p:nvPr>
            <p:ph type="sldNum" sz="quarter" idx="5"/>
          </p:nvPr>
        </p:nvSpPr>
        <p:spPr/>
        <p:txBody>
          <a:bodyPr/>
          <a:lstStyle/>
          <a:p>
            <a:pPr>
              <a:defRPr/>
            </a:pPr>
            <a:fld id="{9924308D-FC29-4743-9A7B-AE7F05ADDF5E}" type="slidenum">
              <a:rPr lang="en-US" smtClean="0"/>
              <a:pPr>
                <a:defRPr/>
              </a:pPr>
              <a:t>27</a:t>
            </a:fld>
            <a:endParaRPr lang="en-US"/>
          </a:p>
        </p:txBody>
      </p:sp>
    </p:spTree>
    <p:extLst>
      <p:ext uri="{BB962C8B-B14F-4D97-AF65-F5344CB8AC3E}">
        <p14:creationId xmlns:p14="http://schemas.microsoft.com/office/powerpoint/2010/main" val="4187032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Decide objectives and controls:</a:t>
            </a:r>
          </a:p>
          <a:p>
            <a:endParaRPr lang="en-US" b="1" u="sng" dirty="0"/>
          </a:p>
          <a:p>
            <a:r>
              <a:rPr lang="en-US" b="1" u="none" dirty="0"/>
              <a:t>Phase 4: </a:t>
            </a:r>
            <a:r>
              <a:rPr lang="en-US" b="0" u="none" dirty="0"/>
              <a:t>The focus is on defining security controls. This is achieved by utilizing a "Security Objectives and Controls Structure diagram," which extends the UML Class diagram, to define the elements related to security objectives and controls. </a:t>
            </a:r>
          </a:p>
          <a:p>
            <a:endParaRPr lang="en-US" b="0" u="none" dirty="0"/>
          </a:p>
          <a:p>
            <a:r>
              <a:rPr lang="en-US" b="0" u="none" dirty="0"/>
              <a:t>Activity Diagrams were used for identifying workflow or algorithms for security controls.</a:t>
            </a:r>
          </a:p>
          <a:p>
            <a:endParaRPr lang="en-US" b="0" u="none" dirty="0"/>
          </a:p>
          <a:p>
            <a:r>
              <a:rPr lang="en-US" b="1" u="none" dirty="0"/>
              <a:t>Diagram on right: </a:t>
            </a:r>
            <a:r>
              <a:rPr lang="en-US" b="0" u="none" dirty="0"/>
              <a:t>This is a Behavior diagram illustrating the ‘validate incoming messages’ security control</a:t>
            </a:r>
            <a:endParaRPr lang="en-US" b="1" u="none" dirty="0"/>
          </a:p>
        </p:txBody>
      </p:sp>
      <p:sp>
        <p:nvSpPr>
          <p:cNvPr id="4" name="Slide Number Placeholder 3"/>
          <p:cNvSpPr>
            <a:spLocks noGrp="1"/>
          </p:cNvSpPr>
          <p:nvPr>
            <p:ph type="sldNum" sz="quarter" idx="5"/>
          </p:nvPr>
        </p:nvSpPr>
        <p:spPr/>
        <p:txBody>
          <a:bodyPr/>
          <a:lstStyle/>
          <a:p>
            <a:pPr>
              <a:defRPr/>
            </a:pPr>
            <a:fld id="{9924308D-FC29-4743-9A7B-AE7F05ADDF5E}" type="slidenum">
              <a:rPr lang="en-US" smtClean="0"/>
              <a:pPr>
                <a:defRPr/>
              </a:pPr>
              <a:t>28</a:t>
            </a:fld>
            <a:endParaRPr lang="en-US"/>
          </a:p>
        </p:txBody>
      </p:sp>
    </p:spTree>
    <p:extLst>
      <p:ext uri="{BB962C8B-B14F-4D97-AF65-F5344CB8AC3E}">
        <p14:creationId xmlns:p14="http://schemas.microsoft.com/office/powerpoint/2010/main" val="1733539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can see that allocation is very beneficial. Mapping security controls to requirements ensures that all requirements are satisfied with a security control. </a:t>
            </a:r>
          </a:p>
          <a:p>
            <a:endParaRPr lang="en-US"/>
          </a:p>
          <a:p>
            <a:endParaRPr lang="en-US"/>
          </a:p>
        </p:txBody>
      </p:sp>
      <p:sp>
        <p:nvSpPr>
          <p:cNvPr id="4" name="Slide Number Placeholder 3"/>
          <p:cNvSpPr>
            <a:spLocks noGrp="1"/>
          </p:cNvSpPr>
          <p:nvPr>
            <p:ph type="sldNum" sz="quarter" idx="5"/>
          </p:nvPr>
        </p:nvSpPr>
        <p:spPr/>
        <p:txBody>
          <a:bodyPr/>
          <a:lstStyle/>
          <a:p>
            <a:pPr>
              <a:defRPr/>
            </a:pPr>
            <a:fld id="{9924308D-FC29-4743-9A7B-AE7F05ADDF5E}" type="slidenum">
              <a:rPr lang="en-US" smtClean="0"/>
              <a:pPr>
                <a:defRPr/>
              </a:pPr>
              <a:t>29</a:t>
            </a:fld>
            <a:endParaRPr lang="en-US"/>
          </a:p>
        </p:txBody>
      </p:sp>
    </p:spTree>
    <p:extLst>
      <p:ext uri="{BB962C8B-B14F-4D97-AF65-F5344CB8AC3E}">
        <p14:creationId xmlns:p14="http://schemas.microsoft.com/office/powerpoint/2010/main" val="42298993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allocation matrix that is used to allocate the security controls to the appropriate system blocks. </a:t>
            </a:r>
          </a:p>
          <a:p>
            <a:endParaRPr lang="en-US"/>
          </a:p>
        </p:txBody>
      </p:sp>
      <p:sp>
        <p:nvSpPr>
          <p:cNvPr id="4" name="Slide Number Placeholder 3"/>
          <p:cNvSpPr>
            <a:spLocks noGrp="1"/>
          </p:cNvSpPr>
          <p:nvPr>
            <p:ph type="sldNum" sz="quarter" idx="5"/>
          </p:nvPr>
        </p:nvSpPr>
        <p:spPr/>
        <p:txBody>
          <a:bodyPr/>
          <a:lstStyle/>
          <a:p>
            <a:pPr>
              <a:defRPr/>
            </a:pPr>
            <a:fld id="{9924308D-FC29-4743-9A7B-AE7F05ADDF5E}" type="slidenum">
              <a:rPr lang="en-US" smtClean="0"/>
              <a:pPr>
                <a:defRPr/>
              </a:pPr>
              <a:t>30</a:t>
            </a:fld>
            <a:endParaRPr lang="en-US"/>
          </a:p>
        </p:txBody>
      </p:sp>
    </p:spTree>
    <p:extLst>
      <p:ext uri="{BB962C8B-B14F-4D97-AF65-F5344CB8AC3E}">
        <p14:creationId xmlns:p14="http://schemas.microsoft.com/office/powerpoint/2010/main" val="37862397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a:p>
            <a:r>
              <a:rPr lang="en-US" b="1"/>
              <a:t>Big picture: </a:t>
            </a:r>
            <a:r>
              <a:rPr lang="en-US" b="0"/>
              <a:t>We took an existing method, and applied it to a new domain. </a:t>
            </a:r>
          </a:p>
          <a:p>
            <a:endParaRPr lang="en-US" b="0"/>
          </a:p>
          <a:p>
            <a:r>
              <a:rPr lang="en-US" b="1"/>
              <a:t>How the modeling went: </a:t>
            </a:r>
          </a:p>
          <a:p>
            <a:pPr marL="228600" indent="-228600">
              <a:buAutoNum type="arabicPeriod"/>
            </a:pPr>
            <a:r>
              <a:rPr lang="en-US" b="0"/>
              <a:t>As the model was built, the security requirements were iteratively updated</a:t>
            </a:r>
          </a:p>
          <a:p>
            <a:pPr marL="685800" lvl="1" indent="-228600">
              <a:buFont typeface="+mj-lt"/>
              <a:buAutoNum type="alphaLcPeriod"/>
            </a:pPr>
            <a:r>
              <a:rPr lang="en-US" b="0"/>
              <a:t>Especially during modeling threats and risks, solutions to the vulnerabilities were discovered. </a:t>
            </a:r>
          </a:p>
          <a:p>
            <a:pPr marL="685800" lvl="1" indent="-228600">
              <a:buFont typeface="+mj-lt"/>
              <a:buAutoNum type="alphaLcPeriod"/>
            </a:pPr>
            <a:r>
              <a:rPr lang="en-US" b="0"/>
              <a:t>As the Security controls were built, the requirements were tailored to ensure they covered all of the necessary mitigations</a:t>
            </a:r>
          </a:p>
          <a:p>
            <a:pPr marL="228600" lvl="0" indent="-228600">
              <a:buFont typeface="+mj-lt"/>
              <a:buAutoNum type="arabicPeriod"/>
            </a:pPr>
            <a:r>
              <a:rPr lang="en-US" b="0"/>
              <a:t>Iteration of the model was very simple, when better solutions were found, only simple adjustments needed to be made. </a:t>
            </a:r>
          </a:p>
          <a:p>
            <a:pPr marL="228600" lvl="0" indent="-228600">
              <a:buFont typeface="+mj-lt"/>
              <a:buAutoNum type="arabicPeriod"/>
            </a:pPr>
            <a:endParaRPr lang="en-US" b="0"/>
          </a:p>
          <a:p>
            <a:pPr marL="228600" lvl="0" indent="-228600">
              <a:buFont typeface="+mj-lt"/>
              <a:buAutoNum type="arabicPeriod"/>
            </a:pPr>
            <a:r>
              <a:rPr lang="en-US" b="0"/>
              <a:t>Using the </a:t>
            </a:r>
            <a:r>
              <a:rPr lang="en-US" b="0" err="1"/>
              <a:t>MBSEsec</a:t>
            </a:r>
            <a:r>
              <a:rPr lang="en-US" b="0"/>
              <a:t> profile stereotypes, helped guide the focus of the model to security</a:t>
            </a:r>
          </a:p>
          <a:p>
            <a:pPr marL="228600" lvl="0" indent="-228600">
              <a:buFont typeface="+mj-lt"/>
              <a:buAutoNum type="arabicPeriod"/>
            </a:pPr>
            <a:endParaRPr lang="en-US" b="0"/>
          </a:p>
          <a:p>
            <a:pPr marL="228600" lvl="0" indent="-228600">
              <a:buFont typeface="+mj-lt"/>
              <a:buAutoNum type="arabicPeriod"/>
            </a:pPr>
            <a:r>
              <a:rPr lang="en-US" b="0"/>
              <a:t>Traceability matrices were very effective at ensuring that no gaps were left in the design. </a:t>
            </a:r>
          </a:p>
          <a:p>
            <a:pPr marL="228600" lvl="0" indent="-228600">
              <a:buFont typeface="+mj-lt"/>
              <a:buAutoNum type="arabicPeriod"/>
            </a:pPr>
            <a:endParaRPr lang="en-US" b="0"/>
          </a:p>
          <a:p>
            <a:pPr marL="228600" lvl="0" indent="-228600">
              <a:buFont typeface="+mj-lt"/>
              <a:buAutoNum type="arabicPeriod"/>
            </a:pPr>
            <a:r>
              <a:rPr lang="en-US" b="0"/>
              <a:t>This approach is very effective for tabletop brainstorming because of the real time building and visual aspects of the model </a:t>
            </a:r>
          </a:p>
          <a:p>
            <a:pPr marL="228600" lvl="0" indent="-228600">
              <a:buFont typeface="+mj-lt"/>
              <a:buAutoNum type="arabicPeriod"/>
            </a:pPr>
            <a:endParaRPr lang="en-US" b="0"/>
          </a:p>
          <a:p>
            <a:pPr marL="228600" lvl="0" indent="-228600">
              <a:buFont typeface="+mj-lt"/>
              <a:buAutoNum type="arabicPeriod"/>
            </a:pPr>
            <a:endParaRPr lang="en-US" b="0"/>
          </a:p>
        </p:txBody>
      </p:sp>
      <p:sp>
        <p:nvSpPr>
          <p:cNvPr id="4" name="Slide Number Placeholder 3"/>
          <p:cNvSpPr>
            <a:spLocks noGrp="1"/>
          </p:cNvSpPr>
          <p:nvPr>
            <p:ph type="sldNum" sz="quarter" idx="5"/>
          </p:nvPr>
        </p:nvSpPr>
        <p:spPr/>
        <p:txBody>
          <a:bodyPr/>
          <a:lstStyle/>
          <a:p>
            <a:pPr>
              <a:defRPr/>
            </a:pPr>
            <a:fld id="{9924308D-FC29-4743-9A7B-AE7F05ADDF5E}" type="slidenum">
              <a:rPr lang="en-US" smtClean="0"/>
              <a:pPr>
                <a:defRPr/>
              </a:pPr>
              <a:t>31</a:t>
            </a:fld>
            <a:endParaRPr lang="en-US"/>
          </a:p>
        </p:txBody>
      </p:sp>
    </p:spTree>
    <p:extLst>
      <p:ext uri="{BB962C8B-B14F-4D97-AF65-F5344CB8AC3E}">
        <p14:creationId xmlns:p14="http://schemas.microsoft.com/office/powerpoint/2010/main" val="15725315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Two recommendations: </a:t>
            </a:r>
          </a:p>
          <a:p>
            <a:endParaRPr lang="en-US" dirty="0"/>
          </a:p>
          <a:p>
            <a:r>
              <a:rPr lang="en-US" b="1" dirty="0"/>
              <a:t>1) </a:t>
            </a:r>
            <a:r>
              <a:rPr lang="en-US" dirty="0"/>
              <a:t>As mentioned earlier, we added an attacker element to the model due to the compromised state of the protocol</a:t>
            </a:r>
          </a:p>
          <a:p>
            <a:endParaRPr lang="en-US" dirty="0"/>
          </a:p>
          <a:p>
            <a:r>
              <a:rPr lang="en-US" dirty="0"/>
              <a:t>We recommend to add this element to the model to enable further elaboration of behavior and misuse cases. By implementing this element, the model must be designed around it. </a:t>
            </a:r>
          </a:p>
          <a:p>
            <a:endParaRPr lang="en-US" dirty="0"/>
          </a:p>
          <a:p>
            <a:r>
              <a:rPr lang="en-US" dirty="0"/>
              <a:t>This incorporates the principle of zero trust, which is where the cyber security field is headed. </a:t>
            </a:r>
          </a:p>
          <a:p>
            <a:endParaRPr lang="en-US" dirty="0"/>
          </a:p>
          <a:p>
            <a:endParaRPr lang="en-US" dirty="0"/>
          </a:p>
          <a:p>
            <a:r>
              <a:rPr lang="en-US" b="1" dirty="0"/>
              <a:t>2) </a:t>
            </a:r>
            <a:r>
              <a:rPr lang="en-US" b="0" dirty="0"/>
              <a:t>If the system does not have preexisting vulnerabilities, (i.e. New system), it is recommended to conduct a top level risk assessment before beginning the modeling process. </a:t>
            </a:r>
          </a:p>
          <a:p>
            <a:endParaRPr lang="en-US" b="0" dirty="0"/>
          </a:p>
          <a:p>
            <a:r>
              <a:rPr lang="en-US" b="0" dirty="0"/>
              <a:t>This will allow for the modeling process to be more solution oriented. </a:t>
            </a:r>
            <a:endParaRPr lang="en-US" b="1" dirty="0"/>
          </a:p>
        </p:txBody>
      </p:sp>
      <p:sp>
        <p:nvSpPr>
          <p:cNvPr id="4" name="Slide Number Placeholder 3"/>
          <p:cNvSpPr>
            <a:spLocks noGrp="1"/>
          </p:cNvSpPr>
          <p:nvPr>
            <p:ph type="sldNum" sz="quarter" idx="5"/>
          </p:nvPr>
        </p:nvSpPr>
        <p:spPr/>
        <p:txBody>
          <a:bodyPr/>
          <a:lstStyle/>
          <a:p>
            <a:pPr>
              <a:defRPr/>
            </a:pPr>
            <a:fld id="{9924308D-FC29-4743-9A7B-AE7F05ADDF5E}" type="slidenum">
              <a:rPr lang="en-US" smtClean="0"/>
              <a:pPr>
                <a:defRPr/>
              </a:pPr>
              <a:t>32</a:t>
            </a:fld>
            <a:endParaRPr lang="en-US"/>
          </a:p>
        </p:txBody>
      </p:sp>
    </p:spTree>
    <p:extLst>
      <p:ext uri="{BB962C8B-B14F-4D97-AF65-F5344CB8AC3E}">
        <p14:creationId xmlns:p14="http://schemas.microsoft.com/office/powerpoint/2010/main" val="756172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cb54d94dc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cb54d94dc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gcb54d94dc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extLst>
      <p:ext uri="{BB962C8B-B14F-4D97-AF65-F5344CB8AC3E}">
        <p14:creationId xmlns:p14="http://schemas.microsoft.com/office/powerpoint/2010/main" val="536933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924308D-FC29-4743-9A7B-AE7F05ADDF5E}" type="slidenum">
              <a:rPr lang="en-US" smtClean="0"/>
              <a:pPr>
                <a:defRPr/>
              </a:pPr>
              <a:t>33</a:t>
            </a:fld>
            <a:endParaRPr lang="en-US"/>
          </a:p>
        </p:txBody>
      </p:sp>
    </p:spTree>
    <p:extLst>
      <p:ext uri="{BB962C8B-B14F-4D97-AF65-F5344CB8AC3E}">
        <p14:creationId xmlns:p14="http://schemas.microsoft.com/office/powerpoint/2010/main" val="34078369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6edf68c063_6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g16edf68c063_6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43284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6edf68c063_6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g16edf68c063_6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81593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808019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41477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67518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079315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highlight>
                  <a:srgbClr val="FFFF00"/>
                </a:highlight>
              </a:rPr>
              <a:t>MBSE methodologies promise to ease systems engineers' challenges in communication across different engineering disciplines</a:t>
            </a:r>
          </a:p>
          <a:p>
            <a:pPr lvl="1"/>
            <a:r>
              <a:rPr lang="en-US" dirty="0">
                <a:highlight>
                  <a:srgbClr val="FFFF00"/>
                </a:highlight>
              </a:rPr>
              <a:t>Especially in terms of </a:t>
            </a:r>
            <a:r>
              <a:rPr lang="en-US" dirty="0">
                <a:solidFill>
                  <a:schemeClr val="tx1"/>
                </a:solidFill>
                <a:highlight>
                  <a:srgbClr val="FFFF00"/>
                </a:highlight>
              </a:rPr>
              <a:t>completeness and consistency</a:t>
            </a:r>
          </a:p>
          <a:p>
            <a:r>
              <a:rPr lang="en-US" dirty="0">
                <a:highlight>
                  <a:srgbClr val="FFFF00"/>
                </a:highlight>
              </a:rPr>
              <a:t>Effectively document the process to determining appropriate security controls</a:t>
            </a:r>
            <a:endParaRPr lang="en-US" dirty="0">
              <a:solidFill>
                <a:schemeClr val="tx1"/>
              </a:solidFill>
              <a:highlight>
                <a:srgbClr val="FFFF00"/>
              </a:highlight>
            </a:endParaRPr>
          </a:p>
          <a:p>
            <a:endParaRPr lang="en-US" dirty="0"/>
          </a:p>
        </p:txBody>
      </p:sp>
      <p:sp>
        <p:nvSpPr>
          <p:cNvPr id="4" name="Slide Number Placeholder 3"/>
          <p:cNvSpPr>
            <a:spLocks noGrp="1"/>
          </p:cNvSpPr>
          <p:nvPr>
            <p:ph type="sldNum" sz="quarter" idx="5"/>
          </p:nvPr>
        </p:nvSpPr>
        <p:spPr/>
        <p:txBody>
          <a:bodyPr/>
          <a:lstStyle/>
          <a:p>
            <a:pPr>
              <a:defRPr/>
            </a:pPr>
            <a:fld id="{9924308D-FC29-4743-9A7B-AE7F05ADDF5E}" type="slidenum">
              <a:rPr lang="en-US" smtClean="0"/>
              <a:pPr>
                <a:defRPr/>
              </a:pPr>
              <a:t>46</a:t>
            </a:fld>
            <a:endParaRPr lang="en-US"/>
          </a:p>
        </p:txBody>
      </p:sp>
    </p:spTree>
    <p:extLst>
      <p:ext uri="{BB962C8B-B14F-4D97-AF65-F5344CB8AC3E}">
        <p14:creationId xmlns:p14="http://schemas.microsoft.com/office/powerpoint/2010/main" val="11550658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6edf68c063_6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g16edf68c063_6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02393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6edf68c063_6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g16edf68c063_6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8698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f4a8979030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gf4a8979030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6048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5520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28900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f4a8979030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gf4a8979030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30180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Provided a technique for adding clarity input parser, and reducing undefined states in the protocol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530120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01064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84488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cb54d94dc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cb54d94dc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ISO/IEC/IEEE 15288 </a:t>
            </a:r>
            <a:r>
              <a:rPr lang="en-US" dirty="0"/>
              <a:t>is a systems engineering standard developed by the consensus of SE experts from government, industry, and academia. It is recognized by both industry and the Department of Defense (DoD) as being a common process framework for the performance of effective systems engineering throughout the system life cycle. </a:t>
            </a:r>
          </a:p>
          <a:p>
            <a:pPr marL="0" lvl="0" indent="0" algn="l" rtl="0">
              <a:spcBef>
                <a:spcPts val="0"/>
              </a:spcBef>
              <a:spcAft>
                <a:spcPts val="0"/>
              </a:spcAft>
              <a:buNone/>
            </a:pPr>
            <a:endParaRPr dirty="0"/>
          </a:p>
        </p:txBody>
      </p:sp>
      <p:sp>
        <p:nvSpPr>
          <p:cNvPr id="330" name="Google Shape;330;gcb54d94dc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70</a:t>
            </a:fld>
            <a:endParaRPr/>
          </a:p>
        </p:txBody>
      </p:sp>
    </p:spTree>
    <p:extLst>
      <p:ext uri="{BB962C8B-B14F-4D97-AF65-F5344CB8AC3E}">
        <p14:creationId xmlns:p14="http://schemas.microsoft.com/office/powerpoint/2010/main" val="33352403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cb54d94dc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cb54d94dc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ISO/IEC/IEEE 15288 </a:t>
            </a:r>
            <a:r>
              <a:rPr lang="en-US" dirty="0"/>
              <a:t>is a systems engineering standard developed by the consensus of SE experts from government, industry, and academia. It is recognized by both industry and the Department of Defense (DoD) as being a common process framework for the performance of effective systems engineering throughout the system life cycle. </a:t>
            </a:r>
          </a:p>
          <a:p>
            <a:pPr marL="0" lvl="0" indent="0" algn="l" rtl="0">
              <a:spcBef>
                <a:spcPts val="0"/>
              </a:spcBef>
              <a:spcAft>
                <a:spcPts val="0"/>
              </a:spcAft>
              <a:buNone/>
            </a:pPr>
            <a:endParaRPr dirty="0"/>
          </a:p>
        </p:txBody>
      </p:sp>
      <p:sp>
        <p:nvSpPr>
          <p:cNvPr id="330" name="Google Shape;330;gcb54d94dc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71</a:t>
            </a:fld>
            <a:endParaRPr/>
          </a:p>
        </p:txBody>
      </p:sp>
    </p:spTree>
    <p:extLst>
      <p:ext uri="{BB962C8B-B14F-4D97-AF65-F5344CB8AC3E}">
        <p14:creationId xmlns:p14="http://schemas.microsoft.com/office/powerpoint/2010/main" val="38467496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cb54d94dc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cb54d94dc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0" name="Google Shape;330;gcb54d94dc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73</a:t>
            </a:fld>
            <a:endParaRPr/>
          </a:p>
        </p:txBody>
      </p:sp>
    </p:spTree>
    <p:extLst>
      <p:ext uri="{BB962C8B-B14F-4D97-AF65-F5344CB8AC3E}">
        <p14:creationId xmlns:p14="http://schemas.microsoft.com/office/powerpoint/2010/main" val="35047694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cb54d94dc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cb54d94dc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0" name="Google Shape;330;gcb54d94dc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74</a:t>
            </a:fld>
            <a:endParaRPr/>
          </a:p>
        </p:txBody>
      </p:sp>
    </p:spTree>
    <p:extLst>
      <p:ext uri="{BB962C8B-B14F-4D97-AF65-F5344CB8AC3E}">
        <p14:creationId xmlns:p14="http://schemas.microsoft.com/office/powerpoint/2010/main" val="2508396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cb54d94dc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cb54d94dc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Key points:</a:t>
            </a:r>
          </a:p>
          <a:p>
            <a:pPr marL="0" lvl="0" indent="0" algn="l" rtl="0">
              <a:spcBef>
                <a:spcPts val="0"/>
              </a:spcBef>
              <a:spcAft>
                <a:spcPts val="0"/>
              </a:spcAft>
              <a:buNone/>
            </a:pPr>
            <a:r>
              <a:rPr lang="en-US" dirty="0"/>
              <a:t>- Acknowledged need for system design using digital engineering</a:t>
            </a:r>
          </a:p>
          <a:p>
            <a:pPr marL="0" lvl="0" indent="0" algn="l" rtl="0">
              <a:spcBef>
                <a:spcPts val="0"/>
              </a:spcBef>
              <a:spcAft>
                <a:spcPts val="0"/>
              </a:spcAft>
              <a:buNone/>
            </a:pPr>
            <a:r>
              <a:rPr lang="en-US" dirty="0"/>
              <a:t>- Need a way to manage the complexity of systems through a well documented process</a:t>
            </a:r>
          </a:p>
          <a:p>
            <a:pPr marL="0" lvl="0" indent="0" algn="l" rtl="0">
              <a:spcBef>
                <a:spcPts val="0"/>
              </a:spcBef>
              <a:spcAft>
                <a:spcPts val="0"/>
              </a:spcAft>
              <a:buNone/>
            </a:pPr>
            <a:endParaRPr lang="en-US" dirty="0"/>
          </a:p>
        </p:txBody>
      </p:sp>
      <p:sp>
        <p:nvSpPr>
          <p:cNvPr id="330" name="Google Shape;330;gcb54d94dc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cb54d94dc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cb54d94dc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0" name="Google Shape;330;gcb54d94dc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75</a:t>
            </a:fld>
            <a:endParaRPr/>
          </a:p>
        </p:txBody>
      </p:sp>
    </p:spTree>
    <p:extLst>
      <p:ext uri="{BB962C8B-B14F-4D97-AF65-F5344CB8AC3E}">
        <p14:creationId xmlns:p14="http://schemas.microsoft.com/office/powerpoint/2010/main" val="40036982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cb54d94dc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cb54d94dc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0" i="0" dirty="0">
              <a:effectLst/>
              <a:latin typeface="Arial" panose="020B0604020202020204" pitchFamily="34" charset="0"/>
            </a:endParaRPr>
          </a:p>
        </p:txBody>
      </p:sp>
      <p:sp>
        <p:nvSpPr>
          <p:cNvPr id="330" name="Google Shape;330;gcb54d94dc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76</a:t>
            </a:fld>
            <a:endParaRPr/>
          </a:p>
        </p:txBody>
      </p:sp>
    </p:spTree>
    <p:extLst>
      <p:ext uri="{BB962C8B-B14F-4D97-AF65-F5344CB8AC3E}">
        <p14:creationId xmlns:p14="http://schemas.microsoft.com/office/powerpoint/2010/main" val="5242534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cb54d94dc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cb54d94dc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0" name="Google Shape;330;gcb54d94dc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77</a:t>
            </a:fld>
            <a:endParaRPr/>
          </a:p>
        </p:txBody>
      </p:sp>
    </p:spTree>
    <p:extLst>
      <p:ext uri="{BB962C8B-B14F-4D97-AF65-F5344CB8AC3E}">
        <p14:creationId xmlns:p14="http://schemas.microsoft.com/office/powerpoint/2010/main" val="28972226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cb54d94dc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cb54d94dc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0" name="Google Shape;330;gcb54d94dc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78</a:t>
            </a:fld>
            <a:endParaRPr/>
          </a:p>
        </p:txBody>
      </p:sp>
    </p:spTree>
    <p:extLst>
      <p:ext uri="{BB962C8B-B14F-4D97-AF65-F5344CB8AC3E}">
        <p14:creationId xmlns:p14="http://schemas.microsoft.com/office/powerpoint/2010/main" val="41006083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924308D-FC29-4743-9A7B-AE7F05ADDF5E}" type="slidenum">
              <a:rPr lang="en-US" smtClean="0"/>
              <a:pPr>
                <a:defRPr/>
              </a:pPr>
              <a:t>79</a:t>
            </a:fld>
            <a:endParaRPr lang="en-US"/>
          </a:p>
        </p:txBody>
      </p:sp>
    </p:spTree>
    <p:extLst>
      <p:ext uri="{BB962C8B-B14F-4D97-AF65-F5344CB8AC3E}">
        <p14:creationId xmlns:p14="http://schemas.microsoft.com/office/powerpoint/2010/main" val="9220538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Behavior diagrams characterize the behavior of the attacker and an ECU during a successful attack. These are the behavior diagrams that elaborated the misuse case diagram. </a:t>
            </a:r>
          </a:p>
          <a:p>
            <a:endParaRPr lang="en-US"/>
          </a:p>
          <a:p>
            <a:r>
              <a:rPr lang="en-US" b="1" i="0" u="sng"/>
              <a:t>IMPORTANT DISTINCTION: </a:t>
            </a:r>
          </a:p>
          <a:p>
            <a:endParaRPr lang="en-US" b="1" i="0" u="sng"/>
          </a:p>
          <a:p>
            <a:r>
              <a:rPr lang="en-US" b="0" i="0" u="none"/>
              <a:t>The models built for the simulations were not the same models built for the </a:t>
            </a:r>
            <a:r>
              <a:rPr lang="en-US" b="0" i="0" u="none" err="1"/>
              <a:t>MBSEsec</a:t>
            </a:r>
            <a:r>
              <a:rPr lang="en-US" b="0" i="0" u="none"/>
              <a:t> model. The Connection exhaustion and Request overload simulations were built in order to generate the sequence diagrams. In the </a:t>
            </a:r>
            <a:r>
              <a:rPr lang="en-US" b="0" i="0" u="none" err="1"/>
              <a:t>MBSEsec</a:t>
            </a:r>
            <a:r>
              <a:rPr lang="en-US" b="0" i="0" u="none"/>
              <a:t> model, the behavior diagrams only describe the behavior of the ECUs and the Attacker. These are the same attacks, but elaborated differently under different approaches. </a:t>
            </a:r>
          </a:p>
        </p:txBody>
      </p:sp>
      <p:sp>
        <p:nvSpPr>
          <p:cNvPr id="4" name="Slide Number Placeholder 3"/>
          <p:cNvSpPr>
            <a:spLocks noGrp="1"/>
          </p:cNvSpPr>
          <p:nvPr>
            <p:ph type="sldNum" sz="quarter" idx="5"/>
          </p:nvPr>
        </p:nvSpPr>
        <p:spPr/>
        <p:txBody>
          <a:bodyPr/>
          <a:lstStyle/>
          <a:p>
            <a:pPr>
              <a:defRPr/>
            </a:pPr>
            <a:fld id="{9924308D-FC29-4743-9A7B-AE7F05ADDF5E}" type="slidenum">
              <a:rPr lang="en-US" smtClean="0"/>
              <a:pPr>
                <a:defRPr/>
              </a:pPr>
              <a:t>80</a:t>
            </a:fld>
            <a:endParaRPr lang="en-US"/>
          </a:p>
        </p:txBody>
      </p:sp>
    </p:spTree>
    <p:extLst>
      <p:ext uri="{BB962C8B-B14F-4D97-AF65-F5344CB8AC3E}">
        <p14:creationId xmlns:p14="http://schemas.microsoft.com/office/powerpoint/2010/main" val="12679575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6edf68c063_6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Thesis path in words:</a:t>
            </a:r>
          </a:p>
          <a:p>
            <a:pPr marL="0" lvl="0" indent="0" algn="l" rtl="0">
              <a:spcBef>
                <a:spcPts val="0"/>
              </a:spcBef>
              <a:spcAft>
                <a:spcPts val="0"/>
              </a:spcAft>
              <a:buNone/>
            </a:pPr>
            <a:endParaRPr lang="en-US"/>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a:latin typeface="Arial" panose="020B0604020202020204" pitchFamily="34" charset="0"/>
                <a:cs typeface="Arial" panose="020B0604020202020204" pitchFamily="34" charset="0"/>
              </a:rPr>
              <a:t>Started with investigating the use of MBSE by building an advanced understanding of the tool, and implementing it in vehicle truck networks.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a:latin typeface="Arial" panose="020B0604020202020204" pitchFamily="34" charset="0"/>
                <a:cs typeface="Arial" panose="020B0604020202020204" pitchFamily="34" charset="0"/>
              </a:rPr>
              <a:t>Then used a proposed method to secure shortcomings in the J1939 protocol, and discovered some gaps in the </a:t>
            </a:r>
            <a:r>
              <a:rPr lang="en-US" sz="1200" err="1">
                <a:latin typeface="Arial" panose="020B0604020202020204" pitchFamily="34" charset="0"/>
                <a:cs typeface="Arial" panose="020B0604020202020204" pitchFamily="34" charset="0"/>
              </a:rPr>
              <a:t>MBSEsec</a:t>
            </a:r>
            <a:r>
              <a:rPr lang="en-US" sz="1200">
                <a:latin typeface="Arial" panose="020B0604020202020204" pitchFamily="34" charset="0"/>
                <a:cs typeface="Arial" panose="020B0604020202020204" pitchFamily="34" charset="0"/>
              </a:rPr>
              <a:t> approach.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a:latin typeface="Arial" panose="020B0604020202020204" pitchFamily="34" charset="0"/>
                <a:cs typeface="Arial" panose="020B0604020202020204" pitchFamily="34" charset="0"/>
              </a:rPr>
              <a:t>Helped develop a method that covers the gaps in current </a:t>
            </a:r>
            <a:r>
              <a:rPr lang="en-US" sz="1200" err="1">
                <a:latin typeface="Arial" panose="020B0604020202020204" pitchFamily="34" charset="0"/>
                <a:cs typeface="Arial" panose="020B0604020202020204" pitchFamily="34" charset="0"/>
              </a:rPr>
              <a:t>MBSEsec</a:t>
            </a:r>
            <a:r>
              <a:rPr lang="en-US" sz="1200">
                <a:latin typeface="Arial" panose="020B0604020202020204" pitchFamily="34" charset="0"/>
                <a:cs typeface="Arial" panose="020B0604020202020204" pitchFamily="34" charset="0"/>
              </a:rPr>
              <a:t> security methods, and demonstrated the benefits with another model that flows from the proposed method. </a:t>
            </a:r>
            <a:endParaRPr lang="en-US" sz="1050">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US"/>
          </a:p>
        </p:txBody>
      </p:sp>
      <p:sp>
        <p:nvSpPr>
          <p:cNvPr id="182" name="Google Shape;182;g16edf68c063_6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4455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cb54d94dc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cb54d94dc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0" name="Google Shape;330;gcb54d94dc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extLst>
      <p:ext uri="{BB962C8B-B14F-4D97-AF65-F5344CB8AC3E}">
        <p14:creationId xmlns:p14="http://schemas.microsoft.com/office/powerpoint/2010/main" val="3435571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f4a8979030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gf4a8979030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0645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cb54d94dc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cb54d94dc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p:txBody>
      </p:sp>
      <p:sp>
        <p:nvSpPr>
          <p:cNvPr id="330" name="Google Shape;330;gcb54d94dc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extLst>
      <p:ext uri="{BB962C8B-B14F-4D97-AF65-F5344CB8AC3E}">
        <p14:creationId xmlns:p14="http://schemas.microsoft.com/office/powerpoint/2010/main" val="1059019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cb54d94dc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cb54d94dc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0" name="Google Shape;330;gcb54d94dc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extLst>
      <p:ext uri="{BB962C8B-B14F-4D97-AF65-F5344CB8AC3E}">
        <p14:creationId xmlns:p14="http://schemas.microsoft.com/office/powerpoint/2010/main" val="16615136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Green Ram CSU">
  <p:cSld name="Title Green Ram CSU">
    <p:bg>
      <p:bgPr>
        <a:solidFill>
          <a:schemeClr val="dk2"/>
        </a:solidFill>
        <a:effectLst/>
      </p:bgPr>
    </p:bg>
    <p:spTree>
      <p:nvGrpSpPr>
        <p:cNvPr id="1" name="Shape 13"/>
        <p:cNvGrpSpPr/>
        <p:nvPr/>
      </p:nvGrpSpPr>
      <p:grpSpPr>
        <a:xfrm>
          <a:off x="0" y="0"/>
          <a:ext cx="0" cy="0"/>
          <a:chOff x="0" y="0"/>
          <a:chExt cx="0" cy="0"/>
        </a:xfrm>
      </p:grpSpPr>
      <p:pic>
        <p:nvPicPr>
          <p:cNvPr id="14" name="Google Shape;14;p2"/>
          <p:cNvPicPr preferRelativeResize="0"/>
          <p:nvPr/>
        </p:nvPicPr>
        <p:blipFill rotWithShape="1">
          <a:blip r:embed="rId2">
            <a:alphaModFix amt="8000"/>
          </a:blip>
          <a:srcRect t="14710" r="30639" b="6932"/>
          <a:stretch/>
        </p:blipFill>
        <p:spPr>
          <a:xfrm>
            <a:off x="6937515" y="-1"/>
            <a:ext cx="6880085" cy="7772401"/>
          </a:xfrm>
          <a:prstGeom prst="rect">
            <a:avLst/>
          </a:prstGeom>
          <a:noFill/>
          <a:ln>
            <a:noFill/>
          </a:ln>
        </p:spPr>
      </p:pic>
      <p:sp>
        <p:nvSpPr>
          <p:cNvPr id="15" name="Google Shape;15;p2"/>
          <p:cNvSpPr txBox="1">
            <a:spLocks noGrp="1"/>
          </p:cNvSpPr>
          <p:nvPr>
            <p:ph type="body" idx="1"/>
          </p:nvPr>
        </p:nvSpPr>
        <p:spPr>
          <a:xfrm>
            <a:off x="628075" y="2695562"/>
            <a:ext cx="12561453" cy="2031325"/>
          </a:xfrm>
          <a:prstGeom prst="rect">
            <a:avLst/>
          </a:prstGeom>
          <a:noFill/>
          <a:ln>
            <a:noFill/>
          </a:ln>
        </p:spPr>
        <p:txBody>
          <a:bodyPr spcFirstLastPara="1" wrap="square" lIns="91425" tIns="91425" rIns="91425" bIns="91425" anchor="t" anchorCtr="0">
            <a:spAutoFit/>
          </a:bodyPr>
          <a:lstStyle>
            <a:lvl1pPr marL="457200" lvl="0" indent="-228600" algn="l">
              <a:lnSpc>
                <a:spcPct val="100000"/>
              </a:lnSpc>
              <a:spcBef>
                <a:spcPts val="0"/>
              </a:spcBef>
              <a:spcAft>
                <a:spcPts val="0"/>
              </a:spcAft>
              <a:buClr>
                <a:schemeClr val="lt1"/>
              </a:buClr>
              <a:buSzPts val="6000"/>
              <a:buNone/>
              <a:defRPr sz="6000" b="0" i="0">
                <a:solidFill>
                  <a:schemeClr val="lt1"/>
                </a:solidFill>
                <a:latin typeface="Arial"/>
                <a:ea typeface="Arial"/>
                <a:cs typeface="Arial"/>
                <a:sym typeface="Arial"/>
              </a:defRPr>
            </a:lvl1pPr>
            <a:lvl2pPr marL="914400" lvl="1" indent="-228600" algn="l">
              <a:lnSpc>
                <a:spcPct val="120000"/>
              </a:lnSpc>
              <a:spcBef>
                <a:spcPts val="0"/>
              </a:spcBef>
              <a:spcAft>
                <a:spcPts val="0"/>
              </a:spcAft>
              <a:buClr>
                <a:schemeClr val="lt1"/>
              </a:buClr>
              <a:buSzPts val="5495"/>
              <a:buNone/>
              <a:defRPr sz="5495">
                <a:solidFill>
                  <a:schemeClr val="lt1"/>
                </a:solidFill>
                <a:latin typeface="Arial"/>
                <a:ea typeface="Arial"/>
                <a:cs typeface="Arial"/>
                <a:sym typeface="Arial"/>
              </a:defRPr>
            </a:lvl2pPr>
            <a:lvl3pPr marL="1371600" lvl="2" indent="-228600" algn="l">
              <a:lnSpc>
                <a:spcPct val="120000"/>
              </a:lnSpc>
              <a:spcBef>
                <a:spcPts val="600"/>
              </a:spcBef>
              <a:spcAft>
                <a:spcPts val="0"/>
              </a:spcAft>
              <a:buClr>
                <a:schemeClr val="lt1"/>
              </a:buClr>
              <a:buSzPts val="5495"/>
              <a:buNone/>
              <a:defRPr sz="5495">
                <a:solidFill>
                  <a:schemeClr val="lt1"/>
                </a:solidFill>
                <a:latin typeface="Arial"/>
                <a:ea typeface="Arial"/>
                <a:cs typeface="Arial"/>
                <a:sym typeface="Arial"/>
              </a:defRPr>
            </a:lvl3pPr>
            <a:lvl4pPr marL="1828800" lvl="3" indent="-228600" algn="l">
              <a:lnSpc>
                <a:spcPct val="120000"/>
              </a:lnSpc>
              <a:spcBef>
                <a:spcPts val="600"/>
              </a:spcBef>
              <a:spcAft>
                <a:spcPts val="0"/>
              </a:spcAft>
              <a:buClr>
                <a:schemeClr val="lt1"/>
              </a:buClr>
              <a:buSzPts val="5495"/>
              <a:buNone/>
              <a:defRPr sz="5495">
                <a:solidFill>
                  <a:schemeClr val="lt1"/>
                </a:solidFill>
                <a:latin typeface="Arial"/>
                <a:ea typeface="Arial"/>
                <a:cs typeface="Arial"/>
                <a:sym typeface="Arial"/>
              </a:defRPr>
            </a:lvl4pPr>
            <a:lvl5pPr marL="2286000" lvl="4" indent="-228600" algn="l">
              <a:spcBef>
                <a:spcPts val="1099"/>
              </a:spcBef>
              <a:spcAft>
                <a:spcPts val="0"/>
              </a:spcAft>
              <a:buClr>
                <a:schemeClr val="lt1"/>
              </a:buClr>
              <a:buSzPts val="5495"/>
              <a:buNone/>
              <a:defRPr sz="5495">
                <a:solidFill>
                  <a:schemeClr val="lt1"/>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 name="Google Shape;16;p2"/>
          <p:cNvSpPr txBox="1">
            <a:spLocks noGrp="1"/>
          </p:cNvSpPr>
          <p:nvPr>
            <p:ph type="body" idx="2"/>
          </p:nvPr>
        </p:nvSpPr>
        <p:spPr>
          <a:xfrm>
            <a:off x="628074" y="5369311"/>
            <a:ext cx="12561451" cy="472185"/>
          </a:xfrm>
          <a:prstGeom prst="rect">
            <a:avLst/>
          </a:prstGeom>
          <a:noFill/>
          <a:ln>
            <a:noFill/>
          </a:ln>
        </p:spPr>
        <p:txBody>
          <a:bodyPr spcFirstLastPara="1" wrap="square" lIns="91425" tIns="91425" rIns="91425" bIns="91425" anchor="t" anchorCtr="0">
            <a:spAutoFit/>
          </a:bodyPr>
          <a:lstStyle>
            <a:lvl1pPr marL="457200" lvl="0" indent="-228600" algn="l">
              <a:lnSpc>
                <a:spcPct val="120000"/>
              </a:lnSpc>
              <a:spcBef>
                <a:spcPts val="600"/>
              </a:spcBef>
              <a:spcAft>
                <a:spcPts val="0"/>
              </a:spcAft>
              <a:buClr>
                <a:schemeClr val="lt1"/>
              </a:buClr>
              <a:buSzPts val="1600"/>
              <a:buNone/>
              <a:defRPr sz="1600">
                <a:solidFill>
                  <a:schemeClr val="lt1"/>
                </a:solidFill>
              </a:defRPr>
            </a:lvl1pPr>
            <a:lvl2pPr marL="914400" lvl="1" indent="-228600" algn="l">
              <a:lnSpc>
                <a:spcPct val="120000"/>
              </a:lnSpc>
              <a:spcBef>
                <a:spcPts val="600"/>
              </a:spcBef>
              <a:spcAft>
                <a:spcPts val="0"/>
              </a:spcAft>
              <a:buClr>
                <a:schemeClr val="dk1"/>
              </a:buClr>
              <a:buSzPts val="1600"/>
              <a:buNone/>
              <a:defRPr/>
            </a:lvl2pPr>
            <a:lvl3pPr marL="1371600" lvl="2" indent="-228600" algn="l">
              <a:lnSpc>
                <a:spcPct val="120000"/>
              </a:lnSpc>
              <a:spcBef>
                <a:spcPts val="600"/>
              </a:spcBef>
              <a:spcAft>
                <a:spcPts val="0"/>
              </a:spcAft>
              <a:buClr>
                <a:schemeClr val="dk1"/>
              </a:buClr>
              <a:buSzPts val="1600"/>
              <a:buNone/>
              <a:defRPr/>
            </a:lvl3pPr>
            <a:lvl4pPr marL="1828800" lvl="3" indent="-228600" algn="l">
              <a:lnSpc>
                <a:spcPct val="120000"/>
              </a:lnSpc>
              <a:spcBef>
                <a:spcPts val="600"/>
              </a:spcBef>
              <a:spcAft>
                <a:spcPts val="0"/>
              </a:spcAft>
              <a:buClr>
                <a:schemeClr val="dk1"/>
              </a:buClr>
              <a:buSzPts val="1600"/>
              <a:buNone/>
              <a:defRPr/>
            </a:lvl4pPr>
            <a:lvl5pPr marL="2286000" lvl="4" indent="-228600" algn="l">
              <a:spcBef>
                <a:spcPts val="600"/>
              </a:spcBef>
              <a:spcAft>
                <a:spcPts val="0"/>
              </a:spcAft>
              <a:buClr>
                <a:srgbClr val="C39E11"/>
              </a:buClr>
              <a:buSzPts val="1648"/>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cxnSp>
        <p:nvCxnSpPr>
          <p:cNvPr id="17" name="Google Shape;17;p2"/>
          <p:cNvCxnSpPr/>
          <p:nvPr/>
        </p:nvCxnSpPr>
        <p:spPr>
          <a:xfrm>
            <a:off x="729343" y="5122227"/>
            <a:ext cx="911198" cy="0"/>
          </a:xfrm>
          <a:prstGeom prst="straightConnector1">
            <a:avLst/>
          </a:prstGeom>
          <a:noFill/>
          <a:ln w="28575" cap="flat" cmpd="sng">
            <a:solidFill>
              <a:schemeClr val="lt2"/>
            </a:solidFill>
            <a:prstDash val="solid"/>
            <a:round/>
            <a:headEnd type="none" w="sm" len="sm"/>
            <a:tailEnd type="none" w="sm" len="sm"/>
          </a:ln>
        </p:spPr>
      </p:cxnSp>
      <p:pic>
        <p:nvPicPr>
          <p:cNvPr id="18" name="Google Shape;18;p2"/>
          <p:cNvPicPr preferRelativeResize="0"/>
          <p:nvPr/>
        </p:nvPicPr>
        <p:blipFill rotWithShape="1">
          <a:blip r:embed="rId3">
            <a:alphaModFix/>
          </a:blip>
          <a:srcRect/>
          <a:stretch/>
        </p:blipFill>
        <p:spPr>
          <a:xfrm>
            <a:off x="9827882" y="6733969"/>
            <a:ext cx="3520440" cy="787424"/>
          </a:xfrm>
          <a:prstGeom prst="rect">
            <a:avLst/>
          </a:prstGeom>
          <a:noFill/>
          <a:ln>
            <a:noFill/>
          </a:ln>
        </p:spPr>
      </p:pic>
      <p:sp>
        <p:nvSpPr>
          <p:cNvPr id="19" name="Google Shape;19;p2"/>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a:buNone/>
              <a:defRPr>
                <a:solidFill>
                  <a:schemeClr val="lt1"/>
                </a:solidFill>
                <a:latin typeface="Arial"/>
                <a:ea typeface="Arial"/>
                <a:cs typeface="Arial"/>
                <a:sym typeface="Arial"/>
              </a:defRPr>
            </a:lvl1pPr>
            <a:lvl2pPr lvl="1">
              <a:buNone/>
              <a:defRPr>
                <a:solidFill>
                  <a:schemeClr val="lt1"/>
                </a:solidFill>
                <a:latin typeface="Arial"/>
                <a:ea typeface="Arial"/>
                <a:cs typeface="Arial"/>
                <a:sym typeface="Arial"/>
              </a:defRPr>
            </a:lvl2pPr>
            <a:lvl3pPr lvl="2">
              <a:buNone/>
              <a:defRPr>
                <a:solidFill>
                  <a:schemeClr val="lt1"/>
                </a:solidFill>
                <a:latin typeface="Arial"/>
                <a:ea typeface="Arial"/>
                <a:cs typeface="Arial"/>
                <a:sym typeface="Arial"/>
              </a:defRPr>
            </a:lvl3pPr>
            <a:lvl4pPr lvl="3">
              <a:buNone/>
              <a:defRPr>
                <a:solidFill>
                  <a:schemeClr val="lt1"/>
                </a:solidFill>
                <a:latin typeface="Arial"/>
                <a:ea typeface="Arial"/>
                <a:cs typeface="Arial"/>
                <a:sym typeface="Arial"/>
              </a:defRPr>
            </a:lvl4pPr>
            <a:lvl5pPr lvl="4">
              <a:buNone/>
              <a:defRPr>
                <a:solidFill>
                  <a:schemeClr val="lt1"/>
                </a:solidFill>
                <a:latin typeface="Arial"/>
                <a:ea typeface="Arial"/>
                <a:cs typeface="Arial"/>
                <a:sym typeface="Arial"/>
              </a:defRPr>
            </a:lvl5pPr>
            <a:lvl6pPr lvl="5">
              <a:buNone/>
              <a:defRPr>
                <a:solidFill>
                  <a:schemeClr val="lt1"/>
                </a:solidFill>
                <a:latin typeface="Arial"/>
                <a:ea typeface="Arial"/>
                <a:cs typeface="Arial"/>
                <a:sym typeface="Arial"/>
              </a:defRPr>
            </a:lvl6pPr>
            <a:lvl7pPr lvl="6">
              <a:buNone/>
              <a:defRPr>
                <a:solidFill>
                  <a:schemeClr val="lt1"/>
                </a:solidFill>
                <a:latin typeface="Arial"/>
                <a:ea typeface="Arial"/>
                <a:cs typeface="Arial"/>
                <a:sym typeface="Arial"/>
              </a:defRPr>
            </a:lvl7pPr>
            <a:lvl8pPr lvl="7">
              <a:buNone/>
              <a:defRPr>
                <a:solidFill>
                  <a:schemeClr val="lt1"/>
                </a:solidFill>
                <a:latin typeface="Arial"/>
                <a:ea typeface="Arial"/>
                <a:cs typeface="Arial"/>
                <a:sym typeface="Arial"/>
              </a:defRPr>
            </a:lvl8pPr>
            <a:lvl9pPr lvl="8">
              <a:buNone/>
              <a:defRPr>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p:cSld name="Comparison">
    <p:bg>
      <p:bgPr>
        <a:solidFill>
          <a:schemeClr val="dk2"/>
        </a:solidFill>
        <a:effectLst/>
      </p:bgPr>
    </p:bg>
    <p:spTree>
      <p:nvGrpSpPr>
        <p:cNvPr id="1" name="Shape 106"/>
        <p:cNvGrpSpPr/>
        <p:nvPr/>
      </p:nvGrpSpPr>
      <p:grpSpPr>
        <a:xfrm>
          <a:off x="0" y="0"/>
          <a:ext cx="0" cy="0"/>
          <a:chOff x="0" y="0"/>
          <a:chExt cx="0" cy="0"/>
        </a:xfrm>
      </p:grpSpPr>
      <p:sp>
        <p:nvSpPr>
          <p:cNvPr id="107" name="Google Shape;107;p15"/>
          <p:cNvSpPr txBox="1">
            <a:spLocks noGrp="1"/>
          </p:cNvSpPr>
          <p:nvPr>
            <p:ph type="body" idx="1"/>
          </p:nvPr>
        </p:nvSpPr>
        <p:spPr>
          <a:xfrm>
            <a:off x="742950" y="2728873"/>
            <a:ext cx="3604654" cy="627864"/>
          </a:xfrm>
          <a:prstGeom prst="rect">
            <a:avLst/>
          </a:prstGeom>
          <a:noFill/>
          <a:ln>
            <a:noFill/>
          </a:ln>
        </p:spPr>
        <p:txBody>
          <a:bodyPr spcFirstLastPara="1" wrap="square" lIns="91425" tIns="91425" rIns="91425" bIns="91425" anchor="ctr" anchorCtr="0">
            <a:spAutoFit/>
          </a:bodyPr>
          <a:lstStyle>
            <a:lvl1pPr marL="457200" lvl="0" indent="-228600" algn="ctr">
              <a:lnSpc>
                <a:spcPct val="120000"/>
              </a:lnSpc>
              <a:spcBef>
                <a:spcPts val="600"/>
              </a:spcBef>
              <a:spcAft>
                <a:spcPts val="0"/>
              </a:spcAft>
              <a:buClr>
                <a:schemeClr val="lt1"/>
              </a:buClr>
              <a:buSzPts val="2400"/>
              <a:buNone/>
              <a:defRPr sz="2400">
                <a:solidFill>
                  <a:schemeClr val="lt1"/>
                </a:solidFill>
              </a:defRPr>
            </a:lvl1pPr>
            <a:lvl2pPr marL="914400" lvl="1" indent="-330200" algn="l">
              <a:lnSpc>
                <a:spcPct val="120000"/>
              </a:lnSpc>
              <a:spcBef>
                <a:spcPts val="600"/>
              </a:spcBef>
              <a:spcAft>
                <a:spcPts val="0"/>
              </a:spcAft>
              <a:buClr>
                <a:schemeClr val="lt1"/>
              </a:buClr>
              <a:buSzPts val="1600"/>
              <a:buChar char="–"/>
              <a:defRPr>
                <a:solidFill>
                  <a:schemeClr val="lt1"/>
                </a:solidFill>
              </a:defRPr>
            </a:lvl2pPr>
            <a:lvl3pPr marL="1371600" lvl="2" indent="-330200" algn="l">
              <a:lnSpc>
                <a:spcPct val="120000"/>
              </a:lnSpc>
              <a:spcBef>
                <a:spcPts val="600"/>
              </a:spcBef>
              <a:spcAft>
                <a:spcPts val="0"/>
              </a:spcAft>
              <a:buClr>
                <a:schemeClr val="lt1"/>
              </a:buClr>
              <a:buSzPts val="1600"/>
              <a:buChar char="•"/>
              <a:defRPr>
                <a:solidFill>
                  <a:schemeClr val="lt1"/>
                </a:solidFill>
              </a:defRPr>
            </a:lvl3pPr>
            <a:lvl4pPr marL="1828800" lvl="3" indent="-330200" algn="l">
              <a:lnSpc>
                <a:spcPct val="120000"/>
              </a:lnSpc>
              <a:spcBef>
                <a:spcPts val="600"/>
              </a:spcBef>
              <a:spcAft>
                <a:spcPts val="0"/>
              </a:spcAft>
              <a:buClr>
                <a:schemeClr val="lt1"/>
              </a:buClr>
              <a:buSzPts val="1600"/>
              <a:buChar char="–"/>
              <a:defRPr>
                <a:solidFill>
                  <a:schemeClr val="lt1"/>
                </a:solidFill>
              </a:defRPr>
            </a:lvl4pPr>
            <a:lvl5pPr marL="2286000" lvl="4" indent="-333248" algn="l">
              <a:spcBef>
                <a:spcPts val="600"/>
              </a:spcBef>
              <a:spcAft>
                <a:spcPts val="0"/>
              </a:spcAft>
              <a:buClr>
                <a:schemeClr val="lt1"/>
              </a:buClr>
              <a:buSzPts val="1648"/>
              <a:buChar char="»"/>
              <a:defRPr>
                <a:solidFill>
                  <a:schemeClr val="lt1"/>
                </a:solidFill>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grpSp>
        <p:nvGrpSpPr>
          <p:cNvPr id="108" name="Google Shape;108;p15"/>
          <p:cNvGrpSpPr/>
          <p:nvPr/>
        </p:nvGrpSpPr>
        <p:grpSpPr>
          <a:xfrm>
            <a:off x="0" y="6796748"/>
            <a:ext cx="13817600" cy="617143"/>
            <a:chOff x="0" y="6739600"/>
            <a:chExt cx="13817600" cy="617143"/>
          </a:xfrm>
        </p:grpSpPr>
        <p:pic>
          <p:nvPicPr>
            <p:cNvPr id="109" name="Google Shape;109;p15"/>
            <p:cNvPicPr preferRelativeResize="0"/>
            <p:nvPr/>
          </p:nvPicPr>
          <p:blipFill rotWithShape="1">
            <a:blip r:embed="rId2">
              <a:alphaModFix/>
            </a:blip>
            <a:srcRect/>
            <a:stretch/>
          </p:blipFill>
          <p:spPr>
            <a:xfrm>
              <a:off x="0" y="6778192"/>
              <a:ext cx="6449921" cy="539962"/>
            </a:xfrm>
            <a:prstGeom prst="rect">
              <a:avLst/>
            </a:prstGeom>
            <a:noFill/>
            <a:ln>
              <a:noFill/>
            </a:ln>
          </p:spPr>
        </p:pic>
        <p:pic>
          <p:nvPicPr>
            <p:cNvPr id="110" name="Google Shape;110;p15"/>
            <p:cNvPicPr preferRelativeResize="0"/>
            <p:nvPr/>
          </p:nvPicPr>
          <p:blipFill rotWithShape="1">
            <a:blip r:embed="rId2">
              <a:alphaModFix/>
            </a:blip>
            <a:srcRect/>
            <a:stretch/>
          </p:blipFill>
          <p:spPr>
            <a:xfrm rot="10800000">
              <a:off x="7367679" y="6778192"/>
              <a:ext cx="6449921" cy="539962"/>
            </a:xfrm>
            <a:prstGeom prst="rect">
              <a:avLst/>
            </a:prstGeom>
            <a:noFill/>
            <a:ln>
              <a:noFill/>
            </a:ln>
          </p:spPr>
        </p:pic>
        <p:pic>
          <p:nvPicPr>
            <p:cNvPr id="111" name="Google Shape;111;p15"/>
            <p:cNvPicPr preferRelativeResize="0"/>
            <p:nvPr/>
          </p:nvPicPr>
          <p:blipFill rotWithShape="1">
            <a:blip r:embed="rId3">
              <a:alphaModFix/>
            </a:blip>
            <a:srcRect/>
            <a:stretch/>
          </p:blipFill>
          <p:spPr>
            <a:xfrm>
              <a:off x="6600229" y="6739600"/>
              <a:ext cx="617143" cy="617143"/>
            </a:xfrm>
            <a:prstGeom prst="rect">
              <a:avLst/>
            </a:prstGeom>
            <a:noFill/>
            <a:ln>
              <a:noFill/>
            </a:ln>
          </p:spPr>
        </p:pic>
      </p:grpSp>
      <p:sp>
        <p:nvSpPr>
          <p:cNvPr id="112" name="Google Shape;112;p15"/>
          <p:cNvSpPr txBox="1">
            <a:spLocks noGrp="1"/>
          </p:cNvSpPr>
          <p:nvPr>
            <p:ph type="body" idx="2"/>
          </p:nvPr>
        </p:nvSpPr>
        <p:spPr>
          <a:xfrm>
            <a:off x="5106473" y="2728873"/>
            <a:ext cx="3604654" cy="627864"/>
          </a:xfrm>
          <a:prstGeom prst="rect">
            <a:avLst/>
          </a:prstGeom>
          <a:noFill/>
          <a:ln>
            <a:noFill/>
          </a:ln>
        </p:spPr>
        <p:txBody>
          <a:bodyPr spcFirstLastPara="1" wrap="square" lIns="91425" tIns="91425" rIns="91425" bIns="91425" anchor="ctr" anchorCtr="0">
            <a:spAutoFit/>
          </a:bodyPr>
          <a:lstStyle>
            <a:lvl1pPr marL="457200" lvl="0" indent="-228600" algn="ctr">
              <a:lnSpc>
                <a:spcPct val="120000"/>
              </a:lnSpc>
              <a:spcBef>
                <a:spcPts val="600"/>
              </a:spcBef>
              <a:spcAft>
                <a:spcPts val="0"/>
              </a:spcAft>
              <a:buClr>
                <a:schemeClr val="lt1"/>
              </a:buClr>
              <a:buSzPts val="2400"/>
              <a:buNone/>
              <a:defRPr sz="2400">
                <a:solidFill>
                  <a:schemeClr val="lt1"/>
                </a:solidFill>
              </a:defRPr>
            </a:lvl1pPr>
            <a:lvl2pPr marL="914400" lvl="1" indent="-330200" algn="l">
              <a:lnSpc>
                <a:spcPct val="120000"/>
              </a:lnSpc>
              <a:spcBef>
                <a:spcPts val="600"/>
              </a:spcBef>
              <a:spcAft>
                <a:spcPts val="0"/>
              </a:spcAft>
              <a:buClr>
                <a:schemeClr val="lt1"/>
              </a:buClr>
              <a:buSzPts val="1600"/>
              <a:buChar char="–"/>
              <a:defRPr>
                <a:solidFill>
                  <a:schemeClr val="lt1"/>
                </a:solidFill>
              </a:defRPr>
            </a:lvl2pPr>
            <a:lvl3pPr marL="1371600" lvl="2" indent="-330200" algn="l">
              <a:lnSpc>
                <a:spcPct val="120000"/>
              </a:lnSpc>
              <a:spcBef>
                <a:spcPts val="600"/>
              </a:spcBef>
              <a:spcAft>
                <a:spcPts val="0"/>
              </a:spcAft>
              <a:buClr>
                <a:schemeClr val="lt1"/>
              </a:buClr>
              <a:buSzPts val="1600"/>
              <a:buChar char="•"/>
              <a:defRPr>
                <a:solidFill>
                  <a:schemeClr val="lt1"/>
                </a:solidFill>
              </a:defRPr>
            </a:lvl3pPr>
            <a:lvl4pPr marL="1828800" lvl="3" indent="-330200" algn="l">
              <a:lnSpc>
                <a:spcPct val="120000"/>
              </a:lnSpc>
              <a:spcBef>
                <a:spcPts val="600"/>
              </a:spcBef>
              <a:spcAft>
                <a:spcPts val="0"/>
              </a:spcAft>
              <a:buClr>
                <a:schemeClr val="lt1"/>
              </a:buClr>
              <a:buSzPts val="1600"/>
              <a:buChar char="–"/>
              <a:defRPr>
                <a:solidFill>
                  <a:schemeClr val="lt1"/>
                </a:solidFill>
              </a:defRPr>
            </a:lvl4pPr>
            <a:lvl5pPr marL="2286000" lvl="4" indent="-333248" algn="l">
              <a:spcBef>
                <a:spcPts val="600"/>
              </a:spcBef>
              <a:spcAft>
                <a:spcPts val="0"/>
              </a:spcAft>
              <a:buClr>
                <a:schemeClr val="lt1"/>
              </a:buClr>
              <a:buSzPts val="1648"/>
              <a:buChar char="»"/>
              <a:defRPr>
                <a:solidFill>
                  <a:schemeClr val="lt1"/>
                </a:solidFill>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13" name="Google Shape;113;p15"/>
          <p:cNvSpPr txBox="1">
            <a:spLocks noGrp="1"/>
          </p:cNvSpPr>
          <p:nvPr>
            <p:ph type="body" idx="3"/>
          </p:nvPr>
        </p:nvSpPr>
        <p:spPr>
          <a:xfrm>
            <a:off x="9469996" y="2728873"/>
            <a:ext cx="3604654" cy="627864"/>
          </a:xfrm>
          <a:prstGeom prst="rect">
            <a:avLst/>
          </a:prstGeom>
          <a:noFill/>
          <a:ln>
            <a:noFill/>
          </a:ln>
        </p:spPr>
        <p:txBody>
          <a:bodyPr spcFirstLastPara="1" wrap="square" lIns="91425" tIns="91425" rIns="91425" bIns="91425" anchor="ctr" anchorCtr="0">
            <a:spAutoFit/>
          </a:bodyPr>
          <a:lstStyle>
            <a:lvl1pPr marL="457200" lvl="0" indent="-228600" algn="ctr">
              <a:lnSpc>
                <a:spcPct val="120000"/>
              </a:lnSpc>
              <a:spcBef>
                <a:spcPts val="600"/>
              </a:spcBef>
              <a:spcAft>
                <a:spcPts val="0"/>
              </a:spcAft>
              <a:buClr>
                <a:schemeClr val="lt1"/>
              </a:buClr>
              <a:buSzPts val="2400"/>
              <a:buNone/>
              <a:defRPr sz="2400">
                <a:solidFill>
                  <a:schemeClr val="lt1"/>
                </a:solidFill>
              </a:defRPr>
            </a:lvl1pPr>
            <a:lvl2pPr marL="914400" lvl="1" indent="-330200" algn="l">
              <a:lnSpc>
                <a:spcPct val="120000"/>
              </a:lnSpc>
              <a:spcBef>
                <a:spcPts val="600"/>
              </a:spcBef>
              <a:spcAft>
                <a:spcPts val="0"/>
              </a:spcAft>
              <a:buClr>
                <a:schemeClr val="lt1"/>
              </a:buClr>
              <a:buSzPts val="1600"/>
              <a:buChar char="–"/>
              <a:defRPr>
                <a:solidFill>
                  <a:schemeClr val="lt1"/>
                </a:solidFill>
              </a:defRPr>
            </a:lvl2pPr>
            <a:lvl3pPr marL="1371600" lvl="2" indent="-330200" algn="l">
              <a:lnSpc>
                <a:spcPct val="120000"/>
              </a:lnSpc>
              <a:spcBef>
                <a:spcPts val="600"/>
              </a:spcBef>
              <a:spcAft>
                <a:spcPts val="0"/>
              </a:spcAft>
              <a:buClr>
                <a:schemeClr val="lt1"/>
              </a:buClr>
              <a:buSzPts val="1600"/>
              <a:buChar char="•"/>
              <a:defRPr>
                <a:solidFill>
                  <a:schemeClr val="lt1"/>
                </a:solidFill>
              </a:defRPr>
            </a:lvl3pPr>
            <a:lvl4pPr marL="1828800" lvl="3" indent="-330200" algn="l">
              <a:lnSpc>
                <a:spcPct val="120000"/>
              </a:lnSpc>
              <a:spcBef>
                <a:spcPts val="600"/>
              </a:spcBef>
              <a:spcAft>
                <a:spcPts val="0"/>
              </a:spcAft>
              <a:buClr>
                <a:schemeClr val="lt1"/>
              </a:buClr>
              <a:buSzPts val="1600"/>
              <a:buChar char="–"/>
              <a:defRPr>
                <a:solidFill>
                  <a:schemeClr val="lt1"/>
                </a:solidFill>
              </a:defRPr>
            </a:lvl4pPr>
            <a:lvl5pPr marL="2286000" lvl="4" indent="-333248" algn="l">
              <a:spcBef>
                <a:spcPts val="600"/>
              </a:spcBef>
              <a:spcAft>
                <a:spcPts val="0"/>
              </a:spcAft>
              <a:buClr>
                <a:schemeClr val="lt1"/>
              </a:buClr>
              <a:buSzPts val="1648"/>
              <a:buChar char="»"/>
              <a:defRPr>
                <a:solidFill>
                  <a:schemeClr val="lt1"/>
                </a:solidFill>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14" name="Google Shape;114;p15"/>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oto and Green Bar">
  <p:cSld name="Photo and Green Bar">
    <p:spTree>
      <p:nvGrpSpPr>
        <p:cNvPr id="1" name="Shape 115"/>
        <p:cNvGrpSpPr/>
        <p:nvPr/>
      </p:nvGrpSpPr>
      <p:grpSpPr>
        <a:xfrm>
          <a:off x="0" y="0"/>
          <a:ext cx="0" cy="0"/>
          <a:chOff x="0" y="0"/>
          <a:chExt cx="0" cy="0"/>
        </a:xfrm>
      </p:grpSpPr>
      <p:sp>
        <p:nvSpPr>
          <p:cNvPr id="116" name="Google Shape;116;p16"/>
          <p:cNvSpPr>
            <a:spLocks noGrp="1"/>
          </p:cNvSpPr>
          <p:nvPr>
            <p:ph type="pic" idx="2"/>
          </p:nvPr>
        </p:nvSpPr>
        <p:spPr>
          <a:xfrm>
            <a:off x="0" y="0"/>
            <a:ext cx="9144000" cy="7772400"/>
          </a:xfrm>
          <a:prstGeom prst="rect">
            <a:avLst/>
          </a:prstGeom>
          <a:noFill/>
          <a:ln>
            <a:noFill/>
          </a:ln>
        </p:spPr>
      </p:sp>
      <p:sp>
        <p:nvSpPr>
          <p:cNvPr id="117" name="Google Shape;117;p16"/>
          <p:cNvSpPr/>
          <p:nvPr/>
        </p:nvSpPr>
        <p:spPr>
          <a:xfrm>
            <a:off x="9144000" y="0"/>
            <a:ext cx="4673600" cy="77724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sp>
        <p:nvSpPr>
          <p:cNvPr id="118" name="Google Shape;118;p16"/>
          <p:cNvSpPr txBox="1">
            <a:spLocks noGrp="1"/>
          </p:cNvSpPr>
          <p:nvPr>
            <p:ph type="title"/>
          </p:nvPr>
        </p:nvSpPr>
        <p:spPr>
          <a:xfrm>
            <a:off x="9560560" y="2842090"/>
            <a:ext cx="3840480" cy="533740"/>
          </a:xfrm>
          <a:prstGeom prst="rect">
            <a:avLst/>
          </a:prstGeom>
          <a:noFill/>
          <a:ln>
            <a:noFill/>
          </a:ln>
        </p:spPr>
        <p:txBody>
          <a:bodyPr spcFirstLastPara="1" wrap="square" lIns="101850" tIns="50925" rIns="101850" bIns="50925" anchor="b" anchorCtr="0">
            <a:spAutoFit/>
          </a:bodyPr>
          <a:lstStyle>
            <a:lvl1pPr lvl="0" algn="ctr">
              <a:spcBef>
                <a:spcPts val="0"/>
              </a:spcBef>
              <a:spcAft>
                <a:spcPts val="0"/>
              </a:spcAft>
              <a:buClr>
                <a:schemeClr val="lt1"/>
              </a:buClr>
              <a:buSzPts val="2800"/>
              <a:buFont typeface="Arial"/>
              <a:buNone/>
              <a:defRPr sz="28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16"/>
          <p:cNvSpPr txBox="1">
            <a:spLocks noGrp="1"/>
          </p:cNvSpPr>
          <p:nvPr>
            <p:ph type="body" idx="1"/>
          </p:nvPr>
        </p:nvSpPr>
        <p:spPr>
          <a:xfrm>
            <a:off x="9560560" y="3886200"/>
            <a:ext cx="3840480" cy="500458"/>
          </a:xfrm>
          <a:prstGeom prst="rect">
            <a:avLst/>
          </a:prstGeom>
          <a:noFill/>
          <a:ln>
            <a:noFill/>
          </a:ln>
        </p:spPr>
        <p:txBody>
          <a:bodyPr spcFirstLastPara="1" wrap="square" lIns="91425" tIns="91425" rIns="91425" bIns="91425" anchor="t" anchorCtr="0">
            <a:spAutoFit/>
          </a:bodyPr>
          <a:lstStyle>
            <a:lvl1pPr marL="457200" lvl="0" indent="-228600" algn="ctr">
              <a:lnSpc>
                <a:spcPct val="114000"/>
              </a:lnSpc>
              <a:spcBef>
                <a:spcPts val="600"/>
              </a:spcBef>
              <a:spcAft>
                <a:spcPts val="0"/>
              </a:spcAft>
              <a:buClr>
                <a:schemeClr val="lt1"/>
              </a:buClr>
              <a:buSzPts val="1800"/>
              <a:buNone/>
              <a:defRPr>
                <a:solidFill>
                  <a:schemeClr val="lt1"/>
                </a:solidFill>
              </a:defRPr>
            </a:lvl1pPr>
            <a:lvl2pPr marL="914400" lvl="1" indent="-342900" algn="l">
              <a:lnSpc>
                <a:spcPct val="120000"/>
              </a:lnSpc>
              <a:spcBef>
                <a:spcPts val="600"/>
              </a:spcBef>
              <a:spcAft>
                <a:spcPts val="0"/>
              </a:spcAft>
              <a:buClr>
                <a:schemeClr val="dk1"/>
              </a:buClr>
              <a:buSzPts val="1800"/>
              <a:buChar char="–"/>
              <a:defRPr/>
            </a:lvl2pPr>
            <a:lvl3pPr marL="1371600" lvl="2" indent="-342900" algn="l">
              <a:lnSpc>
                <a:spcPct val="120000"/>
              </a:lnSpc>
              <a:spcBef>
                <a:spcPts val="600"/>
              </a:spcBef>
              <a:spcAft>
                <a:spcPts val="0"/>
              </a:spcAft>
              <a:buClr>
                <a:schemeClr val="dk1"/>
              </a:buClr>
              <a:buSzPts val="1800"/>
              <a:buChar char="•"/>
              <a:defRPr/>
            </a:lvl3pPr>
            <a:lvl4pPr marL="1828800" lvl="3" indent="-342900" algn="l">
              <a:lnSpc>
                <a:spcPct val="120000"/>
              </a:lnSpc>
              <a:spcBef>
                <a:spcPts val="600"/>
              </a:spcBef>
              <a:spcAft>
                <a:spcPts val="0"/>
              </a:spcAft>
              <a:buClr>
                <a:schemeClr val="dk1"/>
              </a:buClr>
              <a:buSzPts val="1800"/>
              <a:buChar char="–"/>
              <a:defRPr/>
            </a:lvl4pPr>
            <a:lvl5pPr marL="2286000" lvl="4" indent="-342900" algn="l">
              <a:spcBef>
                <a:spcPts val="600"/>
              </a:spcBef>
              <a:spcAft>
                <a:spcPts val="0"/>
              </a:spcAft>
              <a:buClr>
                <a:srgbClr val="C39E1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120" name="Google Shape;120;p16"/>
          <p:cNvPicPr preferRelativeResize="0"/>
          <p:nvPr/>
        </p:nvPicPr>
        <p:blipFill rotWithShape="1">
          <a:blip r:embed="rId2">
            <a:alphaModFix/>
          </a:blip>
          <a:srcRect/>
          <a:stretch/>
        </p:blipFill>
        <p:spPr>
          <a:xfrm>
            <a:off x="12932416" y="6948176"/>
            <a:ext cx="488944" cy="488944"/>
          </a:xfrm>
          <a:prstGeom prst="rect">
            <a:avLst/>
          </a:prstGeom>
          <a:noFill/>
          <a:ln>
            <a:noFill/>
          </a:ln>
        </p:spPr>
      </p:pic>
      <p:sp>
        <p:nvSpPr>
          <p:cNvPr id="121" name="Google Shape;121;p16"/>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and Photo Right">
  <p:cSld name="Content and Photo Right">
    <p:spTree>
      <p:nvGrpSpPr>
        <p:cNvPr id="1" name="Shape 122"/>
        <p:cNvGrpSpPr/>
        <p:nvPr/>
      </p:nvGrpSpPr>
      <p:grpSpPr>
        <a:xfrm>
          <a:off x="0" y="0"/>
          <a:ext cx="0" cy="0"/>
          <a:chOff x="0" y="0"/>
          <a:chExt cx="0" cy="0"/>
        </a:xfrm>
      </p:grpSpPr>
      <p:sp>
        <p:nvSpPr>
          <p:cNvPr id="123" name="Google Shape;123;p17"/>
          <p:cNvSpPr txBox="1">
            <a:spLocks noGrp="1"/>
          </p:cNvSpPr>
          <p:nvPr>
            <p:ph type="title"/>
          </p:nvPr>
        </p:nvSpPr>
        <p:spPr>
          <a:xfrm>
            <a:off x="621745" y="982462"/>
            <a:ext cx="4862405" cy="1661993"/>
          </a:xfrm>
          <a:prstGeom prst="rect">
            <a:avLst/>
          </a:prstGeom>
          <a:noFill/>
          <a:ln>
            <a:noFill/>
          </a:ln>
        </p:spPr>
        <p:txBody>
          <a:bodyPr spcFirstLastPara="1" wrap="square" lIns="91425" tIns="91425" rIns="91425" bIns="91425" anchor="t" anchorCtr="0">
            <a:spAutoFit/>
          </a:bodyPr>
          <a:lstStyle>
            <a:lvl1pPr lvl="0" algn="l">
              <a:spcBef>
                <a:spcPts val="0"/>
              </a:spcBef>
              <a:spcAft>
                <a:spcPts val="0"/>
              </a:spcAft>
              <a:buClr>
                <a:schemeClr val="dk2"/>
              </a:buClr>
              <a:buSzPts val="4800"/>
              <a:buFont typeface="Arial"/>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17"/>
          <p:cNvSpPr txBox="1">
            <a:spLocks noGrp="1"/>
          </p:cNvSpPr>
          <p:nvPr>
            <p:ph type="body" idx="1"/>
          </p:nvPr>
        </p:nvSpPr>
        <p:spPr>
          <a:xfrm>
            <a:off x="621745" y="3052261"/>
            <a:ext cx="4862404" cy="1975926"/>
          </a:xfrm>
          <a:prstGeom prst="rect">
            <a:avLst/>
          </a:prstGeom>
          <a:noFill/>
          <a:ln>
            <a:noFill/>
          </a:ln>
        </p:spPr>
        <p:txBody>
          <a:bodyPr spcFirstLastPara="1" wrap="square" lIns="91425" tIns="91425" rIns="91425" bIns="91425" anchor="t" anchorCtr="0">
            <a:spAutoFit/>
          </a:bodyPr>
          <a:lstStyle>
            <a:lvl1pPr marL="457200" lvl="0" indent="-342900" algn="l">
              <a:lnSpc>
                <a:spcPct val="120000"/>
              </a:lnSpc>
              <a:spcBef>
                <a:spcPts val="600"/>
              </a:spcBef>
              <a:spcAft>
                <a:spcPts val="0"/>
              </a:spcAft>
              <a:buClr>
                <a:schemeClr val="dk1"/>
              </a:buClr>
              <a:buSzPts val="1800"/>
              <a:buChar char="•"/>
              <a:defRPr>
                <a:solidFill>
                  <a:schemeClr val="dk1"/>
                </a:solidFill>
              </a:defRPr>
            </a:lvl1pPr>
            <a:lvl2pPr marL="914400" lvl="1" indent="-330200" algn="l">
              <a:lnSpc>
                <a:spcPct val="120000"/>
              </a:lnSpc>
              <a:spcBef>
                <a:spcPts val="600"/>
              </a:spcBef>
              <a:spcAft>
                <a:spcPts val="0"/>
              </a:spcAft>
              <a:buClr>
                <a:schemeClr val="dk1"/>
              </a:buClr>
              <a:buSzPts val="1600"/>
              <a:buChar char="–"/>
              <a:defRPr>
                <a:solidFill>
                  <a:schemeClr val="dk1"/>
                </a:solidFill>
              </a:defRPr>
            </a:lvl2pPr>
            <a:lvl3pPr marL="1371600" lvl="2" indent="-330200" algn="l">
              <a:lnSpc>
                <a:spcPct val="120000"/>
              </a:lnSpc>
              <a:spcBef>
                <a:spcPts val="600"/>
              </a:spcBef>
              <a:spcAft>
                <a:spcPts val="0"/>
              </a:spcAft>
              <a:buClr>
                <a:schemeClr val="dk1"/>
              </a:buClr>
              <a:buSzPts val="1600"/>
              <a:buChar char="•"/>
              <a:defRPr>
                <a:solidFill>
                  <a:schemeClr val="dk1"/>
                </a:solidFill>
              </a:defRPr>
            </a:lvl3pPr>
            <a:lvl4pPr marL="1828800" lvl="3" indent="-330200" algn="l">
              <a:lnSpc>
                <a:spcPct val="120000"/>
              </a:lnSpc>
              <a:spcBef>
                <a:spcPts val="600"/>
              </a:spcBef>
              <a:spcAft>
                <a:spcPts val="0"/>
              </a:spcAft>
              <a:buClr>
                <a:schemeClr val="dk1"/>
              </a:buClr>
              <a:buSzPts val="1600"/>
              <a:buChar char="–"/>
              <a:defRPr>
                <a:solidFill>
                  <a:schemeClr val="dk1"/>
                </a:solidFill>
              </a:defRPr>
            </a:lvl4pPr>
            <a:lvl5pPr marL="2286000" lvl="4" indent="-333248" algn="l">
              <a:spcBef>
                <a:spcPts val="600"/>
              </a:spcBef>
              <a:spcAft>
                <a:spcPts val="0"/>
              </a:spcAft>
              <a:buClr>
                <a:schemeClr val="dk1"/>
              </a:buClr>
              <a:buSzPts val="1648"/>
              <a:buChar char="»"/>
              <a:defRPr>
                <a:solidFill>
                  <a:schemeClr val="dk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5" name="Google Shape;125;p17"/>
          <p:cNvSpPr>
            <a:spLocks noGrp="1"/>
          </p:cNvSpPr>
          <p:nvPr>
            <p:ph type="pic" idx="2"/>
          </p:nvPr>
        </p:nvSpPr>
        <p:spPr>
          <a:xfrm>
            <a:off x="6105893" y="0"/>
            <a:ext cx="7711707" cy="7772400"/>
          </a:xfrm>
          <a:prstGeom prst="rect">
            <a:avLst/>
          </a:prstGeom>
          <a:noFill/>
          <a:ln>
            <a:noFill/>
          </a:ln>
        </p:spPr>
      </p:sp>
      <p:sp>
        <p:nvSpPr>
          <p:cNvPr id="126" name="Google Shape;126;p17"/>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and Photo Left">
  <p:cSld name="Content and Photo Left">
    <p:spTree>
      <p:nvGrpSpPr>
        <p:cNvPr id="1" name="Shape 127"/>
        <p:cNvGrpSpPr/>
        <p:nvPr/>
      </p:nvGrpSpPr>
      <p:grpSpPr>
        <a:xfrm>
          <a:off x="0" y="0"/>
          <a:ext cx="0" cy="0"/>
          <a:chOff x="0" y="0"/>
          <a:chExt cx="0" cy="0"/>
        </a:xfrm>
      </p:grpSpPr>
      <p:sp>
        <p:nvSpPr>
          <p:cNvPr id="128" name="Google Shape;128;p18"/>
          <p:cNvSpPr txBox="1">
            <a:spLocks noGrp="1"/>
          </p:cNvSpPr>
          <p:nvPr>
            <p:ph type="title"/>
          </p:nvPr>
        </p:nvSpPr>
        <p:spPr>
          <a:xfrm>
            <a:off x="8333452" y="982462"/>
            <a:ext cx="4862405" cy="1661993"/>
          </a:xfrm>
          <a:prstGeom prst="rect">
            <a:avLst/>
          </a:prstGeom>
          <a:noFill/>
          <a:ln>
            <a:noFill/>
          </a:ln>
        </p:spPr>
        <p:txBody>
          <a:bodyPr spcFirstLastPara="1" wrap="square" lIns="91425" tIns="91425" rIns="91425" bIns="91425" anchor="t" anchorCtr="0">
            <a:spAutoFit/>
          </a:bodyPr>
          <a:lstStyle>
            <a:lvl1pPr lvl="0" algn="l">
              <a:spcBef>
                <a:spcPts val="0"/>
              </a:spcBef>
              <a:spcAft>
                <a:spcPts val="0"/>
              </a:spcAft>
              <a:buClr>
                <a:schemeClr val="dk2"/>
              </a:buClr>
              <a:buSzPts val="4800"/>
              <a:buFont typeface="Arial"/>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18"/>
          <p:cNvSpPr txBox="1">
            <a:spLocks noGrp="1"/>
          </p:cNvSpPr>
          <p:nvPr>
            <p:ph type="body" idx="1"/>
          </p:nvPr>
        </p:nvSpPr>
        <p:spPr>
          <a:xfrm>
            <a:off x="8333452" y="3052261"/>
            <a:ext cx="4862404" cy="1975926"/>
          </a:xfrm>
          <a:prstGeom prst="rect">
            <a:avLst/>
          </a:prstGeom>
          <a:noFill/>
          <a:ln>
            <a:noFill/>
          </a:ln>
        </p:spPr>
        <p:txBody>
          <a:bodyPr spcFirstLastPara="1" wrap="square" lIns="91425" tIns="91425" rIns="91425" bIns="91425" anchor="t" anchorCtr="0">
            <a:spAutoFit/>
          </a:bodyPr>
          <a:lstStyle>
            <a:lvl1pPr marL="457200" lvl="0" indent="-342900" algn="l">
              <a:lnSpc>
                <a:spcPct val="120000"/>
              </a:lnSpc>
              <a:spcBef>
                <a:spcPts val="600"/>
              </a:spcBef>
              <a:spcAft>
                <a:spcPts val="0"/>
              </a:spcAft>
              <a:buClr>
                <a:schemeClr val="dk1"/>
              </a:buClr>
              <a:buSzPts val="1800"/>
              <a:buChar char="•"/>
              <a:defRPr>
                <a:solidFill>
                  <a:schemeClr val="dk1"/>
                </a:solidFill>
              </a:defRPr>
            </a:lvl1pPr>
            <a:lvl2pPr marL="914400" lvl="1" indent="-330200" algn="l">
              <a:lnSpc>
                <a:spcPct val="120000"/>
              </a:lnSpc>
              <a:spcBef>
                <a:spcPts val="600"/>
              </a:spcBef>
              <a:spcAft>
                <a:spcPts val="0"/>
              </a:spcAft>
              <a:buClr>
                <a:schemeClr val="dk1"/>
              </a:buClr>
              <a:buSzPts val="1600"/>
              <a:buChar char="–"/>
              <a:defRPr>
                <a:solidFill>
                  <a:schemeClr val="dk1"/>
                </a:solidFill>
              </a:defRPr>
            </a:lvl2pPr>
            <a:lvl3pPr marL="1371600" lvl="2" indent="-330200" algn="l">
              <a:lnSpc>
                <a:spcPct val="120000"/>
              </a:lnSpc>
              <a:spcBef>
                <a:spcPts val="600"/>
              </a:spcBef>
              <a:spcAft>
                <a:spcPts val="0"/>
              </a:spcAft>
              <a:buClr>
                <a:schemeClr val="dk1"/>
              </a:buClr>
              <a:buSzPts val="1600"/>
              <a:buChar char="•"/>
              <a:defRPr>
                <a:solidFill>
                  <a:schemeClr val="dk1"/>
                </a:solidFill>
              </a:defRPr>
            </a:lvl3pPr>
            <a:lvl4pPr marL="1828800" lvl="3" indent="-330200" algn="l">
              <a:lnSpc>
                <a:spcPct val="120000"/>
              </a:lnSpc>
              <a:spcBef>
                <a:spcPts val="600"/>
              </a:spcBef>
              <a:spcAft>
                <a:spcPts val="0"/>
              </a:spcAft>
              <a:buClr>
                <a:schemeClr val="dk1"/>
              </a:buClr>
              <a:buSzPts val="1600"/>
              <a:buChar char="–"/>
              <a:defRPr>
                <a:solidFill>
                  <a:schemeClr val="dk1"/>
                </a:solidFill>
              </a:defRPr>
            </a:lvl4pPr>
            <a:lvl5pPr marL="2286000" lvl="4" indent="-333248" algn="l">
              <a:spcBef>
                <a:spcPts val="600"/>
              </a:spcBef>
              <a:spcAft>
                <a:spcPts val="0"/>
              </a:spcAft>
              <a:buClr>
                <a:schemeClr val="dk1"/>
              </a:buClr>
              <a:buSzPts val="1648"/>
              <a:buChar char="»"/>
              <a:defRPr>
                <a:solidFill>
                  <a:schemeClr val="dk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0" name="Google Shape;130;p18"/>
          <p:cNvSpPr>
            <a:spLocks noGrp="1"/>
          </p:cNvSpPr>
          <p:nvPr>
            <p:ph type="pic" idx="2"/>
          </p:nvPr>
        </p:nvSpPr>
        <p:spPr>
          <a:xfrm>
            <a:off x="2" y="0"/>
            <a:ext cx="7711707" cy="7772400"/>
          </a:xfrm>
          <a:prstGeom prst="rect">
            <a:avLst/>
          </a:prstGeom>
          <a:noFill/>
          <a:ln>
            <a:noFill/>
          </a:ln>
        </p:spPr>
      </p:sp>
      <p:sp>
        <p:nvSpPr>
          <p:cNvPr id="131" name="Google Shape;131;p18"/>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hoto and Header">
  <p:cSld name="Photo and Header">
    <p:spTree>
      <p:nvGrpSpPr>
        <p:cNvPr id="1" name="Shape 132"/>
        <p:cNvGrpSpPr/>
        <p:nvPr/>
      </p:nvGrpSpPr>
      <p:grpSpPr>
        <a:xfrm>
          <a:off x="0" y="0"/>
          <a:ext cx="0" cy="0"/>
          <a:chOff x="0" y="0"/>
          <a:chExt cx="0" cy="0"/>
        </a:xfrm>
      </p:grpSpPr>
      <p:sp>
        <p:nvSpPr>
          <p:cNvPr id="133" name="Google Shape;133;p19"/>
          <p:cNvSpPr>
            <a:spLocks noGrp="1"/>
          </p:cNvSpPr>
          <p:nvPr>
            <p:ph type="pic" idx="2"/>
          </p:nvPr>
        </p:nvSpPr>
        <p:spPr>
          <a:xfrm>
            <a:off x="0" y="0"/>
            <a:ext cx="13817599" cy="6400800"/>
          </a:xfrm>
          <a:prstGeom prst="rect">
            <a:avLst/>
          </a:prstGeom>
          <a:noFill/>
          <a:ln>
            <a:noFill/>
          </a:ln>
        </p:spPr>
      </p:sp>
      <p:sp>
        <p:nvSpPr>
          <p:cNvPr id="134" name="Google Shape;134;p19"/>
          <p:cNvSpPr txBox="1">
            <a:spLocks noGrp="1"/>
          </p:cNvSpPr>
          <p:nvPr>
            <p:ph type="title"/>
          </p:nvPr>
        </p:nvSpPr>
        <p:spPr>
          <a:xfrm>
            <a:off x="400424" y="6654703"/>
            <a:ext cx="13016750" cy="779320"/>
          </a:xfrm>
          <a:prstGeom prst="rect">
            <a:avLst/>
          </a:prstGeom>
          <a:noFill/>
          <a:ln>
            <a:noFill/>
          </a:ln>
        </p:spPr>
        <p:txBody>
          <a:bodyPr spcFirstLastPara="1" wrap="square" lIns="101850" tIns="50925" rIns="101850" bIns="50925" anchor="t" anchorCtr="0">
            <a:spAutoFit/>
          </a:bodyPr>
          <a:lstStyle>
            <a:lvl1pPr lvl="0" algn="l">
              <a:spcBef>
                <a:spcPts val="0"/>
              </a:spcBef>
              <a:spcAft>
                <a:spcPts val="0"/>
              </a:spcAft>
              <a:buClr>
                <a:schemeClr val="dk2"/>
              </a:buClr>
              <a:buSzPts val="4396"/>
              <a:buFont typeface="Arial"/>
              <a:buNone/>
              <a:defRPr sz="4396"/>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19"/>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Full Photo">
  <p:cSld name="Full Photo">
    <p:spTree>
      <p:nvGrpSpPr>
        <p:cNvPr id="1" name="Shape 136"/>
        <p:cNvGrpSpPr/>
        <p:nvPr/>
      </p:nvGrpSpPr>
      <p:grpSpPr>
        <a:xfrm>
          <a:off x="0" y="0"/>
          <a:ext cx="0" cy="0"/>
          <a:chOff x="0" y="0"/>
          <a:chExt cx="0" cy="0"/>
        </a:xfrm>
      </p:grpSpPr>
      <p:sp>
        <p:nvSpPr>
          <p:cNvPr id="137" name="Google Shape;137;p20"/>
          <p:cNvSpPr>
            <a:spLocks noGrp="1"/>
          </p:cNvSpPr>
          <p:nvPr>
            <p:ph type="pic" idx="2"/>
          </p:nvPr>
        </p:nvSpPr>
        <p:spPr>
          <a:xfrm>
            <a:off x="0" y="0"/>
            <a:ext cx="13817599" cy="7772400"/>
          </a:xfrm>
          <a:prstGeom prst="rect">
            <a:avLst/>
          </a:prstGeom>
          <a:noFill/>
          <a:ln>
            <a:noFill/>
          </a:ln>
        </p:spPr>
      </p:sp>
      <p:sp>
        <p:nvSpPr>
          <p:cNvPr id="138" name="Google Shape;138;p20"/>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White">
  <p:cSld name="Blank White">
    <p:spTree>
      <p:nvGrpSpPr>
        <p:cNvPr id="1" name="Shape 139"/>
        <p:cNvGrpSpPr/>
        <p:nvPr/>
      </p:nvGrpSpPr>
      <p:grpSpPr>
        <a:xfrm>
          <a:off x="0" y="0"/>
          <a:ext cx="0" cy="0"/>
          <a:chOff x="0" y="0"/>
          <a:chExt cx="0" cy="0"/>
        </a:xfrm>
      </p:grpSpPr>
      <p:sp>
        <p:nvSpPr>
          <p:cNvPr id="140" name="Google Shape;140;p21"/>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Footer" userDrawn="1">
  <p:cSld name="Blank Footer">
    <p:spTree>
      <p:nvGrpSpPr>
        <p:cNvPr id="1" name="Shape 141"/>
        <p:cNvGrpSpPr/>
        <p:nvPr/>
      </p:nvGrpSpPr>
      <p:grpSpPr>
        <a:xfrm>
          <a:off x="0" y="0"/>
          <a:ext cx="0" cy="0"/>
          <a:chOff x="0" y="0"/>
          <a:chExt cx="0" cy="0"/>
        </a:xfrm>
      </p:grpSpPr>
      <p:grpSp>
        <p:nvGrpSpPr>
          <p:cNvPr id="142" name="Google Shape;142;p22"/>
          <p:cNvGrpSpPr/>
          <p:nvPr/>
        </p:nvGrpSpPr>
        <p:grpSpPr>
          <a:xfrm>
            <a:off x="0" y="7372350"/>
            <a:ext cx="13817599" cy="400052"/>
            <a:chOff x="0" y="7372350"/>
            <a:chExt cx="13817599" cy="400052"/>
          </a:xfrm>
        </p:grpSpPr>
        <p:sp>
          <p:nvSpPr>
            <p:cNvPr id="143" name="Google Shape;143;p22"/>
            <p:cNvSpPr/>
            <p:nvPr/>
          </p:nvSpPr>
          <p:spPr>
            <a:xfrm>
              <a:off x="0" y="7372350"/>
              <a:ext cx="13817599" cy="40004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pic>
          <p:nvPicPr>
            <p:cNvPr id="144" name="Google Shape;144;p22"/>
            <p:cNvPicPr preferRelativeResize="0"/>
            <p:nvPr/>
          </p:nvPicPr>
          <p:blipFill rotWithShape="1">
            <a:blip r:embed="rId2">
              <a:alphaModFix/>
            </a:blip>
            <a:srcRect/>
            <a:stretch/>
          </p:blipFill>
          <p:spPr>
            <a:xfrm>
              <a:off x="152257" y="7372351"/>
              <a:ext cx="1788557" cy="400050"/>
            </a:xfrm>
            <a:prstGeom prst="rect">
              <a:avLst/>
            </a:prstGeom>
            <a:noFill/>
            <a:ln>
              <a:noFill/>
            </a:ln>
          </p:spPr>
        </p:pic>
        <p:sp>
          <p:nvSpPr>
            <p:cNvPr id="145" name="Google Shape;145;p22"/>
            <p:cNvSpPr/>
            <p:nvPr/>
          </p:nvSpPr>
          <p:spPr>
            <a:xfrm>
              <a:off x="0" y="7372351"/>
              <a:ext cx="13817599" cy="40004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pic>
          <p:nvPicPr>
            <p:cNvPr id="146" name="Google Shape;146;p22"/>
            <p:cNvPicPr preferRelativeResize="0"/>
            <p:nvPr/>
          </p:nvPicPr>
          <p:blipFill rotWithShape="1">
            <a:blip r:embed="rId2">
              <a:alphaModFix/>
            </a:blip>
            <a:srcRect/>
            <a:stretch/>
          </p:blipFill>
          <p:spPr>
            <a:xfrm>
              <a:off x="152257" y="7372352"/>
              <a:ext cx="1788557" cy="400050"/>
            </a:xfrm>
            <a:prstGeom prst="rect">
              <a:avLst/>
            </a:prstGeom>
            <a:noFill/>
            <a:ln>
              <a:noFill/>
            </a:ln>
          </p:spPr>
        </p:pic>
      </p:grpSp>
      <p:sp>
        <p:nvSpPr>
          <p:cNvPr id="147" name="Google Shape;147;p22"/>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smtClean="0"/>
              <a:t>‹#›</a:t>
            </a:fld>
            <a:endParaRPr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Green">
  <p:cSld name="Blank Green">
    <p:bg>
      <p:bgPr>
        <a:solidFill>
          <a:schemeClr val="dk2"/>
        </a:solidFill>
        <a:effectLst/>
      </p:bgPr>
    </p:bg>
    <p:spTree>
      <p:nvGrpSpPr>
        <p:cNvPr id="1" name="Shape 148"/>
        <p:cNvGrpSpPr/>
        <p:nvPr/>
      </p:nvGrpSpPr>
      <p:grpSpPr>
        <a:xfrm>
          <a:off x="0" y="0"/>
          <a:ext cx="0" cy="0"/>
          <a:chOff x="0" y="0"/>
          <a:chExt cx="0" cy="0"/>
        </a:xfrm>
      </p:grpSpPr>
      <p:sp>
        <p:nvSpPr>
          <p:cNvPr id="149" name="Google Shape;149;p23"/>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losing Green Dots">
  <p:cSld name="Closing Green Dots">
    <p:bg>
      <p:bgPr>
        <a:solidFill>
          <a:schemeClr val="dk2"/>
        </a:solidFill>
        <a:effectLst/>
      </p:bgPr>
    </p:bg>
    <p:spTree>
      <p:nvGrpSpPr>
        <p:cNvPr id="1" name="Shape 150"/>
        <p:cNvGrpSpPr/>
        <p:nvPr/>
      </p:nvGrpSpPr>
      <p:grpSpPr>
        <a:xfrm>
          <a:off x="0" y="0"/>
          <a:ext cx="0" cy="0"/>
          <a:chOff x="0" y="0"/>
          <a:chExt cx="0" cy="0"/>
        </a:xfrm>
      </p:grpSpPr>
      <p:sp>
        <p:nvSpPr>
          <p:cNvPr id="151" name="Google Shape;151;p24"/>
          <p:cNvSpPr txBox="1"/>
          <p:nvPr/>
        </p:nvSpPr>
        <p:spPr>
          <a:xfrm>
            <a:off x="729343" y="4199229"/>
            <a:ext cx="12561453" cy="1107996"/>
          </a:xfrm>
          <a:prstGeom prst="rect">
            <a:avLst/>
          </a:prstGeom>
          <a:noFill/>
          <a:ln>
            <a:noFill/>
          </a:ln>
        </p:spPr>
        <p:txBody>
          <a:bodyPr spcFirstLastPara="1" wrap="square" lIns="91425" tIns="91425" rIns="91425" bIns="91425" anchor="b" anchorCtr="0">
            <a:spAutoFit/>
          </a:bodyPr>
          <a:lstStyle/>
          <a:p>
            <a:pPr marL="0" marR="0" lvl="0" indent="0" algn="l" rtl="0">
              <a:spcBef>
                <a:spcPts val="0"/>
              </a:spcBef>
              <a:spcAft>
                <a:spcPts val="0"/>
              </a:spcAft>
              <a:buClr>
                <a:schemeClr val="lt1"/>
              </a:buClr>
              <a:buSzPts val="6000"/>
              <a:buFont typeface="Arial"/>
              <a:buNone/>
            </a:pPr>
            <a:r>
              <a:rPr lang="en-US" sz="6000" b="0" i="0">
                <a:solidFill>
                  <a:schemeClr val="lt1"/>
                </a:solidFill>
                <a:latin typeface="Arial"/>
                <a:ea typeface="Arial"/>
                <a:cs typeface="Arial"/>
                <a:sym typeface="Arial"/>
              </a:rPr>
              <a:t>Thank you</a:t>
            </a:r>
            <a:endParaRPr/>
          </a:p>
        </p:txBody>
      </p:sp>
      <p:pic>
        <p:nvPicPr>
          <p:cNvPr id="152" name="Google Shape;152;p24"/>
          <p:cNvPicPr preferRelativeResize="0"/>
          <p:nvPr/>
        </p:nvPicPr>
        <p:blipFill rotWithShape="1">
          <a:blip r:embed="rId2">
            <a:alphaModFix/>
          </a:blip>
          <a:srcRect t="6240" r="31394"/>
          <a:stretch/>
        </p:blipFill>
        <p:spPr>
          <a:xfrm>
            <a:off x="8406691" y="0"/>
            <a:ext cx="5410909" cy="7566210"/>
          </a:xfrm>
          <a:prstGeom prst="rect">
            <a:avLst/>
          </a:prstGeom>
          <a:noFill/>
          <a:ln>
            <a:noFill/>
          </a:ln>
        </p:spPr>
      </p:pic>
      <p:cxnSp>
        <p:nvCxnSpPr>
          <p:cNvPr id="153" name="Google Shape;153;p24"/>
          <p:cNvCxnSpPr/>
          <p:nvPr/>
        </p:nvCxnSpPr>
        <p:spPr>
          <a:xfrm>
            <a:off x="881743" y="5936778"/>
            <a:ext cx="911198" cy="0"/>
          </a:xfrm>
          <a:prstGeom prst="straightConnector1">
            <a:avLst/>
          </a:prstGeom>
          <a:noFill/>
          <a:ln w="28575" cap="flat" cmpd="sng">
            <a:solidFill>
              <a:schemeClr val="lt2"/>
            </a:solidFill>
            <a:prstDash val="solid"/>
            <a:round/>
            <a:headEnd type="none" w="sm" len="sm"/>
            <a:tailEnd type="none" w="sm" len="sm"/>
          </a:ln>
        </p:spPr>
      </p:cxnSp>
      <p:pic>
        <p:nvPicPr>
          <p:cNvPr id="154" name="Google Shape;154;p24"/>
          <p:cNvPicPr preferRelativeResize="0"/>
          <p:nvPr/>
        </p:nvPicPr>
        <p:blipFill rotWithShape="1">
          <a:blip r:embed="rId3">
            <a:alphaModFix/>
          </a:blip>
          <a:srcRect/>
          <a:stretch/>
        </p:blipFill>
        <p:spPr>
          <a:xfrm>
            <a:off x="756239" y="6320940"/>
            <a:ext cx="3520440" cy="787424"/>
          </a:xfrm>
          <a:prstGeom prst="rect">
            <a:avLst/>
          </a:prstGeom>
          <a:noFill/>
          <a:ln>
            <a:noFill/>
          </a:ln>
        </p:spPr>
      </p:pic>
      <p:sp>
        <p:nvSpPr>
          <p:cNvPr id="155" name="Google Shape;155;p24"/>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628075" y="905259"/>
            <a:ext cx="12561453" cy="1015663"/>
          </a:xfrm>
          <a:prstGeom prst="rect">
            <a:avLst/>
          </a:prstGeom>
          <a:noFill/>
          <a:ln>
            <a:noFill/>
          </a:ln>
        </p:spPr>
        <p:txBody>
          <a:bodyPr spcFirstLastPara="1" wrap="square" lIns="91425" tIns="91425" rIns="91425" bIns="91425" anchor="b" anchorCtr="0">
            <a:sp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
          <p:cNvSpPr txBox="1">
            <a:spLocks noGrp="1"/>
          </p:cNvSpPr>
          <p:nvPr>
            <p:ph type="body" idx="1"/>
          </p:nvPr>
        </p:nvSpPr>
        <p:spPr>
          <a:xfrm>
            <a:off x="628075" y="2487883"/>
            <a:ext cx="12561453" cy="2015552"/>
          </a:xfrm>
          <a:prstGeom prst="rect">
            <a:avLst/>
          </a:prstGeom>
          <a:noFill/>
          <a:ln>
            <a:noFill/>
          </a:ln>
        </p:spPr>
        <p:txBody>
          <a:bodyPr spcFirstLastPara="1" wrap="square" lIns="91425" tIns="91425" rIns="91425" bIns="91425" anchor="t" anchorCtr="0">
            <a:spAutoFit/>
          </a:bodyPr>
          <a:lstStyle>
            <a:lvl1pPr marL="457200" lvl="0" indent="-342900" algn="l">
              <a:lnSpc>
                <a:spcPct val="120000"/>
              </a:lnSpc>
              <a:spcBef>
                <a:spcPts val="600"/>
              </a:spcBef>
              <a:spcAft>
                <a:spcPts val="0"/>
              </a:spcAft>
              <a:buClr>
                <a:schemeClr val="dk1"/>
              </a:buClr>
              <a:buSzPts val="1800"/>
              <a:buChar char="•"/>
              <a:defRPr>
                <a:solidFill>
                  <a:schemeClr val="dk1"/>
                </a:solidFill>
              </a:defRPr>
            </a:lvl1pPr>
            <a:lvl2pPr marL="914400" lvl="1" indent="-330200" algn="l">
              <a:lnSpc>
                <a:spcPct val="120000"/>
              </a:lnSpc>
              <a:spcBef>
                <a:spcPts val="600"/>
              </a:spcBef>
              <a:spcAft>
                <a:spcPts val="0"/>
              </a:spcAft>
              <a:buClr>
                <a:schemeClr val="dk1"/>
              </a:buClr>
              <a:buSzPts val="1600"/>
              <a:buChar char="–"/>
              <a:defRPr>
                <a:solidFill>
                  <a:schemeClr val="dk1"/>
                </a:solidFill>
              </a:defRPr>
            </a:lvl2pPr>
            <a:lvl3pPr marL="1371600" lvl="2" indent="-330200" algn="l">
              <a:lnSpc>
                <a:spcPct val="120000"/>
              </a:lnSpc>
              <a:spcBef>
                <a:spcPts val="600"/>
              </a:spcBef>
              <a:spcAft>
                <a:spcPts val="0"/>
              </a:spcAft>
              <a:buClr>
                <a:schemeClr val="dk1"/>
              </a:buClr>
              <a:buSzPts val="1600"/>
              <a:buChar char="•"/>
              <a:defRPr>
                <a:solidFill>
                  <a:schemeClr val="dk1"/>
                </a:solidFill>
              </a:defRPr>
            </a:lvl3pPr>
            <a:lvl4pPr marL="1828800" lvl="3" indent="-330200" algn="l">
              <a:lnSpc>
                <a:spcPct val="120000"/>
              </a:lnSpc>
              <a:spcBef>
                <a:spcPts val="600"/>
              </a:spcBef>
              <a:spcAft>
                <a:spcPts val="0"/>
              </a:spcAft>
              <a:buClr>
                <a:schemeClr val="dk1"/>
              </a:buClr>
              <a:buSzPts val="1600"/>
              <a:buChar char="–"/>
              <a:defRPr>
                <a:solidFill>
                  <a:schemeClr val="dk1"/>
                </a:solidFill>
              </a:defRPr>
            </a:lvl4pPr>
            <a:lvl5pPr marL="2286000" lvl="4" indent="-333248" algn="l">
              <a:spcBef>
                <a:spcPts val="600"/>
              </a:spcBef>
              <a:spcAft>
                <a:spcPts val="0"/>
              </a:spcAft>
              <a:buClr>
                <a:schemeClr val="dk1"/>
              </a:buClr>
              <a:buSzPts val="1648"/>
              <a:buChar char="»"/>
              <a:defRPr>
                <a:solidFill>
                  <a:schemeClr val="dk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23" name="Google Shape;23;p3"/>
          <p:cNvGrpSpPr/>
          <p:nvPr/>
        </p:nvGrpSpPr>
        <p:grpSpPr>
          <a:xfrm>
            <a:off x="0" y="7372350"/>
            <a:ext cx="13817599" cy="400052"/>
            <a:chOff x="0" y="7372350"/>
            <a:chExt cx="13817599" cy="400052"/>
          </a:xfrm>
        </p:grpSpPr>
        <p:sp>
          <p:nvSpPr>
            <p:cNvPr id="24" name="Google Shape;24;p3"/>
            <p:cNvSpPr/>
            <p:nvPr/>
          </p:nvSpPr>
          <p:spPr>
            <a:xfrm>
              <a:off x="0" y="7372350"/>
              <a:ext cx="13817599" cy="40004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0" i="0" u="none" strike="noStrike" cap="none">
                <a:solidFill>
                  <a:schemeClr val="lt1"/>
                </a:solidFill>
                <a:latin typeface="Arial"/>
                <a:ea typeface="Arial"/>
                <a:cs typeface="Arial"/>
                <a:sym typeface="Arial"/>
              </a:endParaRPr>
            </a:p>
          </p:txBody>
        </p:sp>
        <p:pic>
          <p:nvPicPr>
            <p:cNvPr id="25" name="Google Shape;25;p3"/>
            <p:cNvPicPr preferRelativeResize="0"/>
            <p:nvPr/>
          </p:nvPicPr>
          <p:blipFill rotWithShape="1">
            <a:blip r:embed="rId2">
              <a:alphaModFix/>
            </a:blip>
            <a:srcRect/>
            <a:stretch/>
          </p:blipFill>
          <p:spPr>
            <a:xfrm>
              <a:off x="152257" y="7372351"/>
              <a:ext cx="1788557" cy="400050"/>
            </a:xfrm>
            <a:prstGeom prst="rect">
              <a:avLst/>
            </a:prstGeom>
            <a:noFill/>
            <a:ln>
              <a:noFill/>
            </a:ln>
          </p:spPr>
        </p:pic>
        <p:sp>
          <p:nvSpPr>
            <p:cNvPr id="26" name="Google Shape;26;p3"/>
            <p:cNvSpPr/>
            <p:nvPr/>
          </p:nvSpPr>
          <p:spPr>
            <a:xfrm>
              <a:off x="0" y="7372351"/>
              <a:ext cx="13817599" cy="40004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0" i="0" u="none" strike="noStrike" cap="none">
                <a:solidFill>
                  <a:schemeClr val="lt1"/>
                </a:solidFill>
                <a:latin typeface="Arial"/>
                <a:ea typeface="Arial"/>
                <a:cs typeface="Arial"/>
                <a:sym typeface="Arial"/>
              </a:endParaRPr>
            </a:p>
          </p:txBody>
        </p:sp>
        <p:pic>
          <p:nvPicPr>
            <p:cNvPr id="27" name="Google Shape;27;p3"/>
            <p:cNvPicPr preferRelativeResize="0"/>
            <p:nvPr/>
          </p:nvPicPr>
          <p:blipFill rotWithShape="1">
            <a:blip r:embed="rId2">
              <a:alphaModFix/>
            </a:blip>
            <a:srcRect/>
            <a:stretch/>
          </p:blipFill>
          <p:spPr>
            <a:xfrm>
              <a:off x="152257" y="7372352"/>
              <a:ext cx="1788557" cy="400050"/>
            </a:xfrm>
            <a:prstGeom prst="rect">
              <a:avLst/>
            </a:prstGeom>
            <a:noFill/>
            <a:ln>
              <a:noFill/>
            </a:ln>
          </p:spPr>
        </p:pic>
      </p:grpSp>
      <p:sp>
        <p:nvSpPr>
          <p:cNvPr id="28" name="Google Shape;28;p3"/>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lvl1pPr lvl="0">
              <a:buNone/>
              <a:defRPr b="1">
                <a:solidFill>
                  <a:schemeClr val="lt1"/>
                </a:solidFill>
              </a:defRPr>
            </a:lvl1pPr>
            <a:lvl2pPr lvl="1">
              <a:buNone/>
              <a:defRPr b="1">
                <a:solidFill>
                  <a:schemeClr val="lt1"/>
                </a:solidFill>
              </a:defRPr>
            </a:lvl2pPr>
            <a:lvl3pPr lvl="2">
              <a:buNone/>
              <a:defRPr b="1">
                <a:solidFill>
                  <a:schemeClr val="lt1"/>
                </a:solidFill>
              </a:defRPr>
            </a:lvl3pPr>
            <a:lvl4pPr lvl="3">
              <a:buNone/>
              <a:defRPr b="1">
                <a:solidFill>
                  <a:schemeClr val="lt1"/>
                </a:solidFill>
              </a:defRPr>
            </a:lvl4pPr>
            <a:lvl5pPr lvl="4">
              <a:buNone/>
              <a:defRPr b="1">
                <a:solidFill>
                  <a:schemeClr val="lt1"/>
                </a:solidFill>
              </a:defRPr>
            </a:lvl5pPr>
            <a:lvl6pPr lvl="5">
              <a:buNone/>
              <a:defRPr b="1">
                <a:solidFill>
                  <a:schemeClr val="lt1"/>
                </a:solidFill>
              </a:defRPr>
            </a:lvl6pPr>
            <a:lvl7pPr lvl="6">
              <a:buNone/>
              <a:defRPr b="1">
                <a:solidFill>
                  <a:schemeClr val="lt1"/>
                </a:solidFill>
              </a:defRPr>
            </a:lvl7pPr>
            <a:lvl8pPr lvl="7">
              <a:buNone/>
              <a:defRPr b="1">
                <a:solidFill>
                  <a:schemeClr val="lt1"/>
                </a:solidFill>
              </a:defRPr>
            </a:lvl8pPr>
            <a:lvl9pPr lvl="8">
              <a:buNone/>
              <a:defRPr b="1">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losing White">
  <p:cSld name="Closing White">
    <p:spTree>
      <p:nvGrpSpPr>
        <p:cNvPr id="1" name="Shape 156"/>
        <p:cNvGrpSpPr/>
        <p:nvPr/>
      </p:nvGrpSpPr>
      <p:grpSpPr>
        <a:xfrm>
          <a:off x="0" y="0"/>
          <a:ext cx="0" cy="0"/>
          <a:chOff x="0" y="0"/>
          <a:chExt cx="0" cy="0"/>
        </a:xfrm>
      </p:grpSpPr>
      <p:sp>
        <p:nvSpPr>
          <p:cNvPr id="157" name="Google Shape;157;p25"/>
          <p:cNvSpPr txBox="1"/>
          <p:nvPr/>
        </p:nvSpPr>
        <p:spPr>
          <a:xfrm>
            <a:off x="729343" y="4198802"/>
            <a:ext cx="12561453" cy="1107996"/>
          </a:xfrm>
          <a:prstGeom prst="rect">
            <a:avLst/>
          </a:prstGeom>
          <a:noFill/>
          <a:ln>
            <a:noFill/>
          </a:ln>
        </p:spPr>
        <p:txBody>
          <a:bodyPr spcFirstLastPara="1" wrap="square" lIns="91425" tIns="91425" rIns="91425" bIns="91425" anchor="b" anchorCtr="0">
            <a:spAutoFit/>
          </a:bodyPr>
          <a:lstStyle/>
          <a:p>
            <a:pPr marL="0" marR="0" lvl="0" indent="0" algn="l" rtl="0">
              <a:spcBef>
                <a:spcPts val="0"/>
              </a:spcBef>
              <a:spcAft>
                <a:spcPts val="0"/>
              </a:spcAft>
              <a:buClr>
                <a:schemeClr val="dk2"/>
              </a:buClr>
              <a:buSzPts val="6000"/>
              <a:buFont typeface="Arial"/>
              <a:buNone/>
            </a:pPr>
            <a:r>
              <a:rPr lang="en-US" sz="6000" b="0" i="0">
                <a:solidFill>
                  <a:schemeClr val="dk2"/>
                </a:solidFill>
                <a:latin typeface="Arial"/>
                <a:ea typeface="Arial"/>
                <a:cs typeface="Arial"/>
                <a:sym typeface="Arial"/>
              </a:rPr>
              <a:t>Thank you</a:t>
            </a:r>
            <a:endParaRPr/>
          </a:p>
        </p:txBody>
      </p:sp>
      <p:cxnSp>
        <p:nvCxnSpPr>
          <p:cNvPr id="158" name="Google Shape;158;p25"/>
          <p:cNvCxnSpPr/>
          <p:nvPr/>
        </p:nvCxnSpPr>
        <p:spPr>
          <a:xfrm>
            <a:off x="881743" y="5936351"/>
            <a:ext cx="911198" cy="0"/>
          </a:xfrm>
          <a:prstGeom prst="straightConnector1">
            <a:avLst/>
          </a:prstGeom>
          <a:noFill/>
          <a:ln w="28575" cap="flat" cmpd="sng">
            <a:solidFill>
              <a:schemeClr val="lt2"/>
            </a:solidFill>
            <a:prstDash val="solid"/>
            <a:round/>
            <a:headEnd type="none" w="sm" len="sm"/>
            <a:tailEnd type="none" w="sm" len="sm"/>
          </a:ln>
        </p:spPr>
      </p:cxnSp>
      <p:pic>
        <p:nvPicPr>
          <p:cNvPr id="159" name="Google Shape;159;p25"/>
          <p:cNvPicPr preferRelativeResize="0"/>
          <p:nvPr/>
        </p:nvPicPr>
        <p:blipFill rotWithShape="1">
          <a:blip r:embed="rId2">
            <a:alphaModFix/>
          </a:blip>
          <a:srcRect/>
          <a:stretch/>
        </p:blipFill>
        <p:spPr>
          <a:xfrm>
            <a:off x="756239" y="6320941"/>
            <a:ext cx="3520440" cy="787423"/>
          </a:xfrm>
          <a:prstGeom prst="rect">
            <a:avLst/>
          </a:prstGeom>
          <a:noFill/>
          <a:ln>
            <a:noFill/>
          </a:ln>
        </p:spPr>
      </p:pic>
      <p:sp>
        <p:nvSpPr>
          <p:cNvPr id="160" name="Google Shape;160;p25"/>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84480" y="690881"/>
            <a:ext cx="9833052" cy="3627120"/>
          </a:xfrm>
        </p:spPr>
        <p:txBody>
          <a:bodyPr anchor="b">
            <a:normAutofit/>
          </a:bodyPr>
          <a:lstStyle>
            <a:lvl1pPr algn="ctr">
              <a:defRPr sz="544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984480" y="4404360"/>
            <a:ext cx="9833052" cy="2159000"/>
          </a:xfrm>
        </p:spPr>
        <p:txBody>
          <a:bodyPr anchor="t">
            <a:normAutofit/>
          </a:bodyPr>
          <a:lstStyle>
            <a:lvl1pPr marL="0" indent="0" algn="ctr">
              <a:buNone/>
              <a:defRPr sz="2380">
                <a:gradFill flip="none" rotWithShape="1">
                  <a:gsLst>
                    <a:gs pos="0">
                      <a:schemeClr val="tx1"/>
                    </a:gs>
                    <a:gs pos="100000">
                      <a:schemeClr val="tx1">
                        <a:lumMod val="75000"/>
                      </a:schemeClr>
                    </a:gs>
                  </a:gsLst>
                  <a:lin ang="5400000" scaled="0"/>
                  <a:tileRect/>
                </a:gradFill>
              </a:defRPr>
            </a:lvl1pPr>
            <a:lvl2pPr marL="518145" indent="0" algn="ctr">
              <a:buNone/>
              <a:defRPr>
                <a:solidFill>
                  <a:schemeClr val="tx1">
                    <a:tint val="75000"/>
                  </a:schemeClr>
                </a:solidFill>
              </a:defRPr>
            </a:lvl2pPr>
            <a:lvl3pPr marL="1036290" indent="0" algn="ctr">
              <a:buNone/>
              <a:defRPr>
                <a:solidFill>
                  <a:schemeClr val="tx1">
                    <a:tint val="75000"/>
                  </a:schemeClr>
                </a:solidFill>
              </a:defRPr>
            </a:lvl3pPr>
            <a:lvl4pPr marL="1554434" indent="0" algn="ctr">
              <a:buNone/>
              <a:defRPr>
                <a:solidFill>
                  <a:schemeClr val="tx1">
                    <a:tint val="75000"/>
                  </a:schemeClr>
                </a:solidFill>
              </a:defRPr>
            </a:lvl4pPr>
            <a:lvl5pPr marL="2072579" indent="0" algn="ctr">
              <a:buNone/>
              <a:defRPr>
                <a:solidFill>
                  <a:schemeClr val="tx1">
                    <a:tint val="75000"/>
                  </a:schemeClr>
                </a:solidFill>
              </a:defRPr>
            </a:lvl5pPr>
            <a:lvl6pPr marL="2590724" indent="0" algn="ctr">
              <a:buNone/>
              <a:defRPr>
                <a:solidFill>
                  <a:schemeClr val="tx1">
                    <a:tint val="75000"/>
                  </a:schemeClr>
                </a:solidFill>
              </a:defRPr>
            </a:lvl6pPr>
            <a:lvl7pPr marL="3108869" indent="0" algn="ctr">
              <a:buNone/>
              <a:defRPr>
                <a:solidFill>
                  <a:schemeClr val="tx1">
                    <a:tint val="75000"/>
                  </a:schemeClr>
                </a:solidFill>
              </a:defRPr>
            </a:lvl7pPr>
            <a:lvl8pPr marL="3627013" indent="0" algn="ctr">
              <a:buNone/>
              <a:defRPr>
                <a:solidFill>
                  <a:schemeClr val="tx1">
                    <a:tint val="75000"/>
                  </a:schemeClr>
                </a:solidFill>
              </a:defRPr>
            </a:lvl8pPr>
            <a:lvl9pPr marL="414515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42755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Green Ram CSU">
  <p:cSld name="Title Green Ram CSU">
    <p:bg>
      <p:bgPr>
        <a:solidFill>
          <a:schemeClr val="dk2"/>
        </a:solidFill>
        <a:effectLst/>
      </p:bgPr>
    </p:bg>
    <p:spTree>
      <p:nvGrpSpPr>
        <p:cNvPr id="1" name="Shape 165"/>
        <p:cNvGrpSpPr/>
        <p:nvPr/>
      </p:nvGrpSpPr>
      <p:grpSpPr>
        <a:xfrm>
          <a:off x="0" y="0"/>
          <a:ext cx="0" cy="0"/>
          <a:chOff x="0" y="0"/>
          <a:chExt cx="0" cy="0"/>
        </a:xfrm>
      </p:grpSpPr>
      <p:pic>
        <p:nvPicPr>
          <p:cNvPr id="166" name="Google Shape;166;p27"/>
          <p:cNvPicPr preferRelativeResize="0"/>
          <p:nvPr/>
        </p:nvPicPr>
        <p:blipFill rotWithShape="1">
          <a:blip r:embed="rId2">
            <a:alphaModFix amt="8000"/>
          </a:blip>
          <a:srcRect t="14707" r="30637" b="6934"/>
          <a:stretch/>
        </p:blipFill>
        <p:spPr>
          <a:xfrm>
            <a:off x="6937515" y="-1"/>
            <a:ext cx="6880089" cy="7772401"/>
          </a:xfrm>
          <a:prstGeom prst="rect">
            <a:avLst/>
          </a:prstGeom>
          <a:noFill/>
          <a:ln>
            <a:noFill/>
          </a:ln>
        </p:spPr>
      </p:pic>
      <p:sp>
        <p:nvSpPr>
          <p:cNvPr id="167" name="Google Shape;167;p27"/>
          <p:cNvSpPr txBox="1">
            <a:spLocks noGrp="1"/>
          </p:cNvSpPr>
          <p:nvPr>
            <p:ph type="body" idx="1"/>
          </p:nvPr>
        </p:nvSpPr>
        <p:spPr>
          <a:xfrm>
            <a:off x="628075" y="2695562"/>
            <a:ext cx="12561600" cy="2031300"/>
          </a:xfrm>
          <a:prstGeom prst="rect">
            <a:avLst/>
          </a:prstGeom>
          <a:noFill/>
          <a:ln>
            <a:noFill/>
          </a:ln>
        </p:spPr>
        <p:txBody>
          <a:bodyPr spcFirstLastPara="1" wrap="square" lIns="91425" tIns="91425" rIns="91425" bIns="91425" anchor="t" anchorCtr="0">
            <a:spAutoFit/>
          </a:bodyPr>
          <a:lstStyle>
            <a:lvl1pPr marL="457200" lvl="0" indent="-228600" algn="l" rtl="0">
              <a:lnSpc>
                <a:spcPct val="100000"/>
              </a:lnSpc>
              <a:spcBef>
                <a:spcPts val="0"/>
              </a:spcBef>
              <a:spcAft>
                <a:spcPts val="0"/>
              </a:spcAft>
              <a:buClr>
                <a:schemeClr val="lt1"/>
              </a:buClr>
              <a:buSzPts val="6000"/>
              <a:buNone/>
              <a:defRPr sz="6000" b="0" i="0">
                <a:solidFill>
                  <a:schemeClr val="lt1"/>
                </a:solidFill>
                <a:latin typeface="Arial"/>
                <a:ea typeface="Arial"/>
                <a:cs typeface="Arial"/>
                <a:sym typeface="Arial"/>
              </a:defRPr>
            </a:lvl1pPr>
            <a:lvl2pPr marL="914400" lvl="1" indent="-228600" algn="l" rtl="0">
              <a:lnSpc>
                <a:spcPct val="120000"/>
              </a:lnSpc>
              <a:spcBef>
                <a:spcPts val="0"/>
              </a:spcBef>
              <a:spcAft>
                <a:spcPts val="0"/>
              </a:spcAft>
              <a:buClr>
                <a:schemeClr val="lt1"/>
              </a:buClr>
              <a:buSzPts val="5495"/>
              <a:buNone/>
              <a:defRPr sz="5495">
                <a:solidFill>
                  <a:schemeClr val="lt1"/>
                </a:solidFill>
                <a:latin typeface="Arial"/>
                <a:ea typeface="Arial"/>
                <a:cs typeface="Arial"/>
                <a:sym typeface="Arial"/>
              </a:defRPr>
            </a:lvl2pPr>
            <a:lvl3pPr marL="1371600" lvl="2" indent="-228600" algn="l" rtl="0">
              <a:lnSpc>
                <a:spcPct val="120000"/>
              </a:lnSpc>
              <a:spcBef>
                <a:spcPts val="600"/>
              </a:spcBef>
              <a:spcAft>
                <a:spcPts val="0"/>
              </a:spcAft>
              <a:buClr>
                <a:schemeClr val="lt1"/>
              </a:buClr>
              <a:buSzPts val="5495"/>
              <a:buNone/>
              <a:defRPr sz="5495">
                <a:solidFill>
                  <a:schemeClr val="lt1"/>
                </a:solidFill>
                <a:latin typeface="Arial"/>
                <a:ea typeface="Arial"/>
                <a:cs typeface="Arial"/>
                <a:sym typeface="Arial"/>
              </a:defRPr>
            </a:lvl3pPr>
            <a:lvl4pPr marL="1828800" lvl="3" indent="-228600" algn="l" rtl="0">
              <a:lnSpc>
                <a:spcPct val="120000"/>
              </a:lnSpc>
              <a:spcBef>
                <a:spcPts val="600"/>
              </a:spcBef>
              <a:spcAft>
                <a:spcPts val="0"/>
              </a:spcAft>
              <a:buClr>
                <a:schemeClr val="lt1"/>
              </a:buClr>
              <a:buSzPts val="5495"/>
              <a:buNone/>
              <a:defRPr sz="5495">
                <a:solidFill>
                  <a:schemeClr val="lt1"/>
                </a:solidFill>
                <a:latin typeface="Arial"/>
                <a:ea typeface="Arial"/>
                <a:cs typeface="Arial"/>
                <a:sym typeface="Arial"/>
              </a:defRPr>
            </a:lvl4pPr>
            <a:lvl5pPr marL="2286000" lvl="4" indent="-228600" algn="l" rtl="0">
              <a:spcBef>
                <a:spcPts val="1099"/>
              </a:spcBef>
              <a:spcAft>
                <a:spcPts val="0"/>
              </a:spcAft>
              <a:buClr>
                <a:schemeClr val="lt1"/>
              </a:buClr>
              <a:buSzPts val="5495"/>
              <a:buNone/>
              <a:defRPr sz="5495">
                <a:solidFill>
                  <a:schemeClr val="lt1"/>
                </a:solidFill>
                <a:latin typeface="Arial"/>
                <a:ea typeface="Arial"/>
                <a:cs typeface="Arial"/>
                <a:sym typeface="Aria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68" name="Google Shape;168;p27"/>
          <p:cNvSpPr txBox="1">
            <a:spLocks noGrp="1"/>
          </p:cNvSpPr>
          <p:nvPr>
            <p:ph type="body" idx="2"/>
          </p:nvPr>
        </p:nvSpPr>
        <p:spPr>
          <a:xfrm>
            <a:off x="628074" y="5369311"/>
            <a:ext cx="12561600" cy="472200"/>
          </a:xfrm>
          <a:prstGeom prst="rect">
            <a:avLst/>
          </a:prstGeom>
          <a:noFill/>
          <a:ln>
            <a:noFill/>
          </a:ln>
        </p:spPr>
        <p:txBody>
          <a:bodyPr spcFirstLastPara="1" wrap="square" lIns="91425" tIns="91425" rIns="91425" bIns="91425" anchor="t" anchorCtr="0">
            <a:spAutoFit/>
          </a:bodyPr>
          <a:lstStyle>
            <a:lvl1pPr marL="457200" lvl="0" indent="-228600" algn="l" rtl="0">
              <a:lnSpc>
                <a:spcPct val="120000"/>
              </a:lnSpc>
              <a:spcBef>
                <a:spcPts val="600"/>
              </a:spcBef>
              <a:spcAft>
                <a:spcPts val="0"/>
              </a:spcAft>
              <a:buClr>
                <a:schemeClr val="lt1"/>
              </a:buClr>
              <a:buSzPts val="1600"/>
              <a:buNone/>
              <a:defRPr sz="1600">
                <a:solidFill>
                  <a:schemeClr val="lt1"/>
                </a:solidFill>
              </a:defRPr>
            </a:lvl1pPr>
            <a:lvl2pPr marL="914400" lvl="1" indent="-228600" algn="l" rtl="0">
              <a:lnSpc>
                <a:spcPct val="120000"/>
              </a:lnSpc>
              <a:spcBef>
                <a:spcPts val="600"/>
              </a:spcBef>
              <a:spcAft>
                <a:spcPts val="0"/>
              </a:spcAft>
              <a:buClr>
                <a:schemeClr val="dk1"/>
              </a:buClr>
              <a:buSzPts val="1600"/>
              <a:buNone/>
              <a:defRPr/>
            </a:lvl2pPr>
            <a:lvl3pPr marL="1371600" lvl="2" indent="-228600" algn="l" rtl="0">
              <a:lnSpc>
                <a:spcPct val="120000"/>
              </a:lnSpc>
              <a:spcBef>
                <a:spcPts val="600"/>
              </a:spcBef>
              <a:spcAft>
                <a:spcPts val="0"/>
              </a:spcAft>
              <a:buClr>
                <a:schemeClr val="dk1"/>
              </a:buClr>
              <a:buSzPts val="1600"/>
              <a:buNone/>
              <a:defRPr/>
            </a:lvl3pPr>
            <a:lvl4pPr marL="1828800" lvl="3" indent="-228600" algn="l" rtl="0">
              <a:lnSpc>
                <a:spcPct val="120000"/>
              </a:lnSpc>
              <a:spcBef>
                <a:spcPts val="600"/>
              </a:spcBef>
              <a:spcAft>
                <a:spcPts val="0"/>
              </a:spcAft>
              <a:buClr>
                <a:schemeClr val="dk1"/>
              </a:buClr>
              <a:buSzPts val="1600"/>
              <a:buNone/>
              <a:defRPr/>
            </a:lvl4pPr>
            <a:lvl5pPr marL="2286000" lvl="4" indent="-228600" algn="l" rtl="0">
              <a:spcBef>
                <a:spcPts val="600"/>
              </a:spcBef>
              <a:spcAft>
                <a:spcPts val="0"/>
              </a:spcAft>
              <a:buClr>
                <a:srgbClr val="C39E11"/>
              </a:buClr>
              <a:buSzPts val="1648"/>
              <a:buNone/>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cxnSp>
        <p:nvCxnSpPr>
          <p:cNvPr id="169" name="Google Shape;169;p27"/>
          <p:cNvCxnSpPr/>
          <p:nvPr/>
        </p:nvCxnSpPr>
        <p:spPr>
          <a:xfrm>
            <a:off x="729343" y="5122227"/>
            <a:ext cx="911100" cy="0"/>
          </a:xfrm>
          <a:prstGeom prst="straightConnector1">
            <a:avLst/>
          </a:prstGeom>
          <a:noFill/>
          <a:ln w="28575" cap="flat" cmpd="sng">
            <a:solidFill>
              <a:schemeClr val="lt2"/>
            </a:solidFill>
            <a:prstDash val="solid"/>
            <a:round/>
            <a:headEnd type="none" w="sm" len="sm"/>
            <a:tailEnd type="none" w="sm" len="sm"/>
          </a:ln>
        </p:spPr>
      </p:cxnSp>
      <p:pic>
        <p:nvPicPr>
          <p:cNvPr id="170" name="Google Shape;170;p27"/>
          <p:cNvPicPr preferRelativeResize="0"/>
          <p:nvPr/>
        </p:nvPicPr>
        <p:blipFill rotWithShape="1">
          <a:blip r:embed="rId3">
            <a:alphaModFix/>
          </a:blip>
          <a:srcRect/>
          <a:stretch/>
        </p:blipFill>
        <p:spPr>
          <a:xfrm>
            <a:off x="9827882" y="6733969"/>
            <a:ext cx="3520439" cy="787425"/>
          </a:xfrm>
          <a:prstGeom prst="rect">
            <a:avLst/>
          </a:prstGeom>
          <a:noFill/>
          <a:ln>
            <a:noFill/>
          </a:ln>
        </p:spPr>
      </p:pic>
      <p:sp>
        <p:nvSpPr>
          <p:cNvPr id="171" name="Google Shape;171;p27"/>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rtl="0">
              <a:buNone/>
              <a:defRPr>
                <a:solidFill>
                  <a:schemeClr val="lt1"/>
                </a:solidFill>
                <a:latin typeface="Arial"/>
                <a:ea typeface="Arial"/>
                <a:cs typeface="Arial"/>
                <a:sym typeface="Arial"/>
              </a:defRPr>
            </a:lvl1pPr>
            <a:lvl2pPr lvl="1" rtl="0">
              <a:buNone/>
              <a:defRPr>
                <a:solidFill>
                  <a:schemeClr val="lt1"/>
                </a:solidFill>
                <a:latin typeface="Arial"/>
                <a:ea typeface="Arial"/>
                <a:cs typeface="Arial"/>
                <a:sym typeface="Arial"/>
              </a:defRPr>
            </a:lvl2pPr>
            <a:lvl3pPr lvl="2" rtl="0">
              <a:buNone/>
              <a:defRPr>
                <a:solidFill>
                  <a:schemeClr val="lt1"/>
                </a:solidFill>
                <a:latin typeface="Arial"/>
                <a:ea typeface="Arial"/>
                <a:cs typeface="Arial"/>
                <a:sym typeface="Arial"/>
              </a:defRPr>
            </a:lvl3pPr>
            <a:lvl4pPr lvl="3" rtl="0">
              <a:buNone/>
              <a:defRPr>
                <a:solidFill>
                  <a:schemeClr val="lt1"/>
                </a:solidFill>
                <a:latin typeface="Arial"/>
                <a:ea typeface="Arial"/>
                <a:cs typeface="Arial"/>
                <a:sym typeface="Arial"/>
              </a:defRPr>
            </a:lvl4pPr>
            <a:lvl5pPr lvl="4" rtl="0">
              <a:buNone/>
              <a:defRPr>
                <a:solidFill>
                  <a:schemeClr val="lt1"/>
                </a:solidFill>
                <a:latin typeface="Arial"/>
                <a:ea typeface="Arial"/>
                <a:cs typeface="Arial"/>
                <a:sym typeface="Arial"/>
              </a:defRPr>
            </a:lvl5pPr>
            <a:lvl6pPr lvl="5" rtl="0">
              <a:buNone/>
              <a:defRPr>
                <a:solidFill>
                  <a:schemeClr val="lt1"/>
                </a:solidFill>
                <a:latin typeface="Arial"/>
                <a:ea typeface="Arial"/>
                <a:cs typeface="Arial"/>
                <a:sym typeface="Arial"/>
              </a:defRPr>
            </a:lvl6pPr>
            <a:lvl7pPr lvl="6" rtl="0">
              <a:buNone/>
              <a:defRPr>
                <a:solidFill>
                  <a:schemeClr val="lt1"/>
                </a:solidFill>
                <a:latin typeface="Arial"/>
                <a:ea typeface="Arial"/>
                <a:cs typeface="Arial"/>
                <a:sym typeface="Arial"/>
              </a:defRPr>
            </a:lvl7pPr>
            <a:lvl8pPr lvl="7" rtl="0">
              <a:buNone/>
              <a:defRPr>
                <a:solidFill>
                  <a:schemeClr val="lt1"/>
                </a:solidFill>
                <a:latin typeface="Arial"/>
                <a:ea typeface="Arial"/>
                <a:cs typeface="Arial"/>
                <a:sym typeface="Arial"/>
              </a:defRPr>
            </a:lvl8pPr>
            <a:lvl9pPr lvl="8" rtl="0">
              <a:buNone/>
              <a:defRPr>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hart and Content">
  <p:cSld name="Chart and Content">
    <p:spTree>
      <p:nvGrpSpPr>
        <p:cNvPr id="1" name="Shape 181"/>
        <p:cNvGrpSpPr/>
        <p:nvPr/>
      </p:nvGrpSpPr>
      <p:grpSpPr>
        <a:xfrm>
          <a:off x="0" y="0"/>
          <a:ext cx="0" cy="0"/>
          <a:chOff x="0" y="0"/>
          <a:chExt cx="0" cy="0"/>
        </a:xfrm>
      </p:grpSpPr>
      <p:sp>
        <p:nvSpPr>
          <p:cNvPr id="182" name="Google Shape;182;p29"/>
          <p:cNvSpPr txBox="1">
            <a:spLocks noGrp="1"/>
          </p:cNvSpPr>
          <p:nvPr>
            <p:ph type="title"/>
          </p:nvPr>
        </p:nvSpPr>
        <p:spPr>
          <a:xfrm>
            <a:off x="9150030" y="2317590"/>
            <a:ext cx="4039500" cy="1286400"/>
          </a:xfrm>
          <a:prstGeom prst="rect">
            <a:avLst/>
          </a:prstGeom>
          <a:noFill/>
          <a:ln>
            <a:noFill/>
          </a:ln>
        </p:spPr>
        <p:txBody>
          <a:bodyPr spcFirstLastPara="1" wrap="square" lIns="101850" tIns="50925" rIns="101850" bIns="50925" anchor="t" anchorCtr="0">
            <a:spAutoFit/>
          </a:bodyPr>
          <a:lstStyle>
            <a:lvl1pPr lvl="0" algn="l" rtl="0">
              <a:spcBef>
                <a:spcPts val="0"/>
              </a:spcBef>
              <a:spcAft>
                <a:spcPts val="0"/>
              </a:spcAft>
              <a:buClr>
                <a:schemeClr val="dk2"/>
              </a:buClr>
              <a:buSzPts val="3846"/>
              <a:buFont typeface="Arial"/>
              <a:buNone/>
              <a:defRPr sz="3846"/>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3" name="Google Shape;183;p29"/>
          <p:cNvSpPr txBox="1">
            <a:spLocks noGrp="1"/>
          </p:cNvSpPr>
          <p:nvPr>
            <p:ph type="body" idx="1"/>
          </p:nvPr>
        </p:nvSpPr>
        <p:spPr>
          <a:xfrm>
            <a:off x="9150030" y="3729514"/>
            <a:ext cx="4039500" cy="970500"/>
          </a:xfrm>
          <a:prstGeom prst="rect">
            <a:avLst/>
          </a:prstGeom>
          <a:noFill/>
          <a:ln>
            <a:noFill/>
          </a:ln>
        </p:spPr>
        <p:txBody>
          <a:bodyPr spcFirstLastPara="1" wrap="square" lIns="91425" tIns="91425" rIns="91425" bIns="91425" anchor="t" anchorCtr="0">
            <a:spAutoFit/>
          </a:bodyPr>
          <a:lstStyle>
            <a:lvl1pPr marL="457200" lvl="0" indent="-228600" algn="l" rtl="0">
              <a:lnSpc>
                <a:spcPct val="114000"/>
              </a:lnSpc>
              <a:spcBef>
                <a:spcPts val="600"/>
              </a:spcBef>
              <a:spcAft>
                <a:spcPts val="0"/>
              </a:spcAft>
              <a:buClr>
                <a:schemeClr val="dk1"/>
              </a:buClr>
              <a:buSzPts val="1800"/>
              <a:buNone/>
              <a:defRPr/>
            </a:lvl1pPr>
            <a:lvl2pPr marL="914400" lvl="1" indent="-342900" algn="l" rtl="0">
              <a:lnSpc>
                <a:spcPct val="120000"/>
              </a:lnSpc>
              <a:spcBef>
                <a:spcPts val="600"/>
              </a:spcBef>
              <a:spcAft>
                <a:spcPts val="0"/>
              </a:spcAft>
              <a:buClr>
                <a:schemeClr val="dk1"/>
              </a:buClr>
              <a:buSzPts val="1800"/>
              <a:buChar char="–"/>
              <a:defRPr/>
            </a:lvl2pPr>
            <a:lvl3pPr marL="1371600" lvl="2" indent="-342900" algn="l" rtl="0">
              <a:lnSpc>
                <a:spcPct val="120000"/>
              </a:lnSpc>
              <a:spcBef>
                <a:spcPts val="600"/>
              </a:spcBef>
              <a:spcAft>
                <a:spcPts val="0"/>
              </a:spcAft>
              <a:buClr>
                <a:schemeClr val="dk1"/>
              </a:buClr>
              <a:buSzPts val="1800"/>
              <a:buChar char="•"/>
              <a:defRPr/>
            </a:lvl3pPr>
            <a:lvl4pPr marL="1828800" lvl="3" indent="-342900" algn="l" rtl="0">
              <a:lnSpc>
                <a:spcPct val="120000"/>
              </a:lnSpc>
              <a:spcBef>
                <a:spcPts val="600"/>
              </a:spcBef>
              <a:spcAft>
                <a:spcPts val="0"/>
              </a:spcAft>
              <a:buClr>
                <a:schemeClr val="dk1"/>
              </a:buClr>
              <a:buSzPts val="1800"/>
              <a:buChar char="–"/>
              <a:defRPr/>
            </a:lvl4pPr>
            <a:lvl5pPr marL="2286000" lvl="4" indent="-342900" algn="l" rtl="0">
              <a:spcBef>
                <a:spcPts val="600"/>
              </a:spcBef>
              <a:spcAft>
                <a:spcPts val="0"/>
              </a:spcAft>
              <a:buClr>
                <a:srgbClr val="C39E1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84" name="Google Shape;184;p29"/>
          <p:cNvSpPr>
            <a:spLocks noGrp="1"/>
          </p:cNvSpPr>
          <p:nvPr>
            <p:ph type="chart" idx="2"/>
          </p:nvPr>
        </p:nvSpPr>
        <p:spPr>
          <a:xfrm>
            <a:off x="1269232" y="1443039"/>
            <a:ext cx="6863100" cy="4996200"/>
          </a:xfrm>
          <a:prstGeom prst="rect">
            <a:avLst/>
          </a:prstGeom>
          <a:noFill/>
          <a:ln>
            <a:noFill/>
          </a:ln>
        </p:spPr>
        <p:txBody>
          <a:bodyPr spcFirstLastPara="1" wrap="square" lIns="91425" tIns="91425" rIns="91425" bIns="91425" anchor="ctr" anchorCtr="0">
            <a:noAutofit/>
          </a:bodyPr>
          <a:lstStyle>
            <a:lvl1pPr marR="0" lvl="0" algn="ctr" rtl="0">
              <a:lnSpc>
                <a:spcPct val="120000"/>
              </a:lnSpc>
              <a:spcBef>
                <a:spcPts val="600"/>
              </a:spcBef>
              <a:spcAft>
                <a:spcPts val="0"/>
              </a:spcAft>
              <a:buClr>
                <a:schemeClr val="dk1"/>
              </a:buClr>
              <a:buSzPts val="1800"/>
              <a:buFont typeface="Arial"/>
              <a:buNone/>
              <a:defRPr sz="1800" b="0" i="0" u="none" strike="noStrike" cap="none">
                <a:solidFill>
                  <a:schemeClr val="dk1"/>
                </a:solidFill>
                <a:latin typeface="Proxima Nova"/>
                <a:ea typeface="Proxima Nova"/>
                <a:cs typeface="Proxima Nova"/>
                <a:sym typeface="Proxima Nova"/>
              </a:defRPr>
            </a:lvl1pPr>
            <a:lvl2pPr marR="0" lvl="1"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2pPr>
            <a:lvl3pPr marR="0" lvl="2"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3pPr>
            <a:lvl4pPr marR="0" lvl="3"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4pPr>
            <a:lvl5pPr marR="0" lvl="4" algn="l" rtl="0">
              <a:spcBef>
                <a:spcPts val="600"/>
              </a:spcBef>
              <a:spcAft>
                <a:spcPts val="0"/>
              </a:spcAft>
              <a:buClr>
                <a:srgbClr val="C39E11"/>
              </a:buClr>
              <a:buSzPts val="1648"/>
              <a:buFont typeface="Arial"/>
              <a:buChar char="»"/>
              <a:defRPr sz="1648" b="0" i="0" u="none" strike="noStrike" cap="none">
                <a:solidFill>
                  <a:srgbClr val="C39E11"/>
                </a:solidFill>
                <a:latin typeface="Libre Franklin"/>
                <a:ea typeface="Libre Franklin"/>
                <a:cs typeface="Libre Franklin"/>
                <a:sym typeface="Libre Franklin"/>
              </a:defRPr>
            </a:lvl5pPr>
            <a:lvl6pPr marR="0" lvl="5" algn="l" rtl="0">
              <a:spcBef>
                <a:spcPts val="604"/>
              </a:spcBef>
              <a:spcAft>
                <a:spcPts val="0"/>
              </a:spcAft>
              <a:buClr>
                <a:schemeClr val="dk1"/>
              </a:buClr>
              <a:buSzPts val="3022"/>
              <a:buFont typeface="Arial"/>
              <a:buChar char="•"/>
              <a:defRPr sz="3022" b="0" i="0" u="none" strike="noStrike" cap="none">
                <a:solidFill>
                  <a:schemeClr val="dk1"/>
                </a:solidFill>
                <a:latin typeface="Arial"/>
                <a:ea typeface="Arial"/>
                <a:cs typeface="Arial"/>
                <a:sym typeface="Arial"/>
              </a:defRPr>
            </a:lvl6pPr>
            <a:lvl7pPr marR="0" lvl="6" algn="l" rtl="0">
              <a:spcBef>
                <a:spcPts val="604"/>
              </a:spcBef>
              <a:spcAft>
                <a:spcPts val="0"/>
              </a:spcAft>
              <a:buClr>
                <a:schemeClr val="dk1"/>
              </a:buClr>
              <a:buSzPts val="3022"/>
              <a:buFont typeface="Arial"/>
              <a:buChar char="•"/>
              <a:defRPr sz="3022" b="0" i="0" u="none" strike="noStrike" cap="none">
                <a:solidFill>
                  <a:schemeClr val="dk1"/>
                </a:solidFill>
                <a:latin typeface="Arial"/>
                <a:ea typeface="Arial"/>
                <a:cs typeface="Arial"/>
                <a:sym typeface="Arial"/>
              </a:defRPr>
            </a:lvl7pPr>
            <a:lvl8pPr marR="0" lvl="7" algn="l" rtl="0">
              <a:spcBef>
                <a:spcPts val="604"/>
              </a:spcBef>
              <a:spcAft>
                <a:spcPts val="0"/>
              </a:spcAft>
              <a:buClr>
                <a:schemeClr val="dk1"/>
              </a:buClr>
              <a:buSzPts val="3022"/>
              <a:buFont typeface="Arial"/>
              <a:buChar char="•"/>
              <a:defRPr sz="3022" b="0" i="0" u="none" strike="noStrike" cap="none">
                <a:solidFill>
                  <a:schemeClr val="dk1"/>
                </a:solidFill>
                <a:latin typeface="Arial"/>
                <a:ea typeface="Arial"/>
                <a:cs typeface="Arial"/>
                <a:sym typeface="Arial"/>
              </a:defRPr>
            </a:lvl8pPr>
            <a:lvl9pPr marR="0" lvl="8" algn="l" rtl="0">
              <a:spcBef>
                <a:spcPts val="604"/>
              </a:spcBef>
              <a:spcAft>
                <a:spcPts val="0"/>
              </a:spcAft>
              <a:buClr>
                <a:schemeClr val="dk1"/>
              </a:buClr>
              <a:buSzPts val="3022"/>
              <a:buFont typeface="Arial"/>
              <a:buChar char="•"/>
              <a:defRPr sz="3022" b="0" i="0" u="none" strike="noStrike" cap="none">
                <a:solidFill>
                  <a:schemeClr val="dk1"/>
                </a:solidFill>
                <a:latin typeface="Arial"/>
                <a:ea typeface="Arial"/>
                <a:cs typeface="Arial"/>
                <a:sym typeface="Arial"/>
              </a:defRPr>
            </a:lvl9pPr>
          </a:lstStyle>
          <a:p>
            <a:endParaRPr/>
          </a:p>
        </p:txBody>
      </p:sp>
      <p:grpSp>
        <p:nvGrpSpPr>
          <p:cNvPr id="185" name="Google Shape;185;p29"/>
          <p:cNvGrpSpPr/>
          <p:nvPr/>
        </p:nvGrpSpPr>
        <p:grpSpPr>
          <a:xfrm>
            <a:off x="0" y="7372350"/>
            <a:ext cx="13817700" cy="400053"/>
            <a:chOff x="0" y="7372350"/>
            <a:chExt cx="13817700" cy="400053"/>
          </a:xfrm>
        </p:grpSpPr>
        <p:sp>
          <p:nvSpPr>
            <p:cNvPr id="186" name="Google Shape;186;p29"/>
            <p:cNvSpPr/>
            <p:nvPr/>
          </p:nvSpPr>
          <p:spPr>
            <a:xfrm>
              <a:off x="0" y="7372350"/>
              <a:ext cx="13817700" cy="3999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0" i="0" u="none" strike="noStrike" cap="none">
                <a:solidFill>
                  <a:schemeClr val="lt1"/>
                </a:solidFill>
                <a:latin typeface="Arial"/>
                <a:ea typeface="Arial"/>
                <a:cs typeface="Arial"/>
                <a:sym typeface="Arial"/>
              </a:endParaRPr>
            </a:p>
          </p:txBody>
        </p:sp>
        <p:pic>
          <p:nvPicPr>
            <p:cNvPr id="187" name="Google Shape;187;p29"/>
            <p:cNvPicPr preferRelativeResize="0"/>
            <p:nvPr/>
          </p:nvPicPr>
          <p:blipFill rotWithShape="1">
            <a:blip r:embed="rId2">
              <a:alphaModFix/>
            </a:blip>
            <a:srcRect/>
            <a:stretch/>
          </p:blipFill>
          <p:spPr>
            <a:xfrm>
              <a:off x="152257" y="7372351"/>
              <a:ext cx="1788558" cy="400050"/>
            </a:xfrm>
            <a:prstGeom prst="rect">
              <a:avLst/>
            </a:prstGeom>
            <a:noFill/>
            <a:ln>
              <a:noFill/>
            </a:ln>
          </p:spPr>
        </p:pic>
        <p:sp>
          <p:nvSpPr>
            <p:cNvPr id="188" name="Google Shape;188;p29"/>
            <p:cNvSpPr/>
            <p:nvPr/>
          </p:nvSpPr>
          <p:spPr>
            <a:xfrm>
              <a:off x="0" y="7372351"/>
              <a:ext cx="13817700" cy="3999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0" i="0" u="none" strike="noStrike" cap="none">
                <a:solidFill>
                  <a:schemeClr val="lt1"/>
                </a:solidFill>
                <a:latin typeface="Arial"/>
                <a:ea typeface="Arial"/>
                <a:cs typeface="Arial"/>
                <a:sym typeface="Arial"/>
              </a:endParaRPr>
            </a:p>
          </p:txBody>
        </p:sp>
        <p:pic>
          <p:nvPicPr>
            <p:cNvPr id="189" name="Google Shape;189;p29"/>
            <p:cNvPicPr preferRelativeResize="0"/>
            <p:nvPr/>
          </p:nvPicPr>
          <p:blipFill rotWithShape="1">
            <a:blip r:embed="rId2">
              <a:alphaModFix/>
            </a:blip>
            <a:srcRect/>
            <a:stretch/>
          </p:blipFill>
          <p:spPr>
            <a:xfrm>
              <a:off x="152257" y="7372352"/>
              <a:ext cx="1788558" cy="400050"/>
            </a:xfrm>
            <a:prstGeom prst="rect">
              <a:avLst/>
            </a:prstGeom>
            <a:noFill/>
            <a:ln>
              <a:noFill/>
            </a:ln>
          </p:spPr>
        </p:pic>
      </p:grpSp>
      <p:sp>
        <p:nvSpPr>
          <p:cNvPr id="190" name="Google Shape;190;p29"/>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losing Green Ram">
  <p:cSld name="Closing Green Ram">
    <p:bg>
      <p:bgPr>
        <a:solidFill>
          <a:schemeClr val="dk2"/>
        </a:solidFill>
        <a:effectLst/>
      </p:bgPr>
    </p:bg>
    <p:spTree>
      <p:nvGrpSpPr>
        <p:cNvPr id="1" name="Shape 191"/>
        <p:cNvGrpSpPr/>
        <p:nvPr/>
      </p:nvGrpSpPr>
      <p:grpSpPr>
        <a:xfrm>
          <a:off x="0" y="0"/>
          <a:ext cx="0" cy="0"/>
          <a:chOff x="0" y="0"/>
          <a:chExt cx="0" cy="0"/>
        </a:xfrm>
      </p:grpSpPr>
      <p:sp>
        <p:nvSpPr>
          <p:cNvPr id="192" name="Google Shape;192;p30"/>
          <p:cNvSpPr txBox="1"/>
          <p:nvPr/>
        </p:nvSpPr>
        <p:spPr>
          <a:xfrm>
            <a:off x="729343" y="4199229"/>
            <a:ext cx="12561600" cy="1108200"/>
          </a:xfrm>
          <a:prstGeom prst="rect">
            <a:avLst/>
          </a:prstGeom>
          <a:noFill/>
          <a:ln>
            <a:noFill/>
          </a:ln>
        </p:spPr>
        <p:txBody>
          <a:bodyPr spcFirstLastPara="1" wrap="square" lIns="91425" tIns="91425" rIns="91425" bIns="91425" anchor="b" anchorCtr="0">
            <a:spAutoFit/>
          </a:bodyPr>
          <a:lstStyle/>
          <a:p>
            <a:pPr marL="0" marR="0" lvl="0" indent="0" algn="l" rtl="0">
              <a:spcBef>
                <a:spcPts val="0"/>
              </a:spcBef>
              <a:spcAft>
                <a:spcPts val="0"/>
              </a:spcAft>
              <a:buClr>
                <a:schemeClr val="lt1"/>
              </a:buClr>
              <a:buSzPts val="6000"/>
              <a:buFont typeface="Arial"/>
              <a:buNone/>
            </a:pPr>
            <a:r>
              <a:rPr lang="en-US" sz="6000" b="0" i="0" u="none" strike="noStrike" cap="none">
                <a:solidFill>
                  <a:schemeClr val="lt1"/>
                </a:solidFill>
                <a:latin typeface="Arial"/>
                <a:ea typeface="Arial"/>
                <a:cs typeface="Arial"/>
                <a:sym typeface="Arial"/>
              </a:rPr>
              <a:t>Thank you</a:t>
            </a:r>
            <a:endParaRPr/>
          </a:p>
        </p:txBody>
      </p:sp>
      <p:cxnSp>
        <p:nvCxnSpPr>
          <p:cNvPr id="193" name="Google Shape;193;p30"/>
          <p:cNvCxnSpPr/>
          <p:nvPr/>
        </p:nvCxnSpPr>
        <p:spPr>
          <a:xfrm>
            <a:off x="881743" y="5936778"/>
            <a:ext cx="911100" cy="0"/>
          </a:xfrm>
          <a:prstGeom prst="straightConnector1">
            <a:avLst/>
          </a:prstGeom>
          <a:noFill/>
          <a:ln w="28575" cap="flat" cmpd="sng">
            <a:solidFill>
              <a:schemeClr val="lt2"/>
            </a:solidFill>
            <a:prstDash val="solid"/>
            <a:round/>
            <a:headEnd type="none" w="sm" len="sm"/>
            <a:tailEnd type="none" w="sm" len="sm"/>
          </a:ln>
        </p:spPr>
      </p:cxnSp>
      <p:pic>
        <p:nvPicPr>
          <p:cNvPr id="194" name="Google Shape;194;p30"/>
          <p:cNvPicPr preferRelativeResize="0"/>
          <p:nvPr/>
        </p:nvPicPr>
        <p:blipFill rotWithShape="1">
          <a:blip r:embed="rId2">
            <a:alphaModFix/>
          </a:blip>
          <a:srcRect/>
          <a:stretch/>
        </p:blipFill>
        <p:spPr>
          <a:xfrm>
            <a:off x="756239" y="6320940"/>
            <a:ext cx="3520439" cy="787425"/>
          </a:xfrm>
          <a:prstGeom prst="rect">
            <a:avLst/>
          </a:prstGeom>
          <a:noFill/>
          <a:ln>
            <a:noFill/>
          </a:ln>
        </p:spPr>
      </p:pic>
      <p:pic>
        <p:nvPicPr>
          <p:cNvPr id="195" name="Google Shape;195;p30"/>
          <p:cNvPicPr preferRelativeResize="0"/>
          <p:nvPr/>
        </p:nvPicPr>
        <p:blipFill rotWithShape="1">
          <a:blip r:embed="rId3">
            <a:alphaModFix amt="8000"/>
          </a:blip>
          <a:srcRect t="14707" r="30637" b="6934"/>
          <a:stretch/>
        </p:blipFill>
        <p:spPr>
          <a:xfrm>
            <a:off x="6937515" y="-1"/>
            <a:ext cx="6880089" cy="7772401"/>
          </a:xfrm>
          <a:prstGeom prst="rect">
            <a:avLst/>
          </a:prstGeom>
          <a:noFill/>
          <a:ln>
            <a:noFill/>
          </a:ln>
        </p:spPr>
      </p:pic>
      <p:sp>
        <p:nvSpPr>
          <p:cNvPr id="196" name="Google Shape;196;p30"/>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Green Dots CSU">
  <p:cSld name="Title Green Dots CSU">
    <p:bg>
      <p:bgPr>
        <a:solidFill>
          <a:schemeClr val="dk2"/>
        </a:solidFill>
        <a:effectLst/>
      </p:bgPr>
    </p:bg>
    <p:spTree>
      <p:nvGrpSpPr>
        <p:cNvPr id="1" name="Shape 197"/>
        <p:cNvGrpSpPr/>
        <p:nvPr/>
      </p:nvGrpSpPr>
      <p:grpSpPr>
        <a:xfrm>
          <a:off x="0" y="0"/>
          <a:ext cx="0" cy="0"/>
          <a:chOff x="0" y="0"/>
          <a:chExt cx="0" cy="0"/>
        </a:xfrm>
      </p:grpSpPr>
      <p:pic>
        <p:nvPicPr>
          <p:cNvPr id="198" name="Google Shape;198;p31"/>
          <p:cNvPicPr preferRelativeResize="0"/>
          <p:nvPr/>
        </p:nvPicPr>
        <p:blipFill rotWithShape="1">
          <a:blip r:embed="rId2">
            <a:alphaModFix/>
          </a:blip>
          <a:srcRect t="29515" r="52954" b="10579"/>
          <a:stretch/>
        </p:blipFill>
        <p:spPr>
          <a:xfrm>
            <a:off x="7816145" y="1"/>
            <a:ext cx="6001458" cy="7772401"/>
          </a:xfrm>
          <a:prstGeom prst="rect">
            <a:avLst/>
          </a:prstGeom>
          <a:noFill/>
          <a:ln>
            <a:noFill/>
          </a:ln>
        </p:spPr>
      </p:pic>
      <p:sp>
        <p:nvSpPr>
          <p:cNvPr id="199" name="Google Shape;199;p31"/>
          <p:cNvSpPr txBox="1">
            <a:spLocks noGrp="1"/>
          </p:cNvSpPr>
          <p:nvPr>
            <p:ph type="body" idx="1"/>
          </p:nvPr>
        </p:nvSpPr>
        <p:spPr>
          <a:xfrm>
            <a:off x="628075" y="2695562"/>
            <a:ext cx="12561600" cy="2031300"/>
          </a:xfrm>
          <a:prstGeom prst="rect">
            <a:avLst/>
          </a:prstGeom>
          <a:noFill/>
          <a:ln>
            <a:noFill/>
          </a:ln>
        </p:spPr>
        <p:txBody>
          <a:bodyPr spcFirstLastPara="1" wrap="square" lIns="91425" tIns="91425" rIns="91425" bIns="91425" anchor="t" anchorCtr="0">
            <a:spAutoFit/>
          </a:bodyPr>
          <a:lstStyle>
            <a:lvl1pPr marL="457200" lvl="0" indent="-228600" algn="l" rtl="0">
              <a:lnSpc>
                <a:spcPct val="100000"/>
              </a:lnSpc>
              <a:spcBef>
                <a:spcPts val="0"/>
              </a:spcBef>
              <a:spcAft>
                <a:spcPts val="0"/>
              </a:spcAft>
              <a:buClr>
                <a:schemeClr val="lt1"/>
              </a:buClr>
              <a:buSzPts val="6000"/>
              <a:buNone/>
              <a:defRPr sz="6000" b="0" i="0">
                <a:solidFill>
                  <a:schemeClr val="lt1"/>
                </a:solidFill>
                <a:latin typeface="Arial"/>
                <a:ea typeface="Arial"/>
                <a:cs typeface="Arial"/>
                <a:sym typeface="Arial"/>
              </a:defRPr>
            </a:lvl1pPr>
            <a:lvl2pPr marL="914400" lvl="1" indent="-228600" algn="l" rtl="0">
              <a:lnSpc>
                <a:spcPct val="120000"/>
              </a:lnSpc>
              <a:spcBef>
                <a:spcPts val="0"/>
              </a:spcBef>
              <a:spcAft>
                <a:spcPts val="0"/>
              </a:spcAft>
              <a:buClr>
                <a:schemeClr val="lt1"/>
              </a:buClr>
              <a:buSzPts val="5495"/>
              <a:buNone/>
              <a:defRPr sz="5495">
                <a:solidFill>
                  <a:schemeClr val="lt1"/>
                </a:solidFill>
                <a:latin typeface="Arial"/>
                <a:ea typeface="Arial"/>
                <a:cs typeface="Arial"/>
                <a:sym typeface="Arial"/>
              </a:defRPr>
            </a:lvl2pPr>
            <a:lvl3pPr marL="1371600" lvl="2" indent="-228600" algn="l" rtl="0">
              <a:lnSpc>
                <a:spcPct val="120000"/>
              </a:lnSpc>
              <a:spcBef>
                <a:spcPts val="600"/>
              </a:spcBef>
              <a:spcAft>
                <a:spcPts val="0"/>
              </a:spcAft>
              <a:buClr>
                <a:schemeClr val="lt1"/>
              </a:buClr>
              <a:buSzPts val="5495"/>
              <a:buNone/>
              <a:defRPr sz="5495">
                <a:solidFill>
                  <a:schemeClr val="lt1"/>
                </a:solidFill>
                <a:latin typeface="Arial"/>
                <a:ea typeface="Arial"/>
                <a:cs typeface="Arial"/>
                <a:sym typeface="Arial"/>
              </a:defRPr>
            </a:lvl3pPr>
            <a:lvl4pPr marL="1828800" lvl="3" indent="-228600" algn="l" rtl="0">
              <a:lnSpc>
                <a:spcPct val="120000"/>
              </a:lnSpc>
              <a:spcBef>
                <a:spcPts val="600"/>
              </a:spcBef>
              <a:spcAft>
                <a:spcPts val="0"/>
              </a:spcAft>
              <a:buClr>
                <a:schemeClr val="lt1"/>
              </a:buClr>
              <a:buSzPts val="5495"/>
              <a:buNone/>
              <a:defRPr sz="5495">
                <a:solidFill>
                  <a:schemeClr val="lt1"/>
                </a:solidFill>
                <a:latin typeface="Arial"/>
                <a:ea typeface="Arial"/>
                <a:cs typeface="Arial"/>
                <a:sym typeface="Arial"/>
              </a:defRPr>
            </a:lvl4pPr>
            <a:lvl5pPr marL="2286000" lvl="4" indent="-228600" algn="l" rtl="0">
              <a:spcBef>
                <a:spcPts val="1099"/>
              </a:spcBef>
              <a:spcAft>
                <a:spcPts val="0"/>
              </a:spcAft>
              <a:buClr>
                <a:schemeClr val="lt1"/>
              </a:buClr>
              <a:buSzPts val="5495"/>
              <a:buNone/>
              <a:defRPr sz="5495">
                <a:solidFill>
                  <a:schemeClr val="lt1"/>
                </a:solidFill>
                <a:latin typeface="Arial"/>
                <a:ea typeface="Arial"/>
                <a:cs typeface="Arial"/>
                <a:sym typeface="Aria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00" name="Google Shape;200;p31"/>
          <p:cNvSpPr txBox="1">
            <a:spLocks noGrp="1"/>
          </p:cNvSpPr>
          <p:nvPr>
            <p:ph type="body" idx="2"/>
          </p:nvPr>
        </p:nvSpPr>
        <p:spPr>
          <a:xfrm>
            <a:off x="628074" y="5369311"/>
            <a:ext cx="12561600" cy="472200"/>
          </a:xfrm>
          <a:prstGeom prst="rect">
            <a:avLst/>
          </a:prstGeom>
          <a:noFill/>
          <a:ln>
            <a:noFill/>
          </a:ln>
        </p:spPr>
        <p:txBody>
          <a:bodyPr spcFirstLastPara="1" wrap="square" lIns="91425" tIns="91425" rIns="91425" bIns="91425" anchor="t" anchorCtr="0">
            <a:spAutoFit/>
          </a:bodyPr>
          <a:lstStyle>
            <a:lvl1pPr marL="457200" lvl="0" indent="-228600" algn="l" rtl="0">
              <a:lnSpc>
                <a:spcPct val="120000"/>
              </a:lnSpc>
              <a:spcBef>
                <a:spcPts val="600"/>
              </a:spcBef>
              <a:spcAft>
                <a:spcPts val="0"/>
              </a:spcAft>
              <a:buClr>
                <a:schemeClr val="lt1"/>
              </a:buClr>
              <a:buSzPts val="1600"/>
              <a:buNone/>
              <a:defRPr sz="1600">
                <a:solidFill>
                  <a:schemeClr val="lt1"/>
                </a:solidFill>
              </a:defRPr>
            </a:lvl1pPr>
            <a:lvl2pPr marL="914400" lvl="1" indent="-228600" algn="l" rtl="0">
              <a:lnSpc>
                <a:spcPct val="120000"/>
              </a:lnSpc>
              <a:spcBef>
                <a:spcPts val="600"/>
              </a:spcBef>
              <a:spcAft>
                <a:spcPts val="0"/>
              </a:spcAft>
              <a:buClr>
                <a:schemeClr val="dk1"/>
              </a:buClr>
              <a:buSzPts val="1600"/>
              <a:buNone/>
              <a:defRPr/>
            </a:lvl2pPr>
            <a:lvl3pPr marL="1371600" lvl="2" indent="-228600" algn="l" rtl="0">
              <a:lnSpc>
                <a:spcPct val="120000"/>
              </a:lnSpc>
              <a:spcBef>
                <a:spcPts val="600"/>
              </a:spcBef>
              <a:spcAft>
                <a:spcPts val="0"/>
              </a:spcAft>
              <a:buClr>
                <a:schemeClr val="dk1"/>
              </a:buClr>
              <a:buSzPts val="1600"/>
              <a:buNone/>
              <a:defRPr/>
            </a:lvl3pPr>
            <a:lvl4pPr marL="1828800" lvl="3" indent="-228600" algn="l" rtl="0">
              <a:lnSpc>
                <a:spcPct val="120000"/>
              </a:lnSpc>
              <a:spcBef>
                <a:spcPts val="600"/>
              </a:spcBef>
              <a:spcAft>
                <a:spcPts val="0"/>
              </a:spcAft>
              <a:buClr>
                <a:schemeClr val="dk1"/>
              </a:buClr>
              <a:buSzPts val="1600"/>
              <a:buNone/>
              <a:defRPr/>
            </a:lvl4pPr>
            <a:lvl5pPr marL="2286000" lvl="4" indent="-228600" algn="l" rtl="0">
              <a:spcBef>
                <a:spcPts val="600"/>
              </a:spcBef>
              <a:spcAft>
                <a:spcPts val="0"/>
              </a:spcAft>
              <a:buClr>
                <a:srgbClr val="C39E11"/>
              </a:buClr>
              <a:buSzPts val="1648"/>
              <a:buNone/>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cxnSp>
        <p:nvCxnSpPr>
          <p:cNvPr id="201" name="Google Shape;201;p31"/>
          <p:cNvCxnSpPr/>
          <p:nvPr/>
        </p:nvCxnSpPr>
        <p:spPr>
          <a:xfrm>
            <a:off x="729343" y="5122227"/>
            <a:ext cx="911100" cy="0"/>
          </a:xfrm>
          <a:prstGeom prst="straightConnector1">
            <a:avLst/>
          </a:prstGeom>
          <a:noFill/>
          <a:ln w="28575" cap="flat" cmpd="sng">
            <a:solidFill>
              <a:schemeClr val="lt2"/>
            </a:solidFill>
            <a:prstDash val="solid"/>
            <a:round/>
            <a:headEnd type="none" w="sm" len="sm"/>
            <a:tailEnd type="none" w="sm" len="sm"/>
          </a:ln>
        </p:spPr>
      </p:cxnSp>
      <p:pic>
        <p:nvPicPr>
          <p:cNvPr id="202" name="Google Shape;202;p31"/>
          <p:cNvPicPr preferRelativeResize="0"/>
          <p:nvPr/>
        </p:nvPicPr>
        <p:blipFill rotWithShape="1">
          <a:blip r:embed="rId3">
            <a:alphaModFix/>
          </a:blip>
          <a:srcRect/>
          <a:stretch/>
        </p:blipFill>
        <p:spPr>
          <a:xfrm>
            <a:off x="9827882" y="6733969"/>
            <a:ext cx="3520439" cy="787425"/>
          </a:xfrm>
          <a:prstGeom prst="rect">
            <a:avLst/>
          </a:prstGeom>
          <a:noFill/>
          <a:ln>
            <a:noFill/>
          </a:ln>
        </p:spPr>
      </p:pic>
      <p:sp>
        <p:nvSpPr>
          <p:cNvPr id="203" name="Google Shape;203;p31"/>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rtl="0">
              <a:buNone/>
              <a:defRPr>
                <a:solidFill>
                  <a:schemeClr val="lt1"/>
                </a:solidFill>
                <a:latin typeface="Arial"/>
                <a:ea typeface="Arial"/>
                <a:cs typeface="Arial"/>
                <a:sym typeface="Arial"/>
              </a:defRPr>
            </a:lvl1pPr>
            <a:lvl2pPr lvl="1" rtl="0">
              <a:buNone/>
              <a:defRPr>
                <a:solidFill>
                  <a:schemeClr val="lt1"/>
                </a:solidFill>
                <a:latin typeface="Arial"/>
                <a:ea typeface="Arial"/>
                <a:cs typeface="Arial"/>
                <a:sym typeface="Arial"/>
              </a:defRPr>
            </a:lvl2pPr>
            <a:lvl3pPr lvl="2" rtl="0">
              <a:buNone/>
              <a:defRPr>
                <a:solidFill>
                  <a:schemeClr val="lt1"/>
                </a:solidFill>
                <a:latin typeface="Arial"/>
                <a:ea typeface="Arial"/>
                <a:cs typeface="Arial"/>
                <a:sym typeface="Arial"/>
              </a:defRPr>
            </a:lvl3pPr>
            <a:lvl4pPr lvl="3" rtl="0">
              <a:buNone/>
              <a:defRPr>
                <a:solidFill>
                  <a:schemeClr val="lt1"/>
                </a:solidFill>
                <a:latin typeface="Arial"/>
                <a:ea typeface="Arial"/>
                <a:cs typeface="Arial"/>
                <a:sym typeface="Arial"/>
              </a:defRPr>
            </a:lvl4pPr>
            <a:lvl5pPr lvl="4" rtl="0">
              <a:buNone/>
              <a:defRPr>
                <a:solidFill>
                  <a:schemeClr val="lt1"/>
                </a:solidFill>
                <a:latin typeface="Arial"/>
                <a:ea typeface="Arial"/>
                <a:cs typeface="Arial"/>
                <a:sym typeface="Arial"/>
              </a:defRPr>
            </a:lvl5pPr>
            <a:lvl6pPr lvl="5" rtl="0">
              <a:buNone/>
              <a:defRPr>
                <a:solidFill>
                  <a:schemeClr val="lt1"/>
                </a:solidFill>
                <a:latin typeface="Arial"/>
                <a:ea typeface="Arial"/>
                <a:cs typeface="Arial"/>
                <a:sym typeface="Arial"/>
              </a:defRPr>
            </a:lvl6pPr>
            <a:lvl7pPr lvl="6" rtl="0">
              <a:buNone/>
              <a:defRPr>
                <a:solidFill>
                  <a:schemeClr val="lt1"/>
                </a:solidFill>
                <a:latin typeface="Arial"/>
                <a:ea typeface="Arial"/>
                <a:cs typeface="Arial"/>
                <a:sym typeface="Arial"/>
              </a:defRPr>
            </a:lvl7pPr>
            <a:lvl8pPr lvl="7" rtl="0">
              <a:buNone/>
              <a:defRPr>
                <a:solidFill>
                  <a:schemeClr val="lt1"/>
                </a:solidFill>
                <a:latin typeface="Arial"/>
                <a:ea typeface="Arial"/>
                <a:cs typeface="Arial"/>
                <a:sym typeface="Arial"/>
              </a:defRPr>
            </a:lvl8pPr>
            <a:lvl9pPr lvl="8" rtl="0">
              <a:buNone/>
              <a:defRPr>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Green Dots UnitID">
  <p:cSld name="Title Green Dots UnitID">
    <p:bg>
      <p:bgPr>
        <a:solidFill>
          <a:schemeClr val="dk2"/>
        </a:solidFill>
        <a:effectLst/>
      </p:bgPr>
    </p:bg>
    <p:spTree>
      <p:nvGrpSpPr>
        <p:cNvPr id="1" name="Shape 204"/>
        <p:cNvGrpSpPr/>
        <p:nvPr/>
      </p:nvGrpSpPr>
      <p:grpSpPr>
        <a:xfrm>
          <a:off x="0" y="0"/>
          <a:ext cx="0" cy="0"/>
          <a:chOff x="0" y="0"/>
          <a:chExt cx="0" cy="0"/>
        </a:xfrm>
      </p:grpSpPr>
      <p:pic>
        <p:nvPicPr>
          <p:cNvPr id="205" name="Google Shape;205;p32"/>
          <p:cNvPicPr preferRelativeResize="0"/>
          <p:nvPr/>
        </p:nvPicPr>
        <p:blipFill rotWithShape="1">
          <a:blip r:embed="rId2">
            <a:alphaModFix/>
          </a:blip>
          <a:srcRect t="29515" r="52954" b="10579"/>
          <a:stretch/>
        </p:blipFill>
        <p:spPr>
          <a:xfrm>
            <a:off x="7816145" y="1"/>
            <a:ext cx="6001458" cy="7772401"/>
          </a:xfrm>
          <a:prstGeom prst="rect">
            <a:avLst/>
          </a:prstGeom>
          <a:noFill/>
          <a:ln>
            <a:noFill/>
          </a:ln>
        </p:spPr>
      </p:pic>
      <p:sp>
        <p:nvSpPr>
          <p:cNvPr id="206" name="Google Shape;206;p32"/>
          <p:cNvSpPr txBox="1">
            <a:spLocks noGrp="1"/>
          </p:cNvSpPr>
          <p:nvPr>
            <p:ph type="body" idx="1"/>
          </p:nvPr>
        </p:nvSpPr>
        <p:spPr>
          <a:xfrm>
            <a:off x="628075" y="2695562"/>
            <a:ext cx="12561600" cy="2031300"/>
          </a:xfrm>
          <a:prstGeom prst="rect">
            <a:avLst/>
          </a:prstGeom>
          <a:noFill/>
          <a:ln>
            <a:noFill/>
          </a:ln>
        </p:spPr>
        <p:txBody>
          <a:bodyPr spcFirstLastPara="1" wrap="square" lIns="91425" tIns="91425" rIns="91425" bIns="91425" anchor="t" anchorCtr="0">
            <a:spAutoFit/>
          </a:bodyPr>
          <a:lstStyle>
            <a:lvl1pPr marL="457200" lvl="0" indent="-228600" algn="l" rtl="0">
              <a:lnSpc>
                <a:spcPct val="100000"/>
              </a:lnSpc>
              <a:spcBef>
                <a:spcPts val="0"/>
              </a:spcBef>
              <a:spcAft>
                <a:spcPts val="0"/>
              </a:spcAft>
              <a:buClr>
                <a:schemeClr val="lt1"/>
              </a:buClr>
              <a:buSzPts val="6000"/>
              <a:buNone/>
              <a:defRPr sz="6000" b="0" i="0">
                <a:solidFill>
                  <a:schemeClr val="lt1"/>
                </a:solidFill>
                <a:latin typeface="Arial"/>
                <a:ea typeface="Arial"/>
                <a:cs typeface="Arial"/>
                <a:sym typeface="Arial"/>
              </a:defRPr>
            </a:lvl1pPr>
            <a:lvl2pPr marL="914400" lvl="1" indent="-228600" algn="l" rtl="0">
              <a:lnSpc>
                <a:spcPct val="120000"/>
              </a:lnSpc>
              <a:spcBef>
                <a:spcPts val="0"/>
              </a:spcBef>
              <a:spcAft>
                <a:spcPts val="0"/>
              </a:spcAft>
              <a:buClr>
                <a:schemeClr val="lt1"/>
              </a:buClr>
              <a:buSzPts val="5495"/>
              <a:buNone/>
              <a:defRPr sz="5495">
                <a:solidFill>
                  <a:schemeClr val="lt1"/>
                </a:solidFill>
                <a:latin typeface="Arial"/>
                <a:ea typeface="Arial"/>
                <a:cs typeface="Arial"/>
                <a:sym typeface="Arial"/>
              </a:defRPr>
            </a:lvl2pPr>
            <a:lvl3pPr marL="1371600" lvl="2" indent="-228600" algn="l" rtl="0">
              <a:lnSpc>
                <a:spcPct val="120000"/>
              </a:lnSpc>
              <a:spcBef>
                <a:spcPts val="600"/>
              </a:spcBef>
              <a:spcAft>
                <a:spcPts val="0"/>
              </a:spcAft>
              <a:buClr>
                <a:schemeClr val="lt1"/>
              </a:buClr>
              <a:buSzPts val="5495"/>
              <a:buNone/>
              <a:defRPr sz="5495">
                <a:solidFill>
                  <a:schemeClr val="lt1"/>
                </a:solidFill>
                <a:latin typeface="Arial"/>
                <a:ea typeface="Arial"/>
                <a:cs typeface="Arial"/>
                <a:sym typeface="Arial"/>
              </a:defRPr>
            </a:lvl3pPr>
            <a:lvl4pPr marL="1828800" lvl="3" indent="-228600" algn="l" rtl="0">
              <a:lnSpc>
                <a:spcPct val="120000"/>
              </a:lnSpc>
              <a:spcBef>
                <a:spcPts val="600"/>
              </a:spcBef>
              <a:spcAft>
                <a:spcPts val="0"/>
              </a:spcAft>
              <a:buClr>
                <a:schemeClr val="lt1"/>
              </a:buClr>
              <a:buSzPts val="5495"/>
              <a:buNone/>
              <a:defRPr sz="5495">
                <a:solidFill>
                  <a:schemeClr val="lt1"/>
                </a:solidFill>
                <a:latin typeface="Arial"/>
                <a:ea typeface="Arial"/>
                <a:cs typeface="Arial"/>
                <a:sym typeface="Arial"/>
              </a:defRPr>
            </a:lvl4pPr>
            <a:lvl5pPr marL="2286000" lvl="4" indent="-228600" algn="l" rtl="0">
              <a:spcBef>
                <a:spcPts val="1099"/>
              </a:spcBef>
              <a:spcAft>
                <a:spcPts val="0"/>
              </a:spcAft>
              <a:buClr>
                <a:schemeClr val="lt1"/>
              </a:buClr>
              <a:buSzPts val="5495"/>
              <a:buNone/>
              <a:defRPr sz="5495">
                <a:solidFill>
                  <a:schemeClr val="lt1"/>
                </a:solidFill>
                <a:latin typeface="Arial"/>
                <a:ea typeface="Arial"/>
                <a:cs typeface="Arial"/>
                <a:sym typeface="Aria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07" name="Google Shape;207;p32"/>
          <p:cNvSpPr txBox="1">
            <a:spLocks noGrp="1"/>
          </p:cNvSpPr>
          <p:nvPr>
            <p:ph type="body" idx="2"/>
          </p:nvPr>
        </p:nvSpPr>
        <p:spPr>
          <a:xfrm>
            <a:off x="628074" y="5369311"/>
            <a:ext cx="12561600" cy="472200"/>
          </a:xfrm>
          <a:prstGeom prst="rect">
            <a:avLst/>
          </a:prstGeom>
          <a:noFill/>
          <a:ln>
            <a:noFill/>
          </a:ln>
        </p:spPr>
        <p:txBody>
          <a:bodyPr spcFirstLastPara="1" wrap="square" lIns="91425" tIns="91425" rIns="91425" bIns="91425" anchor="t" anchorCtr="0">
            <a:spAutoFit/>
          </a:bodyPr>
          <a:lstStyle>
            <a:lvl1pPr marL="457200" lvl="0" indent="-228600" algn="l" rtl="0">
              <a:lnSpc>
                <a:spcPct val="120000"/>
              </a:lnSpc>
              <a:spcBef>
                <a:spcPts val="600"/>
              </a:spcBef>
              <a:spcAft>
                <a:spcPts val="0"/>
              </a:spcAft>
              <a:buClr>
                <a:schemeClr val="lt1"/>
              </a:buClr>
              <a:buSzPts val="1600"/>
              <a:buNone/>
              <a:defRPr sz="1600">
                <a:solidFill>
                  <a:schemeClr val="lt1"/>
                </a:solidFill>
              </a:defRPr>
            </a:lvl1pPr>
            <a:lvl2pPr marL="914400" lvl="1" indent="-228600" algn="l" rtl="0">
              <a:lnSpc>
                <a:spcPct val="120000"/>
              </a:lnSpc>
              <a:spcBef>
                <a:spcPts val="600"/>
              </a:spcBef>
              <a:spcAft>
                <a:spcPts val="0"/>
              </a:spcAft>
              <a:buClr>
                <a:schemeClr val="dk1"/>
              </a:buClr>
              <a:buSzPts val="1600"/>
              <a:buNone/>
              <a:defRPr/>
            </a:lvl2pPr>
            <a:lvl3pPr marL="1371600" lvl="2" indent="-228600" algn="l" rtl="0">
              <a:lnSpc>
                <a:spcPct val="120000"/>
              </a:lnSpc>
              <a:spcBef>
                <a:spcPts val="600"/>
              </a:spcBef>
              <a:spcAft>
                <a:spcPts val="0"/>
              </a:spcAft>
              <a:buClr>
                <a:schemeClr val="dk1"/>
              </a:buClr>
              <a:buSzPts val="1600"/>
              <a:buNone/>
              <a:defRPr/>
            </a:lvl3pPr>
            <a:lvl4pPr marL="1828800" lvl="3" indent="-228600" algn="l" rtl="0">
              <a:lnSpc>
                <a:spcPct val="120000"/>
              </a:lnSpc>
              <a:spcBef>
                <a:spcPts val="600"/>
              </a:spcBef>
              <a:spcAft>
                <a:spcPts val="0"/>
              </a:spcAft>
              <a:buClr>
                <a:schemeClr val="dk1"/>
              </a:buClr>
              <a:buSzPts val="1600"/>
              <a:buNone/>
              <a:defRPr/>
            </a:lvl4pPr>
            <a:lvl5pPr marL="2286000" lvl="4" indent="-228600" algn="l" rtl="0">
              <a:spcBef>
                <a:spcPts val="600"/>
              </a:spcBef>
              <a:spcAft>
                <a:spcPts val="0"/>
              </a:spcAft>
              <a:buClr>
                <a:srgbClr val="C39E11"/>
              </a:buClr>
              <a:buSzPts val="1648"/>
              <a:buNone/>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cxnSp>
        <p:nvCxnSpPr>
          <p:cNvPr id="208" name="Google Shape;208;p32"/>
          <p:cNvCxnSpPr/>
          <p:nvPr/>
        </p:nvCxnSpPr>
        <p:spPr>
          <a:xfrm>
            <a:off x="729343" y="5122227"/>
            <a:ext cx="911100" cy="0"/>
          </a:xfrm>
          <a:prstGeom prst="straightConnector1">
            <a:avLst/>
          </a:prstGeom>
          <a:noFill/>
          <a:ln w="28575" cap="flat" cmpd="sng">
            <a:solidFill>
              <a:schemeClr val="lt2"/>
            </a:solidFill>
            <a:prstDash val="solid"/>
            <a:round/>
            <a:headEnd type="none" w="sm" len="sm"/>
            <a:tailEnd type="none" w="sm" len="sm"/>
          </a:ln>
        </p:spPr>
      </p:cxnSp>
      <p:sp>
        <p:nvSpPr>
          <p:cNvPr id="209" name="Google Shape;209;p32"/>
          <p:cNvSpPr>
            <a:spLocks noGrp="1"/>
          </p:cNvSpPr>
          <p:nvPr>
            <p:ph type="pic" idx="3"/>
          </p:nvPr>
        </p:nvSpPr>
        <p:spPr>
          <a:xfrm>
            <a:off x="9986681" y="6869532"/>
            <a:ext cx="3202800" cy="512100"/>
          </a:xfrm>
          <a:prstGeom prst="rect">
            <a:avLst/>
          </a:prstGeom>
          <a:noFill/>
          <a:ln>
            <a:noFill/>
          </a:ln>
        </p:spPr>
      </p:sp>
      <p:sp>
        <p:nvSpPr>
          <p:cNvPr id="210" name="Google Shape;210;p32"/>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rtl="0">
              <a:buNone/>
              <a:defRPr>
                <a:solidFill>
                  <a:schemeClr val="lt1"/>
                </a:solidFill>
                <a:latin typeface="Arial"/>
                <a:ea typeface="Arial"/>
                <a:cs typeface="Arial"/>
                <a:sym typeface="Arial"/>
              </a:defRPr>
            </a:lvl1pPr>
            <a:lvl2pPr lvl="1" rtl="0">
              <a:buNone/>
              <a:defRPr>
                <a:solidFill>
                  <a:schemeClr val="lt1"/>
                </a:solidFill>
                <a:latin typeface="Arial"/>
                <a:ea typeface="Arial"/>
                <a:cs typeface="Arial"/>
                <a:sym typeface="Arial"/>
              </a:defRPr>
            </a:lvl2pPr>
            <a:lvl3pPr lvl="2" rtl="0">
              <a:buNone/>
              <a:defRPr>
                <a:solidFill>
                  <a:schemeClr val="lt1"/>
                </a:solidFill>
                <a:latin typeface="Arial"/>
                <a:ea typeface="Arial"/>
                <a:cs typeface="Arial"/>
                <a:sym typeface="Arial"/>
              </a:defRPr>
            </a:lvl3pPr>
            <a:lvl4pPr lvl="3" rtl="0">
              <a:buNone/>
              <a:defRPr>
                <a:solidFill>
                  <a:schemeClr val="lt1"/>
                </a:solidFill>
                <a:latin typeface="Arial"/>
                <a:ea typeface="Arial"/>
                <a:cs typeface="Arial"/>
                <a:sym typeface="Arial"/>
              </a:defRPr>
            </a:lvl4pPr>
            <a:lvl5pPr lvl="4" rtl="0">
              <a:buNone/>
              <a:defRPr>
                <a:solidFill>
                  <a:schemeClr val="lt1"/>
                </a:solidFill>
                <a:latin typeface="Arial"/>
                <a:ea typeface="Arial"/>
                <a:cs typeface="Arial"/>
                <a:sym typeface="Arial"/>
              </a:defRPr>
            </a:lvl5pPr>
            <a:lvl6pPr lvl="5" rtl="0">
              <a:buNone/>
              <a:defRPr>
                <a:solidFill>
                  <a:schemeClr val="lt1"/>
                </a:solidFill>
                <a:latin typeface="Arial"/>
                <a:ea typeface="Arial"/>
                <a:cs typeface="Arial"/>
                <a:sym typeface="Arial"/>
              </a:defRPr>
            </a:lvl6pPr>
            <a:lvl7pPr lvl="6" rtl="0">
              <a:buNone/>
              <a:defRPr>
                <a:solidFill>
                  <a:schemeClr val="lt1"/>
                </a:solidFill>
                <a:latin typeface="Arial"/>
                <a:ea typeface="Arial"/>
                <a:cs typeface="Arial"/>
                <a:sym typeface="Arial"/>
              </a:defRPr>
            </a:lvl7pPr>
            <a:lvl8pPr lvl="7" rtl="0">
              <a:buNone/>
              <a:defRPr>
                <a:solidFill>
                  <a:schemeClr val="lt1"/>
                </a:solidFill>
                <a:latin typeface="Arial"/>
                <a:ea typeface="Arial"/>
                <a:cs typeface="Arial"/>
                <a:sym typeface="Arial"/>
              </a:defRPr>
            </a:lvl8pPr>
            <a:lvl9pPr lvl="8" rtl="0">
              <a:buNone/>
              <a:defRPr>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Green Ram UnitID">
  <p:cSld name="Title Green Ram UnitID">
    <p:bg>
      <p:bgPr>
        <a:solidFill>
          <a:schemeClr val="dk2"/>
        </a:solidFill>
        <a:effectLst/>
      </p:bgPr>
    </p:bg>
    <p:spTree>
      <p:nvGrpSpPr>
        <p:cNvPr id="1" name="Shape 211"/>
        <p:cNvGrpSpPr/>
        <p:nvPr/>
      </p:nvGrpSpPr>
      <p:grpSpPr>
        <a:xfrm>
          <a:off x="0" y="0"/>
          <a:ext cx="0" cy="0"/>
          <a:chOff x="0" y="0"/>
          <a:chExt cx="0" cy="0"/>
        </a:xfrm>
      </p:grpSpPr>
      <p:pic>
        <p:nvPicPr>
          <p:cNvPr id="212" name="Google Shape;212;p33"/>
          <p:cNvPicPr preferRelativeResize="0"/>
          <p:nvPr/>
        </p:nvPicPr>
        <p:blipFill rotWithShape="1">
          <a:blip r:embed="rId2">
            <a:alphaModFix amt="8000"/>
          </a:blip>
          <a:srcRect t="14707" r="30637" b="6934"/>
          <a:stretch/>
        </p:blipFill>
        <p:spPr>
          <a:xfrm>
            <a:off x="6937515" y="-1"/>
            <a:ext cx="6880089" cy="7772401"/>
          </a:xfrm>
          <a:prstGeom prst="rect">
            <a:avLst/>
          </a:prstGeom>
          <a:noFill/>
          <a:ln>
            <a:noFill/>
          </a:ln>
        </p:spPr>
      </p:pic>
      <p:sp>
        <p:nvSpPr>
          <p:cNvPr id="213" name="Google Shape;213;p33"/>
          <p:cNvSpPr txBox="1">
            <a:spLocks noGrp="1"/>
          </p:cNvSpPr>
          <p:nvPr>
            <p:ph type="body" idx="1"/>
          </p:nvPr>
        </p:nvSpPr>
        <p:spPr>
          <a:xfrm>
            <a:off x="628075" y="2695562"/>
            <a:ext cx="12561600" cy="2031300"/>
          </a:xfrm>
          <a:prstGeom prst="rect">
            <a:avLst/>
          </a:prstGeom>
          <a:noFill/>
          <a:ln>
            <a:noFill/>
          </a:ln>
        </p:spPr>
        <p:txBody>
          <a:bodyPr spcFirstLastPara="1" wrap="square" lIns="91425" tIns="91425" rIns="91425" bIns="91425" anchor="t" anchorCtr="0">
            <a:spAutoFit/>
          </a:bodyPr>
          <a:lstStyle>
            <a:lvl1pPr marL="457200" lvl="0" indent="-228600" algn="l" rtl="0">
              <a:lnSpc>
                <a:spcPct val="100000"/>
              </a:lnSpc>
              <a:spcBef>
                <a:spcPts val="0"/>
              </a:spcBef>
              <a:spcAft>
                <a:spcPts val="0"/>
              </a:spcAft>
              <a:buClr>
                <a:schemeClr val="lt1"/>
              </a:buClr>
              <a:buSzPts val="6000"/>
              <a:buNone/>
              <a:defRPr sz="6000" b="0" i="0">
                <a:solidFill>
                  <a:schemeClr val="lt1"/>
                </a:solidFill>
                <a:latin typeface="Arial"/>
                <a:ea typeface="Arial"/>
                <a:cs typeface="Arial"/>
                <a:sym typeface="Arial"/>
              </a:defRPr>
            </a:lvl1pPr>
            <a:lvl2pPr marL="914400" lvl="1" indent="-228600" algn="l" rtl="0">
              <a:lnSpc>
                <a:spcPct val="120000"/>
              </a:lnSpc>
              <a:spcBef>
                <a:spcPts val="0"/>
              </a:spcBef>
              <a:spcAft>
                <a:spcPts val="0"/>
              </a:spcAft>
              <a:buClr>
                <a:schemeClr val="lt1"/>
              </a:buClr>
              <a:buSzPts val="5495"/>
              <a:buNone/>
              <a:defRPr sz="5495">
                <a:solidFill>
                  <a:schemeClr val="lt1"/>
                </a:solidFill>
                <a:latin typeface="Arial"/>
                <a:ea typeface="Arial"/>
                <a:cs typeface="Arial"/>
                <a:sym typeface="Arial"/>
              </a:defRPr>
            </a:lvl2pPr>
            <a:lvl3pPr marL="1371600" lvl="2" indent="-228600" algn="l" rtl="0">
              <a:lnSpc>
                <a:spcPct val="120000"/>
              </a:lnSpc>
              <a:spcBef>
                <a:spcPts val="600"/>
              </a:spcBef>
              <a:spcAft>
                <a:spcPts val="0"/>
              </a:spcAft>
              <a:buClr>
                <a:schemeClr val="lt1"/>
              </a:buClr>
              <a:buSzPts val="5495"/>
              <a:buNone/>
              <a:defRPr sz="5495">
                <a:solidFill>
                  <a:schemeClr val="lt1"/>
                </a:solidFill>
                <a:latin typeface="Arial"/>
                <a:ea typeface="Arial"/>
                <a:cs typeface="Arial"/>
                <a:sym typeface="Arial"/>
              </a:defRPr>
            </a:lvl3pPr>
            <a:lvl4pPr marL="1828800" lvl="3" indent="-228600" algn="l" rtl="0">
              <a:lnSpc>
                <a:spcPct val="120000"/>
              </a:lnSpc>
              <a:spcBef>
                <a:spcPts val="600"/>
              </a:spcBef>
              <a:spcAft>
                <a:spcPts val="0"/>
              </a:spcAft>
              <a:buClr>
                <a:schemeClr val="lt1"/>
              </a:buClr>
              <a:buSzPts val="5495"/>
              <a:buNone/>
              <a:defRPr sz="5495">
                <a:solidFill>
                  <a:schemeClr val="lt1"/>
                </a:solidFill>
                <a:latin typeface="Arial"/>
                <a:ea typeface="Arial"/>
                <a:cs typeface="Arial"/>
                <a:sym typeface="Arial"/>
              </a:defRPr>
            </a:lvl4pPr>
            <a:lvl5pPr marL="2286000" lvl="4" indent="-228600" algn="l" rtl="0">
              <a:spcBef>
                <a:spcPts val="1099"/>
              </a:spcBef>
              <a:spcAft>
                <a:spcPts val="0"/>
              </a:spcAft>
              <a:buClr>
                <a:schemeClr val="lt1"/>
              </a:buClr>
              <a:buSzPts val="5495"/>
              <a:buNone/>
              <a:defRPr sz="5495">
                <a:solidFill>
                  <a:schemeClr val="lt1"/>
                </a:solidFill>
                <a:latin typeface="Arial"/>
                <a:ea typeface="Arial"/>
                <a:cs typeface="Arial"/>
                <a:sym typeface="Aria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14" name="Google Shape;214;p33"/>
          <p:cNvSpPr txBox="1">
            <a:spLocks noGrp="1"/>
          </p:cNvSpPr>
          <p:nvPr>
            <p:ph type="body" idx="2"/>
          </p:nvPr>
        </p:nvSpPr>
        <p:spPr>
          <a:xfrm>
            <a:off x="628074" y="5369311"/>
            <a:ext cx="12561600" cy="472200"/>
          </a:xfrm>
          <a:prstGeom prst="rect">
            <a:avLst/>
          </a:prstGeom>
          <a:noFill/>
          <a:ln>
            <a:noFill/>
          </a:ln>
        </p:spPr>
        <p:txBody>
          <a:bodyPr spcFirstLastPara="1" wrap="square" lIns="91425" tIns="91425" rIns="91425" bIns="91425" anchor="t" anchorCtr="0">
            <a:spAutoFit/>
          </a:bodyPr>
          <a:lstStyle>
            <a:lvl1pPr marL="457200" lvl="0" indent="-228600" algn="l" rtl="0">
              <a:lnSpc>
                <a:spcPct val="120000"/>
              </a:lnSpc>
              <a:spcBef>
                <a:spcPts val="600"/>
              </a:spcBef>
              <a:spcAft>
                <a:spcPts val="0"/>
              </a:spcAft>
              <a:buClr>
                <a:schemeClr val="lt1"/>
              </a:buClr>
              <a:buSzPts val="1600"/>
              <a:buNone/>
              <a:defRPr sz="1600">
                <a:solidFill>
                  <a:schemeClr val="lt1"/>
                </a:solidFill>
              </a:defRPr>
            </a:lvl1pPr>
            <a:lvl2pPr marL="914400" lvl="1" indent="-228600" algn="l" rtl="0">
              <a:lnSpc>
                <a:spcPct val="120000"/>
              </a:lnSpc>
              <a:spcBef>
                <a:spcPts val="600"/>
              </a:spcBef>
              <a:spcAft>
                <a:spcPts val="0"/>
              </a:spcAft>
              <a:buClr>
                <a:schemeClr val="dk1"/>
              </a:buClr>
              <a:buSzPts val="1600"/>
              <a:buNone/>
              <a:defRPr/>
            </a:lvl2pPr>
            <a:lvl3pPr marL="1371600" lvl="2" indent="-228600" algn="l" rtl="0">
              <a:lnSpc>
                <a:spcPct val="120000"/>
              </a:lnSpc>
              <a:spcBef>
                <a:spcPts val="600"/>
              </a:spcBef>
              <a:spcAft>
                <a:spcPts val="0"/>
              </a:spcAft>
              <a:buClr>
                <a:schemeClr val="dk1"/>
              </a:buClr>
              <a:buSzPts val="1600"/>
              <a:buNone/>
              <a:defRPr/>
            </a:lvl3pPr>
            <a:lvl4pPr marL="1828800" lvl="3" indent="-228600" algn="l" rtl="0">
              <a:lnSpc>
                <a:spcPct val="120000"/>
              </a:lnSpc>
              <a:spcBef>
                <a:spcPts val="600"/>
              </a:spcBef>
              <a:spcAft>
                <a:spcPts val="0"/>
              </a:spcAft>
              <a:buClr>
                <a:schemeClr val="dk1"/>
              </a:buClr>
              <a:buSzPts val="1600"/>
              <a:buNone/>
              <a:defRPr/>
            </a:lvl4pPr>
            <a:lvl5pPr marL="2286000" lvl="4" indent="-228600" algn="l" rtl="0">
              <a:spcBef>
                <a:spcPts val="600"/>
              </a:spcBef>
              <a:spcAft>
                <a:spcPts val="0"/>
              </a:spcAft>
              <a:buClr>
                <a:srgbClr val="C39E11"/>
              </a:buClr>
              <a:buSzPts val="1648"/>
              <a:buNone/>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cxnSp>
        <p:nvCxnSpPr>
          <p:cNvPr id="215" name="Google Shape;215;p33"/>
          <p:cNvCxnSpPr/>
          <p:nvPr/>
        </p:nvCxnSpPr>
        <p:spPr>
          <a:xfrm>
            <a:off x="729343" y="5122227"/>
            <a:ext cx="911100" cy="0"/>
          </a:xfrm>
          <a:prstGeom prst="straightConnector1">
            <a:avLst/>
          </a:prstGeom>
          <a:noFill/>
          <a:ln w="28575" cap="flat" cmpd="sng">
            <a:solidFill>
              <a:schemeClr val="lt2"/>
            </a:solidFill>
            <a:prstDash val="solid"/>
            <a:round/>
            <a:headEnd type="none" w="sm" len="sm"/>
            <a:tailEnd type="none" w="sm" len="sm"/>
          </a:ln>
        </p:spPr>
      </p:cxnSp>
      <p:sp>
        <p:nvSpPr>
          <p:cNvPr id="216" name="Google Shape;216;p33"/>
          <p:cNvSpPr>
            <a:spLocks noGrp="1"/>
          </p:cNvSpPr>
          <p:nvPr>
            <p:ph type="pic" idx="3"/>
          </p:nvPr>
        </p:nvSpPr>
        <p:spPr>
          <a:xfrm>
            <a:off x="9986681" y="6869532"/>
            <a:ext cx="3202800" cy="512100"/>
          </a:xfrm>
          <a:prstGeom prst="rect">
            <a:avLst/>
          </a:prstGeom>
          <a:noFill/>
          <a:ln>
            <a:noFill/>
          </a:ln>
        </p:spPr>
      </p:sp>
      <p:sp>
        <p:nvSpPr>
          <p:cNvPr id="217" name="Google Shape;217;p33"/>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rtl="0">
              <a:buNone/>
              <a:defRPr>
                <a:solidFill>
                  <a:schemeClr val="lt1"/>
                </a:solidFill>
                <a:latin typeface="Arial"/>
                <a:ea typeface="Arial"/>
                <a:cs typeface="Arial"/>
                <a:sym typeface="Arial"/>
              </a:defRPr>
            </a:lvl1pPr>
            <a:lvl2pPr lvl="1" rtl="0">
              <a:buNone/>
              <a:defRPr>
                <a:solidFill>
                  <a:schemeClr val="lt1"/>
                </a:solidFill>
                <a:latin typeface="Arial"/>
                <a:ea typeface="Arial"/>
                <a:cs typeface="Arial"/>
                <a:sym typeface="Arial"/>
              </a:defRPr>
            </a:lvl2pPr>
            <a:lvl3pPr lvl="2" rtl="0">
              <a:buNone/>
              <a:defRPr>
                <a:solidFill>
                  <a:schemeClr val="lt1"/>
                </a:solidFill>
                <a:latin typeface="Arial"/>
                <a:ea typeface="Arial"/>
                <a:cs typeface="Arial"/>
                <a:sym typeface="Arial"/>
              </a:defRPr>
            </a:lvl3pPr>
            <a:lvl4pPr lvl="3" rtl="0">
              <a:buNone/>
              <a:defRPr>
                <a:solidFill>
                  <a:schemeClr val="lt1"/>
                </a:solidFill>
                <a:latin typeface="Arial"/>
                <a:ea typeface="Arial"/>
                <a:cs typeface="Arial"/>
                <a:sym typeface="Arial"/>
              </a:defRPr>
            </a:lvl4pPr>
            <a:lvl5pPr lvl="4" rtl="0">
              <a:buNone/>
              <a:defRPr>
                <a:solidFill>
                  <a:schemeClr val="lt1"/>
                </a:solidFill>
                <a:latin typeface="Arial"/>
                <a:ea typeface="Arial"/>
                <a:cs typeface="Arial"/>
                <a:sym typeface="Arial"/>
              </a:defRPr>
            </a:lvl5pPr>
            <a:lvl6pPr lvl="5" rtl="0">
              <a:buNone/>
              <a:defRPr>
                <a:solidFill>
                  <a:schemeClr val="lt1"/>
                </a:solidFill>
                <a:latin typeface="Arial"/>
                <a:ea typeface="Arial"/>
                <a:cs typeface="Arial"/>
                <a:sym typeface="Arial"/>
              </a:defRPr>
            </a:lvl6pPr>
            <a:lvl7pPr lvl="6" rtl="0">
              <a:buNone/>
              <a:defRPr>
                <a:solidFill>
                  <a:schemeClr val="lt1"/>
                </a:solidFill>
                <a:latin typeface="Arial"/>
                <a:ea typeface="Arial"/>
                <a:cs typeface="Arial"/>
                <a:sym typeface="Arial"/>
              </a:defRPr>
            </a:lvl7pPr>
            <a:lvl8pPr lvl="7" rtl="0">
              <a:buNone/>
              <a:defRPr>
                <a:solidFill>
                  <a:schemeClr val="lt1"/>
                </a:solidFill>
                <a:latin typeface="Arial"/>
                <a:ea typeface="Arial"/>
                <a:cs typeface="Arial"/>
                <a:sym typeface="Arial"/>
              </a:defRPr>
            </a:lvl8pPr>
            <a:lvl9pPr lvl="8" rtl="0">
              <a:buNone/>
              <a:defRPr>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White CSU">
  <p:cSld name="Title White CSU">
    <p:spTree>
      <p:nvGrpSpPr>
        <p:cNvPr id="1" name="Shape 218"/>
        <p:cNvGrpSpPr/>
        <p:nvPr/>
      </p:nvGrpSpPr>
      <p:grpSpPr>
        <a:xfrm>
          <a:off x="0" y="0"/>
          <a:ext cx="0" cy="0"/>
          <a:chOff x="0" y="0"/>
          <a:chExt cx="0" cy="0"/>
        </a:xfrm>
      </p:grpSpPr>
      <p:sp>
        <p:nvSpPr>
          <p:cNvPr id="219" name="Google Shape;219;p34"/>
          <p:cNvSpPr txBox="1"/>
          <p:nvPr/>
        </p:nvSpPr>
        <p:spPr>
          <a:xfrm>
            <a:off x="-1349192" y="1236134"/>
            <a:ext cx="184800" cy="515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747">
              <a:solidFill>
                <a:schemeClr val="dk1"/>
              </a:solidFill>
              <a:latin typeface="Arial"/>
              <a:ea typeface="Arial"/>
              <a:cs typeface="Arial"/>
              <a:sym typeface="Arial"/>
            </a:endParaRPr>
          </a:p>
        </p:txBody>
      </p:sp>
      <p:sp>
        <p:nvSpPr>
          <p:cNvPr id="220" name="Google Shape;220;p34"/>
          <p:cNvSpPr txBox="1"/>
          <p:nvPr/>
        </p:nvSpPr>
        <p:spPr>
          <a:xfrm>
            <a:off x="-2093575" y="-474133"/>
            <a:ext cx="184800" cy="515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747">
              <a:solidFill>
                <a:schemeClr val="dk1"/>
              </a:solidFill>
              <a:latin typeface="Arial"/>
              <a:ea typeface="Arial"/>
              <a:cs typeface="Arial"/>
              <a:sym typeface="Arial"/>
            </a:endParaRPr>
          </a:p>
        </p:txBody>
      </p:sp>
      <p:sp>
        <p:nvSpPr>
          <p:cNvPr id="221" name="Google Shape;221;p34"/>
          <p:cNvSpPr txBox="1"/>
          <p:nvPr/>
        </p:nvSpPr>
        <p:spPr>
          <a:xfrm>
            <a:off x="-2186621" y="-795867"/>
            <a:ext cx="184800" cy="515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747">
              <a:solidFill>
                <a:schemeClr val="dk1"/>
              </a:solidFill>
              <a:latin typeface="Arial"/>
              <a:ea typeface="Arial"/>
              <a:cs typeface="Arial"/>
              <a:sym typeface="Arial"/>
            </a:endParaRPr>
          </a:p>
        </p:txBody>
      </p:sp>
      <p:sp>
        <p:nvSpPr>
          <p:cNvPr id="222" name="Google Shape;222;p34"/>
          <p:cNvSpPr txBox="1">
            <a:spLocks noGrp="1"/>
          </p:cNvSpPr>
          <p:nvPr>
            <p:ph type="body" idx="1"/>
          </p:nvPr>
        </p:nvSpPr>
        <p:spPr>
          <a:xfrm>
            <a:off x="628075" y="2695562"/>
            <a:ext cx="12561600" cy="2031300"/>
          </a:xfrm>
          <a:prstGeom prst="rect">
            <a:avLst/>
          </a:prstGeom>
          <a:noFill/>
          <a:ln>
            <a:noFill/>
          </a:ln>
        </p:spPr>
        <p:txBody>
          <a:bodyPr spcFirstLastPara="1" wrap="square" lIns="91425" tIns="91425" rIns="91425" bIns="91425" anchor="t" anchorCtr="0">
            <a:spAutoFit/>
          </a:bodyPr>
          <a:lstStyle>
            <a:lvl1pPr marL="457200" lvl="0" indent="-228600" algn="l" rtl="0">
              <a:lnSpc>
                <a:spcPct val="100000"/>
              </a:lnSpc>
              <a:spcBef>
                <a:spcPts val="0"/>
              </a:spcBef>
              <a:spcAft>
                <a:spcPts val="0"/>
              </a:spcAft>
              <a:buClr>
                <a:schemeClr val="dk2"/>
              </a:buClr>
              <a:buSzPts val="6000"/>
              <a:buNone/>
              <a:defRPr sz="6000" b="0" i="0">
                <a:solidFill>
                  <a:schemeClr val="dk2"/>
                </a:solidFill>
                <a:latin typeface="Arial"/>
                <a:ea typeface="Arial"/>
                <a:cs typeface="Arial"/>
                <a:sym typeface="Arial"/>
              </a:defRPr>
            </a:lvl1pPr>
            <a:lvl2pPr marL="914400" lvl="1" indent="-228600" algn="l" rtl="0">
              <a:lnSpc>
                <a:spcPct val="120000"/>
              </a:lnSpc>
              <a:spcBef>
                <a:spcPts val="0"/>
              </a:spcBef>
              <a:spcAft>
                <a:spcPts val="0"/>
              </a:spcAft>
              <a:buClr>
                <a:schemeClr val="lt1"/>
              </a:buClr>
              <a:buSzPts val="5495"/>
              <a:buNone/>
              <a:defRPr sz="5495">
                <a:solidFill>
                  <a:schemeClr val="lt1"/>
                </a:solidFill>
                <a:latin typeface="Arial"/>
                <a:ea typeface="Arial"/>
                <a:cs typeface="Arial"/>
                <a:sym typeface="Arial"/>
              </a:defRPr>
            </a:lvl2pPr>
            <a:lvl3pPr marL="1371600" lvl="2" indent="-228600" algn="l" rtl="0">
              <a:lnSpc>
                <a:spcPct val="120000"/>
              </a:lnSpc>
              <a:spcBef>
                <a:spcPts val="600"/>
              </a:spcBef>
              <a:spcAft>
                <a:spcPts val="0"/>
              </a:spcAft>
              <a:buClr>
                <a:schemeClr val="lt1"/>
              </a:buClr>
              <a:buSzPts val="5495"/>
              <a:buNone/>
              <a:defRPr sz="5495">
                <a:solidFill>
                  <a:schemeClr val="lt1"/>
                </a:solidFill>
                <a:latin typeface="Arial"/>
                <a:ea typeface="Arial"/>
                <a:cs typeface="Arial"/>
                <a:sym typeface="Arial"/>
              </a:defRPr>
            </a:lvl3pPr>
            <a:lvl4pPr marL="1828800" lvl="3" indent="-228600" algn="l" rtl="0">
              <a:lnSpc>
                <a:spcPct val="120000"/>
              </a:lnSpc>
              <a:spcBef>
                <a:spcPts val="600"/>
              </a:spcBef>
              <a:spcAft>
                <a:spcPts val="0"/>
              </a:spcAft>
              <a:buClr>
                <a:schemeClr val="lt1"/>
              </a:buClr>
              <a:buSzPts val="5495"/>
              <a:buNone/>
              <a:defRPr sz="5495">
                <a:solidFill>
                  <a:schemeClr val="lt1"/>
                </a:solidFill>
                <a:latin typeface="Arial"/>
                <a:ea typeface="Arial"/>
                <a:cs typeface="Arial"/>
                <a:sym typeface="Arial"/>
              </a:defRPr>
            </a:lvl4pPr>
            <a:lvl5pPr marL="2286000" lvl="4" indent="-228600" algn="l" rtl="0">
              <a:spcBef>
                <a:spcPts val="1099"/>
              </a:spcBef>
              <a:spcAft>
                <a:spcPts val="0"/>
              </a:spcAft>
              <a:buClr>
                <a:schemeClr val="lt1"/>
              </a:buClr>
              <a:buSzPts val="5495"/>
              <a:buNone/>
              <a:defRPr sz="5495">
                <a:solidFill>
                  <a:schemeClr val="lt1"/>
                </a:solidFill>
                <a:latin typeface="Arial"/>
                <a:ea typeface="Arial"/>
                <a:cs typeface="Arial"/>
                <a:sym typeface="Aria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23" name="Google Shape;223;p34"/>
          <p:cNvSpPr txBox="1">
            <a:spLocks noGrp="1"/>
          </p:cNvSpPr>
          <p:nvPr>
            <p:ph type="body" idx="2"/>
          </p:nvPr>
        </p:nvSpPr>
        <p:spPr>
          <a:xfrm>
            <a:off x="628074" y="5369311"/>
            <a:ext cx="12561600" cy="480000"/>
          </a:xfrm>
          <a:prstGeom prst="rect">
            <a:avLst/>
          </a:prstGeom>
          <a:noFill/>
          <a:ln>
            <a:noFill/>
          </a:ln>
        </p:spPr>
        <p:txBody>
          <a:bodyPr spcFirstLastPara="1" wrap="square" lIns="91425" tIns="91425" rIns="91425" bIns="91425" anchor="t" anchorCtr="0">
            <a:spAutoFit/>
          </a:bodyPr>
          <a:lstStyle>
            <a:lvl1pPr marL="457200" lvl="0" indent="-228600" algn="l" rtl="0">
              <a:lnSpc>
                <a:spcPct val="120000"/>
              </a:lnSpc>
              <a:spcBef>
                <a:spcPts val="600"/>
              </a:spcBef>
              <a:spcAft>
                <a:spcPts val="0"/>
              </a:spcAft>
              <a:buClr>
                <a:schemeClr val="dk2"/>
              </a:buClr>
              <a:buSzPts val="1600"/>
              <a:buNone/>
              <a:defRPr sz="1600">
                <a:solidFill>
                  <a:schemeClr val="dk2"/>
                </a:solidFill>
              </a:defRPr>
            </a:lvl1pPr>
            <a:lvl2pPr marL="914400" lvl="1" indent="-228600" algn="l" rtl="0">
              <a:lnSpc>
                <a:spcPct val="120000"/>
              </a:lnSpc>
              <a:spcBef>
                <a:spcPts val="600"/>
              </a:spcBef>
              <a:spcAft>
                <a:spcPts val="0"/>
              </a:spcAft>
              <a:buClr>
                <a:schemeClr val="dk1"/>
              </a:buClr>
              <a:buSzPts val="1600"/>
              <a:buNone/>
              <a:defRPr/>
            </a:lvl2pPr>
            <a:lvl3pPr marL="1371600" lvl="2" indent="-228600" algn="l" rtl="0">
              <a:lnSpc>
                <a:spcPct val="120000"/>
              </a:lnSpc>
              <a:spcBef>
                <a:spcPts val="600"/>
              </a:spcBef>
              <a:spcAft>
                <a:spcPts val="0"/>
              </a:spcAft>
              <a:buClr>
                <a:schemeClr val="dk1"/>
              </a:buClr>
              <a:buSzPts val="1600"/>
              <a:buNone/>
              <a:defRPr/>
            </a:lvl3pPr>
            <a:lvl4pPr marL="1828800" lvl="3" indent="-228600" algn="l" rtl="0">
              <a:lnSpc>
                <a:spcPct val="120000"/>
              </a:lnSpc>
              <a:spcBef>
                <a:spcPts val="600"/>
              </a:spcBef>
              <a:spcAft>
                <a:spcPts val="0"/>
              </a:spcAft>
              <a:buClr>
                <a:schemeClr val="dk1"/>
              </a:buClr>
              <a:buSzPts val="1600"/>
              <a:buNone/>
              <a:defRPr/>
            </a:lvl4pPr>
            <a:lvl5pPr marL="2286000" lvl="4" indent="-228600" algn="l" rtl="0">
              <a:spcBef>
                <a:spcPts val="600"/>
              </a:spcBef>
              <a:spcAft>
                <a:spcPts val="0"/>
              </a:spcAft>
              <a:buClr>
                <a:srgbClr val="C39E11"/>
              </a:buClr>
              <a:buSzPts val="1648"/>
              <a:buNone/>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cxnSp>
        <p:nvCxnSpPr>
          <p:cNvPr id="224" name="Google Shape;224;p34"/>
          <p:cNvCxnSpPr/>
          <p:nvPr/>
        </p:nvCxnSpPr>
        <p:spPr>
          <a:xfrm>
            <a:off x="729343" y="5122227"/>
            <a:ext cx="911100" cy="0"/>
          </a:xfrm>
          <a:prstGeom prst="straightConnector1">
            <a:avLst/>
          </a:prstGeom>
          <a:noFill/>
          <a:ln w="28575" cap="flat" cmpd="sng">
            <a:solidFill>
              <a:schemeClr val="lt2"/>
            </a:solidFill>
            <a:prstDash val="solid"/>
            <a:round/>
            <a:headEnd type="none" w="sm" len="sm"/>
            <a:tailEnd type="none" w="sm" len="sm"/>
          </a:ln>
        </p:spPr>
      </p:cxnSp>
      <p:pic>
        <p:nvPicPr>
          <p:cNvPr id="225" name="Google Shape;225;p34"/>
          <p:cNvPicPr preferRelativeResize="0"/>
          <p:nvPr/>
        </p:nvPicPr>
        <p:blipFill rotWithShape="1">
          <a:blip r:embed="rId2">
            <a:alphaModFix/>
          </a:blip>
          <a:srcRect/>
          <a:stretch/>
        </p:blipFill>
        <p:spPr>
          <a:xfrm>
            <a:off x="9827882" y="6733969"/>
            <a:ext cx="3520439" cy="787423"/>
          </a:xfrm>
          <a:prstGeom prst="rect">
            <a:avLst/>
          </a:prstGeom>
          <a:noFill/>
          <a:ln>
            <a:noFill/>
          </a:ln>
        </p:spPr>
      </p:pic>
      <p:sp>
        <p:nvSpPr>
          <p:cNvPr id="226" name="Google Shape;226;p34"/>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rtl="0">
              <a:buNone/>
              <a:defRPr>
                <a:solidFill>
                  <a:schemeClr val="dk2"/>
                </a:solidFill>
                <a:latin typeface="Arial"/>
                <a:ea typeface="Arial"/>
                <a:cs typeface="Arial"/>
                <a:sym typeface="Arial"/>
              </a:defRPr>
            </a:lvl1pPr>
            <a:lvl2pPr lvl="1" rtl="0">
              <a:buNone/>
              <a:defRPr>
                <a:solidFill>
                  <a:schemeClr val="dk2"/>
                </a:solidFill>
                <a:latin typeface="Arial"/>
                <a:ea typeface="Arial"/>
                <a:cs typeface="Arial"/>
                <a:sym typeface="Arial"/>
              </a:defRPr>
            </a:lvl2pPr>
            <a:lvl3pPr lvl="2" rtl="0">
              <a:buNone/>
              <a:defRPr>
                <a:solidFill>
                  <a:schemeClr val="dk2"/>
                </a:solidFill>
                <a:latin typeface="Arial"/>
                <a:ea typeface="Arial"/>
                <a:cs typeface="Arial"/>
                <a:sym typeface="Arial"/>
              </a:defRPr>
            </a:lvl3pPr>
            <a:lvl4pPr lvl="3" rtl="0">
              <a:buNone/>
              <a:defRPr>
                <a:solidFill>
                  <a:schemeClr val="dk2"/>
                </a:solidFill>
                <a:latin typeface="Arial"/>
                <a:ea typeface="Arial"/>
                <a:cs typeface="Arial"/>
                <a:sym typeface="Arial"/>
              </a:defRPr>
            </a:lvl4pPr>
            <a:lvl5pPr lvl="4" rtl="0">
              <a:buNone/>
              <a:defRPr>
                <a:solidFill>
                  <a:schemeClr val="dk2"/>
                </a:solidFill>
                <a:latin typeface="Arial"/>
                <a:ea typeface="Arial"/>
                <a:cs typeface="Arial"/>
                <a:sym typeface="Arial"/>
              </a:defRPr>
            </a:lvl5pPr>
            <a:lvl6pPr lvl="5" rtl="0">
              <a:buNone/>
              <a:defRPr>
                <a:solidFill>
                  <a:schemeClr val="dk2"/>
                </a:solidFill>
                <a:latin typeface="Arial"/>
                <a:ea typeface="Arial"/>
                <a:cs typeface="Arial"/>
                <a:sym typeface="Arial"/>
              </a:defRPr>
            </a:lvl6pPr>
            <a:lvl7pPr lvl="6" rtl="0">
              <a:buNone/>
              <a:defRPr>
                <a:solidFill>
                  <a:schemeClr val="dk2"/>
                </a:solidFill>
                <a:latin typeface="Arial"/>
                <a:ea typeface="Arial"/>
                <a:cs typeface="Arial"/>
                <a:sym typeface="Arial"/>
              </a:defRPr>
            </a:lvl7pPr>
            <a:lvl8pPr lvl="7" rtl="0">
              <a:buNone/>
              <a:defRPr>
                <a:solidFill>
                  <a:schemeClr val="dk2"/>
                </a:solidFill>
                <a:latin typeface="Arial"/>
                <a:ea typeface="Arial"/>
                <a:cs typeface="Arial"/>
                <a:sym typeface="Arial"/>
              </a:defRPr>
            </a:lvl8pPr>
            <a:lvl9pPr lvl="8" rtl="0">
              <a:buNone/>
              <a:defRPr>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White UnitID">
  <p:cSld name="Title White UnitID">
    <p:spTree>
      <p:nvGrpSpPr>
        <p:cNvPr id="1" name="Shape 227"/>
        <p:cNvGrpSpPr/>
        <p:nvPr/>
      </p:nvGrpSpPr>
      <p:grpSpPr>
        <a:xfrm>
          <a:off x="0" y="0"/>
          <a:ext cx="0" cy="0"/>
          <a:chOff x="0" y="0"/>
          <a:chExt cx="0" cy="0"/>
        </a:xfrm>
      </p:grpSpPr>
      <p:sp>
        <p:nvSpPr>
          <p:cNvPr id="228" name="Google Shape;228;p35"/>
          <p:cNvSpPr txBox="1"/>
          <p:nvPr/>
        </p:nvSpPr>
        <p:spPr>
          <a:xfrm>
            <a:off x="-1349192" y="1236134"/>
            <a:ext cx="184800" cy="515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747">
              <a:solidFill>
                <a:schemeClr val="dk1"/>
              </a:solidFill>
              <a:latin typeface="Arial"/>
              <a:ea typeface="Arial"/>
              <a:cs typeface="Arial"/>
              <a:sym typeface="Arial"/>
            </a:endParaRPr>
          </a:p>
        </p:txBody>
      </p:sp>
      <p:sp>
        <p:nvSpPr>
          <p:cNvPr id="229" name="Google Shape;229;p35"/>
          <p:cNvSpPr txBox="1"/>
          <p:nvPr/>
        </p:nvSpPr>
        <p:spPr>
          <a:xfrm>
            <a:off x="-2093575" y="-474133"/>
            <a:ext cx="184800" cy="515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747">
              <a:solidFill>
                <a:schemeClr val="dk1"/>
              </a:solidFill>
              <a:latin typeface="Arial"/>
              <a:ea typeface="Arial"/>
              <a:cs typeface="Arial"/>
              <a:sym typeface="Arial"/>
            </a:endParaRPr>
          </a:p>
        </p:txBody>
      </p:sp>
      <p:sp>
        <p:nvSpPr>
          <p:cNvPr id="230" name="Google Shape;230;p35"/>
          <p:cNvSpPr txBox="1"/>
          <p:nvPr/>
        </p:nvSpPr>
        <p:spPr>
          <a:xfrm>
            <a:off x="-2186621" y="-795867"/>
            <a:ext cx="184800" cy="515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747">
              <a:solidFill>
                <a:schemeClr val="dk1"/>
              </a:solidFill>
              <a:latin typeface="Arial"/>
              <a:ea typeface="Arial"/>
              <a:cs typeface="Arial"/>
              <a:sym typeface="Arial"/>
            </a:endParaRPr>
          </a:p>
        </p:txBody>
      </p:sp>
      <p:sp>
        <p:nvSpPr>
          <p:cNvPr id="231" name="Google Shape;231;p35"/>
          <p:cNvSpPr txBox="1">
            <a:spLocks noGrp="1"/>
          </p:cNvSpPr>
          <p:nvPr>
            <p:ph type="body" idx="1"/>
          </p:nvPr>
        </p:nvSpPr>
        <p:spPr>
          <a:xfrm>
            <a:off x="628075" y="2695562"/>
            <a:ext cx="12561600" cy="2031300"/>
          </a:xfrm>
          <a:prstGeom prst="rect">
            <a:avLst/>
          </a:prstGeom>
          <a:noFill/>
          <a:ln>
            <a:noFill/>
          </a:ln>
        </p:spPr>
        <p:txBody>
          <a:bodyPr spcFirstLastPara="1" wrap="square" lIns="91425" tIns="91425" rIns="91425" bIns="91425" anchor="t" anchorCtr="0">
            <a:spAutoFit/>
          </a:bodyPr>
          <a:lstStyle>
            <a:lvl1pPr marL="457200" lvl="0" indent="-228600" algn="l" rtl="0">
              <a:lnSpc>
                <a:spcPct val="100000"/>
              </a:lnSpc>
              <a:spcBef>
                <a:spcPts val="0"/>
              </a:spcBef>
              <a:spcAft>
                <a:spcPts val="0"/>
              </a:spcAft>
              <a:buClr>
                <a:schemeClr val="dk2"/>
              </a:buClr>
              <a:buSzPts val="6000"/>
              <a:buNone/>
              <a:defRPr sz="6000" b="0" i="0">
                <a:solidFill>
                  <a:schemeClr val="dk2"/>
                </a:solidFill>
                <a:latin typeface="Arial"/>
                <a:ea typeface="Arial"/>
                <a:cs typeface="Arial"/>
                <a:sym typeface="Arial"/>
              </a:defRPr>
            </a:lvl1pPr>
            <a:lvl2pPr marL="914400" lvl="1" indent="-228600" algn="l" rtl="0">
              <a:lnSpc>
                <a:spcPct val="120000"/>
              </a:lnSpc>
              <a:spcBef>
                <a:spcPts val="0"/>
              </a:spcBef>
              <a:spcAft>
                <a:spcPts val="0"/>
              </a:spcAft>
              <a:buClr>
                <a:schemeClr val="lt1"/>
              </a:buClr>
              <a:buSzPts val="5495"/>
              <a:buNone/>
              <a:defRPr sz="5495">
                <a:solidFill>
                  <a:schemeClr val="lt1"/>
                </a:solidFill>
                <a:latin typeface="Arial"/>
                <a:ea typeface="Arial"/>
                <a:cs typeface="Arial"/>
                <a:sym typeface="Arial"/>
              </a:defRPr>
            </a:lvl2pPr>
            <a:lvl3pPr marL="1371600" lvl="2" indent="-228600" algn="l" rtl="0">
              <a:lnSpc>
                <a:spcPct val="120000"/>
              </a:lnSpc>
              <a:spcBef>
                <a:spcPts val="600"/>
              </a:spcBef>
              <a:spcAft>
                <a:spcPts val="0"/>
              </a:spcAft>
              <a:buClr>
                <a:schemeClr val="lt1"/>
              </a:buClr>
              <a:buSzPts val="5495"/>
              <a:buNone/>
              <a:defRPr sz="5495">
                <a:solidFill>
                  <a:schemeClr val="lt1"/>
                </a:solidFill>
                <a:latin typeface="Arial"/>
                <a:ea typeface="Arial"/>
                <a:cs typeface="Arial"/>
                <a:sym typeface="Arial"/>
              </a:defRPr>
            </a:lvl3pPr>
            <a:lvl4pPr marL="1828800" lvl="3" indent="-228600" algn="l" rtl="0">
              <a:lnSpc>
                <a:spcPct val="120000"/>
              </a:lnSpc>
              <a:spcBef>
                <a:spcPts val="600"/>
              </a:spcBef>
              <a:spcAft>
                <a:spcPts val="0"/>
              </a:spcAft>
              <a:buClr>
                <a:schemeClr val="lt1"/>
              </a:buClr>
              <a:buSzPts val="5495"/>
              <a:buNone/>
              <a:defRPr sz="5495">
                <a:solidFill>
                  <a:schemeClr val="lt1"/>
                </a:solidFill>
                <a:latin typeface="Arial"/>
                <a:ea typeface="Arial"/>
                <a:cs typeface="Arial"/>
                <a:sym typeface="Arial"/>
              </a:defRPr>
            </a:lvl4pPr>
            <a:lvl5pPr marL="2286000" lvl="4" indent="-228600" algn="l" rtl="0">
              <a:spcBef>
                <a:spcPts val="1099"/>
              </a:spcBef>
              <a:spcAft>
                <a:spcPts val="0"/>
              </a:spcAft>
              <a:buClr>
                <a:schemeClr val="lt1"/>
              </a:buClr>
              <a:buSzPts val="5495"/>
              <a:buNone/>
              <a:defRPr sz="5495">
                <a:solidFill>
                  <a:schemeClr val="lt1"/>
                </a:solidFill>
                <a:latin typeface="Arial"/>
                <a:ea typeface="Arial"/>
                <a:cs typeface="Arial"/>
                <a:sym typeface="Aria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32" name="Google Shape;232;p35"/>
          <p:cNvSpPr txBox="1">
            <a:spLocks noGrp="1"/>
          </p:cNvSpPr>
          <p:nvPr>
            <p:ph type="body" idx="2"/>
          </p:nvPr>
        </p:nvSpPr>
        <p:spPr>
          <a:xfrm>
            <a:off x="628074" y="5369311"/>
            <a:ext cx="12561600" cy="480000"/>
          </a:xfrm>
          <a:prstGeom prst="rect">
            <a:avLst/>
          </a:prstGeom>
          <a:noFill/>
          <a:ln>
            <a:noFill/>
          </a:ln>
        </p:spPr>
        <p:txBody>
          <a:bodyPr spcFirstLastPara="1" wrap="square" lIns="91425" tIns="91425" rIns="91425" bIns="91425" anchor="t" anchorCtr="0">
            <a:spAutoFit/>
          </a:bodyPr>
          <a:lstStyle>
            <a:lvl1pPr marL="457200" lvl="0" indent="-228600" algn="l" rtl="0">
              <a:lnSpc>
                <a:spcPct val="120000"/>
              </a:lnSpc>
              <a:spcBef>
                <a:spcPts val="600"/>
              </a:spcBef>
              <a:spcAft>
                <a:spcPts val="0"/>
              </a:spcAft>
              <a:buClr>
                <a:schemeClr val="dk2"/>
              </a:buClr>
              <a:buSzPts val="1600"/>
              <a:buNone/>
              <a:defRPr sz="1600">
                <a:solidFill>
                  <a:schemeClr val="dk2"/>
                </a:solidFill>
              </a:defRPr>
            </a:lvl1pPr>
            <a:lvl2pPr marL="914400" lvl="1" indent="-228600" algn="l" rtl="0">
              <a:lnSpc>
                <a:spcPct val="120000"/>
              </a:lnSpc>
              <a:spcBef>
                <a:spcPts val="600"/>
              </a:spcBef>
              <a:spcAft>
                <a:spcPts val="0"/>
              </a:spcAft>
              <a:buClr>
                <a:schemeClr val="dk1"/>
              </a:buClr>
              <a:buSzPts val="1600"/>
              <a:buNone/>
              <a:defRPr/>
            </a:lvl2pPr>
            <a:lvl3pPr marL="1371600" lvl="2" indent="-228600" algn="l" rtl="0">
              <a:lnSpc>
                <a:spcPct val="120000"/>
              </a:lnSpc>
              <a:spcBef>
                <a:spcPts val="600"/>
              </a:spcBef>
              <a:spcAft>
                <a:spcPts val="0"/>
              </a:spcAft>
              <a:buClr>
                <a:schemeClr val="dk1"/>
              </a:buClr>
              <a:buSzPts val="1600"/>
              <a:buNone/>
              <a:defRPr/>
            </a:lvl3pPr>
            <a:lvl4pPr marL="1828800" lvl="3" indent="-228600" algn="l" rtl="0">
              <a:lnSpc>
                <a:spcPct val="120000"/>
              </a:lnSpc>
              <a:spcBef>
                <a:spcPts val="600"/>
              </a:spcBef>
              <a:spcAft>
                <a:spcPts val="0"/>
              </a:spcAft>
              <a:buClr>
                <a:schemeClr val="dk1"/>
              </a:buClr>
              <a:buSzPts val="1600"/>
              <a:buNone/>
              <a:defRPr/>
            </a:lvl4pPr>
            <a:lvl5pPr marL="2286000" lvl="4" indent="-228600" algn="l" rtl="0">
              <a:spcBef>
                <a:spcPts val="600"/>
              </a:spcBef>
              <a:spcAft>
                <a:spcPts val="0"/>
              </a:spcAft>
              <a:buClr>
                <a:srgbClr val="C39E11"/>
              </a:buClr>
              <a:buSzPts val="1648"/>
              <a:buNone/>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cxnSp>
        <p:nvCxnSpPr>
          <p:cNvPr id="233" name="Google Shape;233;p35"/>
          <p:cNvCxnSpPr/>
          <p:nvPr/>
        </p:nvCxnSpPr>
        <p:spPr>
          <a:xfrm>
            <a:off x="729343" y="5122227"/>
            <a:ext cx="911100" cy="0"/>
          </a:xfrm>
          <a:prstGeom prst="straightConnector1">
            <a:avLst/>
          </a:prstGeom>
          <a:noFill/>
          <a:ln w="28575" cap="flat" cmpd="sng">
            <a:solidFill>
              <a:schemeClr val="lt2"/>
            </a:solidFill>
            <a:prstDash val="solid"/>
            <a:round/>
            <a:headEnd type="none" w="sm" len="sm"/>
            <a:tailEnd type="none" w="sm" len="sm"/>
          </a:ln>
        </p:spPr>
      </p:cxnSp>
      <p:sp>
        <p:nvSpPr>
          <p:cNvPr id="234" name="Google Shape;234;p35"/>
          <p:cNvSpPr>
            <a:spLocks noGrp="1"/>
          </p:cNvSpPr>
          <p:nvPr>
            <p:ph type="pic" idx="3"/>
          </p:nvPr>
        </p:nvSpPr>
        <p:spPr>
          <a:xfrm>
            <a:off x="9986681" y="6869532"/>
            <a:ext cx="3202800" cy="512100"/>
          </a:xfrm>
          <a:prstGeom prst="rect">
            <a:avLst/>
          </a:prstGeom>
          <a:noFill/>
          <a:ln>
            <a:noFill/>
          </a:ln>
        </p:spPr>
      </p:sp>
      <p:sp>
        <p:nvSpPr>
          <p:cNvPr id="235" name="Google Shape;235;p35"/>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rtl="0">
              <a:buNone/>
              <a:defRPr>
                <a:solidFill>
                  <a:schemeClr val="dk2"/>
                </a:solidFill>
                <a:latin typeface="Arial"/>
                <a:ea typeface="Arial"/>
                <a:cs typeface="Arial"/>
                <a:sym typeface="Arial"/>
              </a:defRPr>
            </a:lvl1pPr>
            <a:lvl2pPr lvl="1" rtl="0">
              <a:buNone/>
              <a:defRPr>
                <a:solidFill>
                  <a:schemeClr val="dk2"/>
                </a:solidFill>
                <a:latin typeface="Arial"/>
                <a:ea typeface="Arial"/>
                <a:cs typeface="Arial"/>
                <a:sym typeface="Arial"/>
              </a:defRPr>
            </a:lvl2pPr>
            <a:lvl3pPr lvl="2" rtl="0">
              <a:buNone/>
              <a:defRPr>
                <a:solidFill>
                  <a:schemeClr val="dk2"/>
                </a:solidFill>
                <a:latin typeface="Arial"/>
                <a:ea typeface="Arial"/>
                <a:cs typeface="Arial"/>
                <a:sym typeface="Arial"/>
              </a:defRPr>
            </a:lvl3pPr>
            <a:lvl4pPr lvl="3" rtl="0">
              <a:buNone/>
              <a:defRPr>
                <a:solidFill>
                  <a:schemeClr val="dk2"/>
                </a:solidFill>
                <a:latin typeface="Arial"/>
                <a:ea typeface="Arial"/>
                <a:cs typeface="Arial"/>
                <a:sym typeface="Arial"/>
              </a:defRPr>
            </a:lvl4pPr>
            <a:lvl5pPr lvl="4" rtl="0">
              <a:buNone/>
              <a:defRPr>
                <a:solidFill>
                  <a:schemeClr val="dk2"/>
                </a:solidFill>
                <a:latin typeface="Arial"/>
                <a:ea typeface="Arial"/>
                <a:cs typeface="Arial"/>
                <a:sym typeface="Arial"/>
              </a:defRPr>
            </a:lvl5pPr>
            <a:lvl6pPr lvl="5" rtl="0">
              <a:buNone/>
              <a:defRPr>
                <a:solidFill>
                  <a:schemeClr val="dk2"/>
                </a:solidFill>
                <a:latin typeface="Arial"/>
                <a:ea typeface="Arial"/>
                <a:cs typeface="Arial"/>
                <a:sym typeface="Arial"/>
              </a:defRPr>
            </a:lvl6pPr>
            <a:lvl7pPr lvl="6" rtl="0">
              <a:buNone/>
              <a:defRPr>
                <a:solidFill>
                  <a:schemeClr val="dk2"/>
                </a:solidFill>
                <a:latin typeface="Arial"/>
                <a:ea typeface="Arial"/>
                <a:cs typeface="Arial"/>
                <a:sym typeface="Arial"/>
              </a:defRPr>
            </a:lvl7pPr>
            <a:lvl8pPr lvl="7" rtl="0">
              <a:buNone/>
              <a:defRPr>
                <a:solidFill>
                  <a:schemeClr val="dk2"/>
                </a:solidFill>
                <a:latin typeface="Arial"/>
                <a:ea typeface="Arial"/>
                <a:cs typeface="Arial"/>
                <a:sym typeface="Arial"/>
              </a:defRPr>
            </a:lvl8pPr>
            <a:lvl9pPr lvl="8" rtl="0">
              <a:buNone/>
              <a:defRPr>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hart and Content">
  <p:cSld name="Chart and Content">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9150030" y="2317590"/>
            <a:ext cx="4039498" cy="1286510"/>
          </a:xfrm>
          <a:prstGeom prst="rect">
            <a:avLst/>
          </a:prstGeom>
          <a:noFill/>
          <a:ln>
            <a:noFill/>
          </a:ln>
        </p:spPr>
        <p:txBody>
          <a:bodyPr spcFirstLastPara="1" wrap="square" lIns="101850" tIns="50925" rIns="101850" bIns="50925" anchor="t" anchorCtr="0">
            <a:spAutoFit/>
          </a:bodyPr>
          <a:lstStyle>
            <a:lvl1pPr lvl="0" algn="l">
              <a:spcBef>
                <a:spcPts val="0"/>
              </a:spcBef>
              <a:spcAft>
                <a:spcPts val="0"/>
              </a:spcAft>
              <a:buClr>
                <a:schemeClr val="dk2"/>
              </a:buClr>
              <a:buSzPts val="3846"/>
              <a:buFont typeface="Arial"/>
              <a:buNone/>
              <a:defRPr sz="3846"/>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4"/>
          <p:cNvSpPr txBox="1">
            <a:spLocks noGrp="1"/>
          </p:cNvSpPr>
          <p:nvPr>
            <p:ph type="body" idx="1"/>
          </p:nvPr>
        </p:nvSpPr>
        <p:spPr>
          <a:xfrm>
            <a:off x="9150030" y="3729514"/>
            <a:ext cx="4039498" cy="970526"/>
          </a:xfrm>
          <a:prstGeom prst="rect">
            <a:avLst/>
          </a:prstGeom>
          <a:noFill/>
          <a:ln>
            <a:noFill/>
          </a:ln>
        </p:spPr>
        <p:txBody>
          <a:bodyPr spcFirstLastPara="1" wrap="square" lIns="91425" tIns="91425" rIns="91425" bIns="91425" anchor="t" anchorCtr="0">
            <a:spAutoFit/>
          </a:bodyPr>
          <a:lstStyle>
            <a:lvl1pPr marL="457200" lvl="0" indent="-228600" algn="l">
              <a:lnSpc>
                <a:spcPct val="114000"/>
              </a:lnSpc>
              <a:spcBef>
                <a:spcPts val="600"/>
              </a:spcBef>
              <a:spcAft>
                <a:spcPts val="0"/>
              </a:spcAft>
              <a:buClr>
                <a:schemeClr val="dk1"/>
              </a:buClr>
              <a:buSzPts val="1800"/>
              <a:buNone/>
              <a:defRPr/>
            </a:lvl1pPr>
            <a:lvl2pPr marL="914400" lvl="1" indent="-342900" algn="l">
              <a:lnSpc>
                <a:spcPct val="120000"/>
              </a:lnSpc>
              <a:spcBef>
                <a:spcPts val="600"/>
              </a:spcBef>
              <a:spcAft>
                <a:spcPts val="0"/>
              </a:spcAft>
              <a:buClr>
                <a:schemeClr val="dk1"/>
              </a:buClr>
              <a:buSzPts val="1800"/>
              <a:buChar char="–"/>
              <a:defRPr/>
            </a:lvl2pPr>
            <a:lvl3pPr marL="1371600" lvl="2" indent="-342900" algn="l">
              <a:lnSpc>
                <a:spcPct val="120000"/>
              </a:lnSpc>
              <a:spcBef>
                <a:spcPts val="600"/>
              </a:spcBef>
              <a:spcAft>
                <a:spcPts val="0"/>
              </a:spcAft>
              <a:buClr>
                <a:schemeClr val="dk1"/>
              </a:buClr>
              <a:buSzPts val="1800"/>
              <a:buChar char="•"/>
              <a:defRPr/>
            </a:lvl3pPr>
            <a:lvl4pPr marL="1828800" lvl="3" indent="-342900" algn="l">
              <a:lnSpc>
                <a:spcPct val="120000"/>
              </a:lnSpc>
              <a:spcBef>
                <a:spcPts val="600"/>
              </a:spcBef>
              <a:spcAft>
                <a:spcPts val="0"/>
              </a:spcAft>
              <a:buClr>
                <a:schemeClr val="dk1"/>
              </a:buClr>
              <a:buSzPts val="1800"/>
              <a:buChar char="–"/>
              <a:defRPr/>
            </a:lvl4pPr>
            <a:lvl5pPr marL="2286000" lvl="4" indent="-342900" algn="l">
              <a:spcBef>
                <a:spcPts val="600"/>
              </a:spcBef>
              <a:spcAft>
                <a:spcPts val="0"/>
              </a:spcAft>
              <a:buClr>
                <a:srgbClr val="C39E1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 name="Google Shape;32;p4"/>
          <p:cNvSpPr>
            <a:spLocks noGrp="1"/>
          </p:cNvSpPr>
          <p:nvPr>
            <p:ph type="chart" idx="2"/>
          </p:nvPr>
        </p:nvSpPr>
        <p:spPr>
          <a:xfrm>
            <a:off x="1269232" y="1443039"/>
            <a:ext cx="6863004" cy="4996263"/>
          </a:xfrm>
          <a:prstGeom prst="rect">
            <a:avLst/>
          </a:prstGeom>
          <a:noFill/>
          <a:ln>
            <a:noFill/>
          </a:ln>
        </p:spPr>
        <p:txBody>
          <a:bodyPr spcFirstLastPara="1" wrap="square" lIns="91425" tIns="91425" rIns="91425" bIns="91425" anchor="ctr" anchorCtr="0">
            <a:noAutofit/>
          </a:bodyPr>
          <a:lstStyle>
            <a:lvl1pPr marR="0" lvl="0" algn="ctr" rtl="0">
              <a:lnSpc>
                <a:spcPct val="120000"/>
              </a:lnSpc>
              <a:spcBef>
                <a:spcPts val="600"/>
              </a:spcBef>
              <a:spcAft>
                <a:spcPts val="0"/>
              </a:spcAft>
              <a:buClr>
                <a:schemeClr val="dk1"/>
              </a:buClr>
              <a:buSzPts val="1800"/>
              <a:buFont typeface="Arial"/>
              <a:buNone/>
              <a:defRPr sz="1800" b="0" i="0" u="none" strike="noStrike" cap="none">
                <a:solidFill>
                  <a:schemeClr val="dk1"/>
                </a:solidFill>
                <a:latin typeface="Proxima Nova"/>
                <a:ea typeface="Proxima Nova"/>
                <a:cs typeface="Proxima Nova"/>
                <a:sym typeface="Proxima Nova"/>
              </a:defRPr>
            </a:lvl1pPr>
            <a:lvl2pPr marR="0" lvl="1"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2pPr>
            <a:lvl3pPr marR="0" lvl="2"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3pPr>
            <a:lvl4pPr marR="0" lvl="3"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4pPr>
            <a:lvl5pPr marR="0" lvl="4" algn="l" rtl="0">
              <a:spcBef>
                <a:spcPts val="600"/>
              </a:spcBef>
              <a:spcAft>
                <a:spcPts val="0"/>
              </a:spcAft>
              <a:buClr>
                <a:srgbClr val="C39E11"/>
              </a:buClr>
              <a:buSzPts val="1648"/>
              <a:buFont typeface="Arial"/>
              <a:buChar char="»"/>
              <a:defRPr sz="1648" b="0" i="0" u="none" strike="noStrike" cap="none">
                <a:solidFill>
                  <a:srgbClr val="C39E11"/>
                </a:solidFill>
                <a:latin typeface="Libre Franklin"/>
                <a:ea typeface="Libre Franklin"/>
                <a:cs typeface="Libre Franklin"/>
                <a:sym typeface="Libre Franklin"/>
              </a:defRPr>
            </a:lvl5pPr>
            <a:lvl6pPr marR="0" lvl="5" algn="l" rtl="0">
              <a:spcBef>
                <a:spcPts val="604"/>
              </a:spcBef>
              <a:spcAft>
                <a:spcPts val="0"/>
              </a:spcAft>
              <a:buClr>
                <a:schemeClr val="dk1"/>
              </a:buClr>
              <a:buSzPts val="3022"/>
              <a:buFont typeface="Arial"/>
              <a:buChar char="•"/>
              <a:defRPr sz="3022" b="0" i="0" u="none" strike="noStrike" cap="none">
                <a:solidFill>
                  <a:schemeClr val="dk1"/>
                </a:solidFill>
                <a:latin typeface="Arial"/>
                <a:ea typeface="Arial"/>
                <a:cs typeface="Arial"/>
                <a:sym typeface="Arial"/>
              </a:defRPr>
            </a:lvl6pPr>
            <a:lvl7pPr marR="0" lvl="6" algn="l" rtl="0">
              <a:spcBef>
                <a:spcPts val="604"/>
              </a:spcBef>
              <a:spcAft>
                <a:spcPts val="0"/>
              </a:spcAft>
              <a:buClr>
                <a:schemeClr val="dk1"/>
              </a:buClr>
              <a:buSzPts val="3022"/>
              <a:buFont typeface="Arial"/>
              <a:buChar char="•"/>
              <a:defRPr sz="3022" b="0" i="0" u="none" strike="noStrike" cap="none">
                <a:solidFill>
                  <a:schemeClr val="dk1"/>
                </a:solidFill>
                <a:latin typeface="Arial"/>
                <a:ea typeface="Arial"/>
                <a:cs typeface="Arial"/>
                <a:sym typeface="Arial"/>
              </a:defRPr>
            </a:lvl7pPr>
            <a:lvl8pPr marR="0" lvl="7" algn="l" rtl="0">
              <a:spcBef>
                <a:spcPts val="604"/>
              </a:spcBef>
              <a:spcAft>
                <a:spcPts val="0"/>
              </a:spcAft>
              <a:buClr>
                <a:schemeClr val="dk1"/>
              </a:buClr>
              <a:buSzPts val="3022"/>
              <a:buFont typeface="Arial"/>
              <a:buChar char="•"/>
              <a:defRPr sz="3022" b="0" i="0" u="none" strike="noStrike" cap="none">
                <a:solidFill>
                  <a:schemeClr val="dk1"/>
                </a:solidFill>
                <a:latin typeface="Arial"/>
                <a:ea typeface="Arial"/>
                <a:cs typeface="Arial"/>
                <a:sym typeface="Arial"/>
              </a:defRPr>
            </a:lvl8pPr>
            <a:lvl9pPr marR="0" lvl="8" algn="l" rtl="0">
              <a:spcBef>
                <a:spcPts val="604"/>
              </a:spcBef>
              <a:spcAft>
                <a:spcPts val="0"/>
              </a:spcAft>
              <a:buClr>
                <a:schemeClr val="dk1"/>
              </a:buClr>
              <a:buSzPts val="3022"/>
              <a:buFont typeface="Arial"/>
              <a:buChar char="•"/>
              <a:defRPr sz="3022" b="0" i="0" u="none" strike="noStrike" cap="none">
                <a:solidFill>
                  <a:schemeClr val="dk1"/>
                </a:solidFill>
                <a:latin typeface="Arial"/>
                <a:ea typeface="Arial"/>
                <a:cs typeface="Arial"/>
                <a:sym typeface="Arial"/>
              </a:defRPr>
            </a:lvl9pPr>
          </a:lstStyle>
          <a:p>
            <a:endParaRPr/>
          </a:p>
        </p:txBody>
      </p:sp>
      <p:grpSp>
        <p:nvGrpSpPr>
          <p:cNvPr id="33" name="Google Shape;33;p4"/>
          <p:cNvGrpSpPr/>
          <p:nvPr/>
        </p:nvGrpSpPr>
        <p:grpSpPr>
          <a:xfrm>
            <a:off x="0" y="7372350"/>
            <a:ext cx="13817599" cy="400052"/>
            <a:chOff x="0" y="7372350"/>
            <a:chExt cx="13817599" cy="400052"/>
          </a:xfrm>
        </p:grpSpPr>
        <p:sp>
          <p:nvSpPr>
            <p:cNvPr id="34" name="Google Shape;34;p4"/>
            <p:cNvSpPr/>
            <p:nvPr/>
          </p:nvSpPr>
          <p:spPr>
            <a:xfrm>
              <a:off x="0" y="7372350"/>
              <a:ext cx="13817599" cy="40004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0" i="0" u="none" strike="noStrike" cap="none">
                <a:solidFill>
                  <a:schemeClr val="lt1"/>
                </a:solidFill>
                <a:latin typeface="Arial"/>
                <a:ea typeface="Arial"/>
                <a:cs typeface="Arial"/>
                <a:sym typeface="Arial"/>
              </a:endParaRPr>
            </a:p>
          </p:txBody>
        </p:sp>
        <p:pic>
          <p:nvPicPr>
            <p:cNvPr id="35" name="Google Shape;35;p4"/>
            <p:cNvPicPr preferRelativeResize="0"/>
            <p:nvPr/>
          </p:nvPicPr>
          <p:blipFill rotWithShape="1">
            <a:blip r:embed="rId2">
              <a:alphaModFix/>
            </a:blip>
            <a:srcRect/>
            <a:stretch/>
          </p:blipFill>
          <p:spPr>
            <a:xfrm>
              <a:off x="152257" y="7372351"/>
              <a:ext cx="1788557" cy="400050"/>
            </a:xfrm>
            <a:prstGeom prst="rect">
              <a:avLst/>
            </a:prstGeom>
            <a:noFill/>
            <a:ln>
              <a:noFill/>
            </a:ln>
          </p:spPr>
        </p:pic>
        <p:sp>
          <p:nvSpPr>
            <p:cNvPr id="36" name="Google Shape;36;p4"/>
            <p:cNvSpPr/>
            <p:nvPr/>
          </p:nvSpPr>
          <p:spPr>
            <a:xfrm>
              <a:off x="0" y="7372351"/>
              <a:ext cx="13817599" cy="40004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0" i="0" u="none" strike="noStrike" cap="none">
                <a:solidFill>
                  <a:schemeClr val="lt1"/>
                </a:solidFill>
                <a:latin typeface="Arial"/>
                <a:ea typeface="Arial"/>
                <a:cs typeface="Arial"/>
                <a:sym typeface="Arial"/>
              </a:endParaRPr>
            </a:p>
          </p:txBody>
        </p:sp>
        <p:pic>
          <p:nvPicPr>
            <p:cNvPr id="37" name="Google Shape;37;p4"/>
            <p:cNvPicPr preferRelativeResize="0"/>
            <p:nvPr/>
          </p:nvPicPr>
          <p:blipFill rotWithShape="1">
            <a:blip r:embed="rId2">
              <a:alphaModFix/>
            </a:blip>
            <a:srcRect/>
            <a:stretch/>
          </p:blipFill>
          <p:spPr>
            <a:xfrm>
              <a:off x="152257" y="7372352"/>
              <a:ext cx="1788557" cy="400050"/>
            </a:xfrm>
            <a:prstGeom prst="rect">
              <a:avLst/>
            </a:prstGeom>
            <a:noFill/>
            <a:ln>
              <a:noFill/>
            </a:ln>
          </p:spPr>
        </p:pic>
      </p:grpSp>
      <p:sp>
        <p:nvSpPr>
          <p:cNvPr id="38" name="Google Shape;38;p4"/>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36"/>
        <p:cNvGrpSpPr/>
        <p:nvPr/>
      </p:nvGrpSpPr>
      <p:grpSpPr>
        <a:xfrm>
          <a:off x="0" y="0"/>
          <a:ext cx="0" cy="0"/>
          <a:chOff x="0" y="0"/>
          <a:chExt cx="0" cy="0"/>
        </a:xfrm>
      </p:grpSpPr>
      <p:sp>
        <p:nvSpPr>
          <p:cNvPr id="237" name="Google Shape;237;p36"/>
          <p:cNvSpPr txBox="1">
            <a:spLocks noGrp="1"/>
          </p:cNvSpPr>
          <p:nvPr>
            <p:ph type="title"/>
          </p:nvPr>
        </p:nvSpPr>
        <p:spPr>
          <a:xfrm>
            <a:off x="628075" y="905259"/>
            <a:ext cx="12561600" cy="1015800"/>
          </a:xfrm>
          <a:prstGeom prst="rect">
            <a:avLst/>
          </a:prstGeom>
          <a:noFill/>
          <a:ln>
            <a:noFill/>
          </a:ln>
        </p:spPr>
        <p:txBody>
          <a:bodyPr spcFirstLastPara="1" wrap="square" lIns="91425" tIns="91425" rIns="91425" bIns="91425" anchor="b" anchorCtr="0">
            <a:spAutoFit/>
          </a:bodyPr>
          <a:lstStyle>
            <a:lvl1pPr lvl="0" algn="l"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238" name="Google Shape;238;p36"/>
          <p:cNvGrpSpPr/>
          <p:nvPr/>
        </p:nvGrpSpPr>
        <p:grpSpPr>
          <a:xfrm>
            <a:off x="0" y="7372350"/>
            <a:ext cx="13817700" cy="400053"/>
            <a:chOff x="0" y="7372350"/>
            <a:chExt cx="13817700" cy="400053"/>
          </a:xfrm>
        </p:grpSpPr>
        <p:sp>
          <p:nvSpPr>
            <p:cNvPr id="239" name="Google Shape;239;p36"/>
            <p:cNvSpPr/>
            <p:nvPr/>
          </p:nvSpPr>
          <p:spPr>
            <a:xfrm>
              <a:off x="0" y="7372350"/>
              <a:ext cx="13817700" cy="3999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pic>
          <p:nvPicPr>
            <p:cNvPr id="240" name="Google Shape;240;p36"/>
            <p:cNvPicPr preferRelativeResize="0"/>
            <p:nvPr/>
          </p:nvPicPr>
          <p:blipFill rotWithShape="1">
            <a:blip r:embed="rId2">
              <a:alphaModFix/>
            </a:blip>
            <a:srcRect/>
            <a:stretch/>
          </p:blipFill>
          <p:spPr>
            <a:xfrm>
              <a:off x="152257" y="7372351"/>
              <a:ext cx="1788558" cy="400050"/>
            </a:xfrm>
            <a:prstGeom prst="rect">
              <a:avLst/>
            </a:prstGeom>
            <a:noFill/>
            <a:ln>
              <a:noFill/>
            </a:ln>
          </p:spPr>
        </p:pic>
        <p:sp>
          <p:nvSpPr>
            <p:cNvPr id="241" name="Google Shape;241;p36"/>
            <p:cNvSpPr/>
            <p:nvPr/>
          </p:nvSpPr>
          <p:spPr>
            <a:xfrm>
              <a:off x="0" y="7372351"/>
              <a:ext cx="13817700" cy="3999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pic>
          <p:nvPicPr>
            <p:cNvPr id="242" name="Google Shape;242;p36"/>
            <p:cNvPicPr preferRelativeResize="0"/>
            <p:nvPr/>
          </p:nvPicPr>
          <p:blipFill rotWithShape="1">
            <a:blip r:embed="rId2">
              <a:alphaModFix/>
            </a:blip>
            <a:srcRect/>
            <a:stretch/>
          </p:blipFill>
          <p:spPr>
            <a:xfrm>
              <a:off x="152257" y="7372352"/>
              <a:ext cx="1788558" cy="400050"/>
            </a:xfrm>
            <a:prstGeom prst="rect">
              <a:avLst/>
            </a:prstGeom>
            <a:noFill/>
            <a:ln>
              <a:noFill/>
            </a:ln>
          </p:spPr>
        </p:pic>
      </p:grpSp>
      <p:sp>
        <p:nvSpPr>
          <p:cNvPr id="243" name="Google Shape;243;p36"/>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Green">
  <p:cSld name="Section Green">
    <p:bg>
      <p:bgPr>
        <a:solidFill>
          <a:schemeClr val="dk2"/>
        </a:solidFill>
        <a:effectLst/>
      </p:bgPr>
    </p:bg>
    <p:spTree>
      <p:nvGrpSpPr>
        <p:cNvPr id="1" name="Shape 244"/>
        <p:cNvGrpSpPr/>
        <p:nvPr/>
      </p:nvGrpSpPr>
      <p:grpSpPr>
        <a:xfrm>
          <a:off x="0" y="0"/>
          <a:ext cx="0" cy="0"/>
          <a:chOff x="0" y="0"/>
          <a:chExt cx="0" cy="0"/>
        </a:xfrm>
      </p:grpSpPr>
      <p:sp>
        <p:nvSpPr>
          <p:cNvPr id="245" name="Google Shape;245;p37"/>
          <p:cNvSpPr txBox="1">
            <a:spLocks noGrp="1"/>
          </p:cNvSpPr>
          <p:nvPr>
            <p:ph type="title"/>
          </p:nvPr>
        </p:nvSpPr>
        <p:spPr>
          <a:xfrm>
            <a:off x="3445328" y="2799373"/>
            <a:ext cx="9744300" cy="1015800"/>
          </a:xfrm>
          <a:prstGeom prst="rect">
            <a:avLst/>
          </a:prstGeom>
          <a:noFill/>
          <a:ln>
            <a:noFill/>
          </a:ln>
        </p:spPr>
        <p:txBody>
          <a:bodyPr spcFirstLastPara="1" wrap="square" lIns="91425" tIns="91425" rIns="91425" bIns="91425" anchor="b" anchorCtr="0">
            <a:spAutoFit/>
          </a:bodyPr>
          <a:lstStyle>
            <a:lvl1pPr lvl="0" algn="l" rtl="0">
              <a:spcBef>
                <a:spcPts val="0"/>
              </a:spcBef>
              <a:spcAft>
                <a:spcPts val="0"/>
              </a:spcAft>
              <a:buClr>
                <a:schemeClr val="lt1"/>
              </a:buClr>
              <a:buSzPts val="5400"/>
              <a:buFont typeface="Arial"/>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6" name="Google Shape;246;p37"/>
          <p:cNvSpPr txBox="1">
            <a:spLocks noGrp="1"/>
          </p:cNvSpPr>
          <p:nvPr>
            <p:ph type="body" idx="1"/>
          </p:nvPr>
        </p:nvSpPr>
        <p:spPr>
          <a:xfrm>
            <a:off x="3445328" y="4381997"/>
            <a:ext cx="9744300" cy="517200"/>
          </a:xfrm>
          <a:prstGeom prst="rect">
            <a:avLst/>
          </a:prstGeom>
          <a:noFill/>
          <a:ln>
            <a:noFill/>
          </a:ln>
        </p:spPr>
        <p:txBody>
          <a:bodyPr spcFirstLastPara="1" wrap="square" lIns="91425" tIns="91425" rIns="91425" bIns="91425" anchor="t" anchorCtr="0">
            <a:spAutoFit/>
          </a:bodyPr>
          <a:lstStyle>
            <a:lvl1pPr marL="457200" lvl="0" indent="-228600" algn="l" rtl="0">
              <a:lnSpc>
                <a:spcPct val="120000"/>
              </a:lnSpc>
              <a:spcBef>
                <a:spcPts val="600"/>
              </a:spcBef>
              <a:spcAft>
                <a:spcPts val="0"/>
              </a:spcAft>
              <a:buClr>
                <a:schemeClr val="lt1"/>
              </a:buClr>
              <a:buSzPts val="1800"/>
              <a:buNone/>
              <a:defRPr>
                <a:solidFill>
                  <a:schemeClr val="lt1"/>
                </a:solidFill>
              </a:defRPr>
            </a:lvl1pPr>
            <a:lvl2pPr marL="914400" lvl="1" indent="-342900" algn="l" rtl="0">
              <a:lnSpc>
                <a:spcPct val="120000"/>
              </a:lnSpc>
              <a:spcBef>
                <a:spcPts val="600"/>
              </a:spcBef>
              <a:spcAft>
                <a:spcPts val="0"/>
              </a:spcAft>
              <a:buClr>
                <a:schemeClr val="lt1"/>
              </a:buClr>
              <a:buSzPts val="1800"/>
              <a:buChar char="–"/>
              <a:defRPr/>
            </a:lvl2pPr>
            <a:lvl3pPr marL="1371600" lvl="2" indent="-342900" algn="l" rtl="0">
              <a:lnSpc>
                <a:spcPct val="120000"/>
              </a:lnSpc>
              <a:spcBef>
                <a:spcPts val="600"/>
              </a:spcBef>
              <a:spcAft>
                <a:spcPts val="0"/>
              </a:spcAft>
              <a:buClr>
                <a:schemeClr val="lt1"/>
              </a:buClr>
              <a:buSzPts val="1800"/>
              <a:buChar char="•"/>
              <a:defRPr/>
            </a:lvl3pPr>
            <a:lvl4pPr marL="1828800" lvl="3" indent="-342900" algn="l" rtl="0">
              <a:lnSpc>
                <a:spcPct val="120000"/>
              </a:lnSpc>
              <a:spcBef>
                <a:spcPts val="600"/>
              </a:spcBef>
              <a:spcAft>
                <a:spcPts val="0"/>
              </a:spcAft>
              <a:buClr>
                <a:schemeClr val="lt1"/>
              </a:buClr>
              <a:buSzPts val="1800"/>
              <a:buChar char="–"/>
              <a:defRPr/>
            </a:lvl4pPr>
            <a:lvl5pPr marL="2286000" lvl="4" indent="-342900" algn="l" rtl="0">
              <a:spcBef>
                <a:spcPts val="600"/>
              </a:spcBef>
              <a:spcAft>
                <a:spcPts val="0"/>
              </a:spcAft>
              <a:buClr>
                <a:srgbClr val="C39E11"/>
              </a:buClr>
              <a:buSzPts val="1800"/>
              <a:buChar char="»"/>
              <a:defRPr/>
            </a:lvl5pPr>
            <a:lvl6pPr marL="2743200" lvl="5" indent="-342900" algn="l" rtl="0">
              <a:spcBef>
                <a:spcPts val="360"/>
              </a:spcBef>
              <a:spcAft>
                <a:spcPts val="0"/>
              </a:spcAft>
              <a:buClr>
                <a:schemeClr val="lt1"/>
              </a:buClr>
              <a:buSzPts val="1800"/>
              <a:buChar char="•"/>
              <a:defRPr/>
            </a:lvl6pPr>
            <a:lvl7pPr marL="3200400" lvl="6" indent="-342900" algn="l" rtl="0">
              <a:spcBef>
                <a:spcPts val="360"/>
              </a:spcBef>
              <a:spcAft>
                <a:spcPts val="0"/>
              </a:spcAft>
              <a:buClr>
                <a:schemeClr val="lt1"/>
              </a:buClr>
              <a:buSzPts val="1800"/>
              <a:buChar char="•"/>
              <a:defRPr/>
            </a:lvl7pPr>
            <a:lvl8pPr marL="3657600" lvl="7" indent="-342900" algn="l" rtl="0">
              <a:spcBef>
                <a:spcPts val="360"/>
              </a:spcBef>
              <a:spcAft>
                <a:spcPts val="0"/>
              </a:spcAft>
              <a:buClr>
                <a:schemeClr val="lt1"/>
              </a:buClr>
              <a:buSzPts val="1800"/>
              <a:buChar char="•"/>
              <a:defRPr/>
            </a:lvl8pPr>
            <a:lvl9pPr marL="4114800" lvl="8" indent="-342900" algn="l" rtl="0">
              <a:spcBef>
                <a:spcPts val="360"/>
              </a:spcBef>
              <a:spcAft>
                <a:spcPts val="0"/>
              </a:spcAft>
              <a:buClr>
                <a:schemeClr val="lt1"/>
              </a:buClr>
              <a:buSzPts val="1800"/>
              <a:buChar char="•"/>
              <a:defRPr/>
            </a:lvl9pPr>
          </a:lstStyle>
          <a:p>
            <a:endParaRPr/>
          </a:p>
        </p:txBody>
      </p:sp>
      <p:pic>
        <p:nvPicPr>
          <p:cNvPr id="247" name="Google Shape;247;p37"/>
          <p:cNvPicPr preferRelativeResize="0"/>
          <p:nvPr/>
        </p:nvPicPr>
        <p:blipFill rotWithShape="1">
          <a:blip r:embed="rId2">
            <a:alphaModFix/>
          </a:blip>
          <a:srcRect l="79830" t="28562" b="11531"/>
          <a:stretch/>
        </p:blipFill>
        <p:spPr>
          <a:xfrm>
            <a:off x="0" y="0"/>
            <a:ext cx="2572935" cy="7772401"/>
          </a:xfrm>
          <a:prstGeom prst="rect">
            <a:avLst/>
          </a:prstGeom>
          <a:noFill/>
          <a:ln>
            <a:noFill/>
          </a:ln>
        </p:spPr>
      </p:pic>
      <p:sp>
        <p:nvSpPr>
          <p:cNvPr id="248" name="Google Shape;248;p37"/>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White">
  <p:cSld name="Section White">
    <p:spTree>
      <p:nvGrpSpPr>
        <p:cNvPr id="1" name="Shape 249"/>
        <p:cNvGrpSpPr/>
        <p:nvPr/>
      </p:nvGrpSpPr>
      <p:grpSpPr>
        <a:xfrm>
          <a:off x="0" y="0"/>
          <a:ext cx="0" cy="0"/>
          <a:chOff x="0" y="0"/>
          <a:chExt cx="0" cy="0"/>
        </a:xfrm>
      </p:grpSpPr>
      <p:sp>
        <p:nvSpPr>
          <p:cNvPr id="250" name="Google Shape;250;p38"/>
          <p:cNvSpPr txBox="1">
            <a:spLocks noGrp="1"/>
          </p:cNvSpPr>
          <p:nvPr>
            <p:ph type="title"/>
          </p:nvPr>
        </p:nvSpPr>
        <p:spPr>
          <a:xfrm>
            <a:off x="3445328" y="2799373"/>
            <a:ext cx="9744300" cy="1015800"/>
          </a:xfrm>
          <a:prstGeom prst="rect">
            <a:avLst/>
          </a:prstGeom>
          <a:noFill/>
          <a:ln>
            <a:noFill/>
          </a:ln>
        </p:spPr>
        <p:txBody>
          <a:bodyPr spcFirstLastPara="1" wrap="square" lIns="91425" tIns="91425" rIns="91425" bIns="91425" anchor="b" anchorCtr="0">
            <a:spAutoFit/>
          </a:bodyPr>
          <a:lstStyle>
            <a:lvl1pPr lvl="0" algn="l"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1" name="Google Shape;251;p38"/>
          <p:cNvSpPr txBox="1">
            <a:spLocks noGrp="1"/>
          </p:cNvSpPr>
          <p:nvPr>
            <p:ph type="body" idx="1"/>
          </p:nvPr>
        </p:nvSpPr>
        <p:spPr>
          <a:xfrm>
            <a:off x="3445328" y="4381997"/>
            <a:ext cx="9744300" cy="486600"/>
          </a:xfrm>
          <a:prstGeom prst="rect">
            <a:avLst/>
          </a:prstGeom>
          <a:noFill/>
          <a:ln>
            <a:noFill/>
          </a:ln>
        </p:spPr>
        <p:txBody>
          <a:bodyPr spcFirstLastPara="1" wrap="square" lIns="91425" tIns="91425" rIns="91425" bIns="91425" anchor="t" anchorCtr="0">
            <a:spAutoFit/>
          </a:bodyPr>
          <a:lstStyle>
            <a:lvl1pPr marL="457200" lvl="0" indent="-228600" algn="l" rtl="0">
              <a:lnSpc>
                <a:spcPct val="120000"/>
              </a:lnSpc>
              <a:spcBef>
                <a:spcPts val="600"/>
              </a:spcBef>
              <a:spcAft>
                <a:spcPts val="0"/>
              </a:spcAft>
              <a:buClr>
                <a:schemeClr val="dk1"/>
              </a:buClr>
              <a:buSzPts val="1800"/>
              <a:buNone/>
              <a:defRPr/>
            </a:lvl1pPr>
            <a:lvl2pPr marL="914400" lvl="1" indent="-342900" algn="l" rtl="0">
              <a:lnSpc>
                <a:spcPct val="120000"/>
              </a:lnSpc>
              <a:spcBef>
                <a:spcPts val="600"/>
              </a:spcBef>
              <a:spcAft>
                <a:spcPts val="0"/>
              </a:spcAft>
              <a:buClr>
                <a:schemeClr val="dk1"/>
              </a:buClr>
              <a:buSzPts val="1800"/>
              <a:buChar char="–"/>
              <a:defRPr/>
            </a:lvl2pPr>
            <a:lvl3pPr marL="1371600" lvl="2" indent="-342900" algn="l" rtl="0">
              <a:lnSpc>
                <a:spcPct val="120000"/>
              </a:lnSpc>
              <a:spcBef>
                <a:spcPts val="600"/>
              </a:spcBef>
              <a:spcAft>
                <a:spcPts val="0"/>
              </a:spcAft>
              <a:buClr>
                <a:schemeClr val="dk1"/>
              </a:buClr>
              <a:buSzPts val="1800"/>
              <a:buChar char="•"/>
              <a:defRPr/>
            </a:lvl3pPr>
            <a:lvl4pPr marL="1828800" lvl="3" indent="-342900" algn="l" rtl="0">
              <a:lnSpc>
                <a:spcPct val="120000"/>
              </a:lnSpc>
              <a:spcBef>
                <a:spcPts val="600"/>
              </a:spcBef>
              <a:spcAft>
                <a:spcPts val="0"/>
              </a:spcAft>
              <a:buClr>
                <a:schemeClr val="dk1"/>
              </a:buClr>
              <a:buSzPts val="1800"/>
              <a:buChar char="–"/>
              <a:defRPr/>
            </a:lvl4pPr>
            <a:lvl5pPr marL="2286000" lvl="4" indent="-342900" algn="l" rtl="0">
              <a:spcBef>
                <a:spcPts val="600"/>
              </a:spcBef>
              <a:spcAft>
                <a:spcPts val="0"/>
              </a:spcAft>
              <a:buClr>
                <a:srgbClr val="C39E1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pic>
        <p:nvPicPr>
          <p:cNvPr id="252" name="Google Shape;252;p38"/>
          <p:cNvPicPr preferRelativeResize="0"/>
          <p:nvPr/>
        </p:nvPicPr>
        <p:blipFill rotWithShape="1">
          <a:blip r:embed="rId2">
            <a:alphaModFix/>
          </a:blip>
          <a:srcRect l="79830" t="28562" b="11531"/>
          <a:stretch/>
        </p:blipFill>
        <p:spPr>
          <a:xfrm>
            <a:off x="0" y="1"/>
            <a:ext cx="2572935" cy="7772401"/>
          </a:xfrm>
          <a:prstGeom prst="rect">
            <a:avLst/>
          </a:prstGeom>
          <a:noFill/>
          <a:ln>
            <a:noFill/>
          </a:ln>
        </p:spPr>
      </p:pic>
      <p:sp>
        <p:nvSpPr>
          <p:cNvPr id="253" name="Google Shape;253;p38"/>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254"/>
        <p:cNvGrpSpPr/>
        <p:nvPr/>
      </p:nvGrpSpPr>
      <p:grpSpPr>
        <a:xfrm>
          <a:off x="0" y="0"/>
          <a:ext cx="0" cy="0"/>
          <a:chOff x="0" y="0"/>
          <a:chExt cx="0" cy="0"/>
        </a:xfrm>
      </p:grpSpPr>
      <p:sp>
        <p:nvSpPr>
          <p:cNvPr id="255" name="Google Shape;255;p39"/>
          <p:cNvSpPr txBox="1">
            <a:spLocks noGrp="1"/>
          </p:cNvSpPr>
          <p:nvPr>
            <p:ph type="title"/>
          </p:nvPr>
        </p:nvSpPr>
        <p:spPr>
          <a:xfrm>
            <a:off x="2036701" y="2797385"/>
            <a:ext cx="9744300" cy="1015800"/>
          </a:xfrm>
          <a:prstGeom prst="rect">
            <a:avLst/>
          </a:prstGeom>
          <a:noFill/>
          <a:ln>
            <a:noFill/>
          </a:ln>
        </p:spPr>
        <p:txBody>
          <a:bodyPr spcFirstLastPara="1" wrap="square" lIns="91425" tIns="91425" rIns="91425" bIns="91425" anchor="ctr" anchorCtr="0">
            <a:spAutoFit/>
          </a:bodyPr>
          <a:lstStyle>
            <a:lvl1pPr lvl="0" algn="ctr" rtl="0">
              <a:spcBef>
                <a:spcPts val="0"/>
              </a:spcBef>
              <a:spcAft>
                <a:spcPts val="0"/>
              </a:spcAft>
              <a:buClr>
                <a:schemeClr val="lt1"/>
              </a:buClr>
              <a:buSzPts val="5400"/>
              <a:buFont typeface="Arial"/>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256" name="Google Shape;256;p39"/>
          <p:cNvPicPr preferRelativeResize="0"/>
          <p:nvPr/>
        </p:nvPicPr>
        <p:blipFill rotWithShape="1">
          <a:blip r:embed="rId2">
            <a:alphaModFix/>
          </a:blip>
          <a:srcRect l="-220" t="28562" b="57446"/>
          <a:stretch/>
        </p:blipFill>
        <p:spPr>
          <a:xfrm>
            <a:off x="246888" y="6034881"/>
            <a:ext cx="13267940" cy="1883823"/>
          </a:xfrm>
          <a:prstGeom prst="rect">
            <a:avLst/>
          </a:prstGeom>
          <a:noFill/>
          <a:ln>
            <a:noFill/>
          </a:ln>
        </p:spPr>
      </p:pic>
      <p:sp>
        <p:nvSpPr>
          <p:cNvPr id="257" name="Google Shape;257;p39"/>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mparison">
  <p:cSld name="Comparison">
    <p:bg>
      <p:bgPr>
        <a:solidFill>
          <a:schemeClr val="dk2"/>
        </a:solidFill>
        <a:effectLst/>
      </p:bgPr>
    </p:bg>
    <p:spTree>
      <p:nvGrpSpPr>
        <p:cNvPr id="1" name="Shape 258"/>
        <p:cNvGrpSpPr/>
        <p:nvPr/>
      </p:nvGrpSpPr>
      <p:grpSpPr>
        <a:xfrm>
          <a:off x="0" y="0"/>
          <a:ext cx="0" cy="0"/>
          <a:chOff x="0" y="0"/>
          <a:chExt cx="0" cy="0"/>
        </a:xfrm>
      </p:grpSpPr>
      <p:sp>
        <p:nvSpPr>
          <p:cNvPr id="259" name="Google Shape;259;p40"/>
          <p:cNvSpPr txBox="1">
            <a:spLocks noGrp="1"/>
          </p:cNvSpPr>
          <p:nvPr>
            <p:ph type="body" idx="1"/>
          </p:nvPr>
        </p:nvSpPr>
        <p:spPr>
          <a:xfrm>
            <a:off x="742950" y="2728873"/>
            <a:ext cx="3604800" cy="627900"/>
          </a:xfrm>
          <a:prstGeom prst="rect">
            <a:avLst/>
          </a:prstGeom>
          <a:noFill/>
          <a:ln>
            <a:noFill/>
          </a:ln>
        </p:spPr>
        <p:txBody>
          <a:bodyPr spcFirstLastPara="1" wrap="square" lIns="91425" tIns="91425" rIns="91425" bIns="91425" anchor="ctr" anchorCtr="0">
            <a:spAutoFit/>
          </a:bodyPr>
          <a:lstStyle>
            <a:lvl1pPr marL="457200" lvl="0" indent="-228600" algn="ctr" rtl="0">
              <a:lnSpc>
                <a:spcPct val="120000"/>
              </a:lnSpc>
              <a:spcBef>
                <a:spcPts val="600"/>
              </a:spcBef>
              <a:spcAft>
                <a:spcPts val="0"/>
              </a:spcAft>
              <a:buClr>
                <a:schemeClr val="lt1"/>
              </a:buClr>
              <a:buSzPts val="2400"/>
              <a:buNone/>
              <a:defRPr sz="2400">
                <a:solidFill>
                  <a:schemeClr val="lt1"/>
                </a:solidFill>
              </a:defRPr>
            </a:lvl1pPr>
            <a:lvl2pPr marL="914400" lvl="1" indent="-330200" algn="l" rtl="0">
              <a:lnSpc>
                <a:spcPct val="120000"/>
              </a:lnSpc>
              <a:spcBef>
                <a:spcPts val="600"/>
              </a:spcBef>
              <a:spcAft>
                <a:spcPts val="0"/>
              </a:spcAft>
              <a:buClr>
                <a:schemeClr val="lt1"/>
              </a:buClr>
              <a:buSzPts val="1600"/>
              <a:buChar char="–"/>
              <a:defRPr>
                <a:solidFill>
                  <a:schemeClr val="lt1"/>
                </a:solidFill>
              </a:defRPr>
            </a:lvl2pPr>
            <a:lvl3pPr marL="1371600" lvl="2" indent="-330200" algn="l" rtl="0">
              <a:lnSpc>
                <a:spcPct val="120000"/>
              </a:lnSpc>
              <a:spcBef>
                <a:spcPts val="600"/>
              </a:spcBef>
              <a:spcAft>
                <a:spcPts val="0"/>
              </a:spcAft>
              <a:buClr>
                <a:schemeClr val="lt1"/>
              </a:buClr>
              <a:buSzPts val="1600"/>
              <a:buChar char="•"/>
              <a:defRPr>
                <a:solidFill>
                  <a:schemeClr val="lt1"/>
                </a:solidFill>
              </a:defRPr>
            </a:lvl3pPr>
            <a:lvl4pPr marL="1828800" lvl="3" indent="-330200" algn="l" rtl="0">
              <a:lnSpc>
                <a:spcPct val="120000"/>
              </a:lnSpc>
              <a:spcBef>
                <a:spcPts val="600"/>
              </a:spcBef>
              <a:spcAft>
                <a:spcPts val="0"/>
              </a:spcAft>
              <a:buClr>
                <a:schemeClr val="lt1"/>
              </a:buClr>
              <a:buSzPts val="1600"/>
              <a:buChar char="–"/>
              <a:defRPr>
                <a:solidFill>
                  <a:schemeClr val="lt1"/>
                </a:solidFill>
              </a:defRPr>
            </a:lvl4pPr>
            <a:lvl5pPr marL="2286000" lvl="4" indent="-333248" algn="l" rtl="0">
              <a:spcBef>
                <a:spcPts val="600"/>
              </a:spcBef>
              <a:spcAft>
                <a:spcPts val="0"/>
              </a:spcAft>
              <a:buClr>
                <a:schemeClr val="lt1"/>
              </a:buClr>
              <a:buSzPts val="1648"/>
              <a:buChar char="»"/>
              <a:defRPr>
                <a:solidFill>
                  <a:schemeClr val="lt1"/>
                </a:solidFill>
              </a:defRPr>
            </a:lvl5pPr>
            <a:lvl6pPr marL="2743200" lvl="5" indent="-342900" algn="l" rtl="0">
              <a:spcBef>
                <a:spcPts val="360"/>
              </a:spcBef>
              <a:spcAft>
                <a:spcPts val="0"/>
              </a:spcAft>
              <a:buClr>
                <a:schemeClr val="lt1"/>
              </a:buClr>
              <a:buSzPts val="1800"/>
              <a:buChar char="•"/>
              <a:defRPr/>
            </a:lvl6pPr>
            <a:lvl7pPr marL="3200400" lvl="6" indent="-342900" algn="l" rtl="0">
              <a:spcBef>
                <a:spcPts val="360"/>
              </a:spcBef>
              <a:spcAft>
                <a:spcPts val="0"/>
              </a:spcAft>
              <a:buClr>
                <a:schemeClr val="lt1"/>
              </a:buClr>
              <a:buSzPts val="1800"/>
              <a:buChar char="•"/>
              <a:defRPr/>
            </a:lvl7pPr>
            <a:lvl8pPr marL="3657600" lvl="7" indent="-342900" algn="l" rtl="0">
              <a:spcBef>
                <a:spcPts val="360"/>
              </a:spcBef>
              <a:spcAft>
                <a:spcPts val="0"/>
              </a:spcAft>
              <a:buClr>
                <a:schemeClr val="lt1"/>
              </a:buClr>
              <a:buSzPts val="1800"/>
              <a:buChar char="•"/>
              <a:defRPr/>
            </a:lvl8pPr>
            <a:lvl9pPr marL="4114800" lvl="8" indent="-342900" algn="l" rtl="0">
              <a:spcBef>
                <a:spcPts val="360"/>
              </a:spcBef>
              <a:spcAft>
                <a:spcPts val="0"/>
              </a:spcAft>
              <a:buClr>
                <a:schemeClr val="lt1"/>
              </a:buClr>
              <a:buSzPts val="1800"/>
              <a:buChar char="•"/>
              <a:defRPr/>
            </a:lvl9pPr>
          </a:lstStyle>
          <a:p>
            <a:endParaRPr/>
          </a:p>
        </p:txBody>
      </p:sp>
      <p:grpSp>
        <p:nvGrpSpPr>
          <p:cNvPr id="260" name="Google Shape;260;p40"/>
          <p:cNvGrpSpPr/>
          <p:nvPr/>
        </p:nvGrpSpPr>
        <p:grpSpPr>
          <a:xfrm>
            <a:off x="0" y="6796748"/>
            <a:ext cx="13817600" cy="617144"/>
            <a:chOff x="0" y="6739600"/>
            <a:chExt cx="13817600" cy="617144"/>
          </a:xfrm>
        </p:grpSpPr>
        <p:pic>
          <p:nvPicPr>
            <p:cNvPr id="261" name="Google Shape;261;p40"/>
            <p:cNvPicPr preferRelativeResize="0"/>
            <p:nvPr/>
          </p:nvPicPr>
          <p:blipFill rotWithShape="1">
            <a:blip r:embed="rId2">
              <a:alphaModFix/>
            </a:blip>
            <a:srcRect/>
            <a:stretch/>
          </p:blipFill>
          <p:spPr>
            <a:xfrm>
              <a:off x="0" y="6778192"/>
              <a:ext cx="6449921" cy="539962"/>
            </a:xfrm>
            <a:prstGeom prst="rect">
              <a:avLst/>
            </a:prstGeom>
            <a:noFill/>
            <a:ln>
              <a:noFill/>
            </a:ln>
          </p:spPr>
        </p:pic>
        <p:pic>
          <p:nvPicPr>
            <p:cNvPr id="262" name="Google Shape;262;p40"/>
            <p:cNvPicPr preferRelativeResize="0"/>
            <p:nvPr/>
          </p:nvPicPr>
          <p:blipFill rotWithShape="1">
            <a:blip r:embed="rId2">
              <a:alphaModFix/>
            </a:blip>
            <a:srcRect/>
            <a:stretch/>
          </p:blipFill>
          <p:spPr>
            <a:xfrm rot="10800000">
              <a:off x="7367679" y="6778192"/>
              <a:ext cx="6449921" cy="539962"/>
            </a:xfrm>
            <a:prstGeom prst="rect">
              <a:avLst/>
            </a:prstGeom>
            <a:noFill/>
            <a:ln>
              <a:noFill/>
            </a:ln>
          </p:spPr>
        </p:pic>
        <p:pic>
          <p:nvPicPr>
            <p:cNvPr id="263" name="Google Shape;263;p40"/>
            <p:cNvPicPr preferRelativeResize="0"/>
            <p:nvPr/>
          </p:nvPicPr>
          <p:blipFill rotWithShape="1">
            <a:blip r:embed="rId3">
              <a:alphaModFix/>
            </a:blip>
            <a:srcRect/>
            <a:stretch/>
          </p:blipFill>
          <p:spPr>
            <a:xfrm>
              <a:off x="6600229" y="6739600"/>
              <a:ext cx="617144" cy="617144"/>
            </a:xfrm>
            <a:prstGeom prst="rect">
              <a:avLst/>
            </a:prstGeom>
            <a:noFill/>
            <a:ln>
              <a:noFill/>
            </a:ln>
          </p:spPr>
        </p:pic>
      </p:grpSp>
      <p:sp>
        <p:nvSpPr>
          <p:cNvPr id="264" name="Google Shape;264;p40"/>
          <p:cNvSpPr txBox="1">
            <a:spLocks noGrp="1"/>
          </p:cNvSpPr>
          <p:nvPr>
            <p:ph type="body" idx="2"/>
          </p:nvPr>
        </p:nvSpPr>
        <p:spPr>
          <a:xfrm>
            <a:off x="5106473" y="2728873"/>
            <a:ext cx="3604800" cy="627900"/>
          </a:xfrm>
          <a:prstGeom prst="rect">
            <a:avLst/>
          </a:prstGeom>
          <a:noFill/>
          <a:ln>
            <a:noFill/>
          </a:ln>
        </p:spPr>
        <p:txBody>
          <a:bodyPr spcFirstLastPara="1" wrap="square" lIns="91425" tIns="91425" rIns="91425" bIns="91425" anchor="ctr" anchorCtr="0">
            <a:spAutoFit/>
          </a:bodyPr>
          <a:lstStyle>
            <a:lvl1pPr marL="457200" lvl="0" indent="-228600" algn="ctr" rtl="0">
              <a:lnSpc>
                <a:spcPct val="120000"/>
              </a:lnSpc>
              <a:spcBef>
                <a:spcPts val="600"/>
              </a:spcBef>
              <a:spcAft>
                <a:spcPts val="0"/>
              </a:spcAft>
              <a:buClr>
                <a:schemeClr val="lt1"/>
              </a:buClr>
              <a:buSzPts val="2400"/>
              <a:buNone/>
              <a:defRPr sz="2400">
                <a:solidFill>
                  <a:schemeClr val="lt1"/>
                </a:solidFill>
              </a:defRPr>
            </a:lvl1pPr>
            <a:lvl2pPr marL="914400" lvl="1" indent="-330200" algn="l" rtl="0">
              <a:lnSpc>
                <a:spcPct val="120000"/>
              </a:lnSpc>
              <a:spcBef>
                <a:spcPts val="600"/>
              </a:spcBef>
              <a:spcAft>
                <a:spcPts val="0"/>
              </a:spcAft>
              <a:buClr>
                <a:schemeClr val="lt1"/>
              </a:buClr>
              <a:buSzPts val="1600"/>
              <a:buChar char="–"/>
              <a:defRPr>
                <a:solidFill>
                  <a:schemeClr val="lt1"/>
                </a:solidFill>
              </a:defRPr>
            </a:lvl2pPr>
            <a:lvl3pPr marL="1371600" lvl="2" indent="-330200" algn="l" rtl="0">
              <a:lnSpc>
                <a:spcPct val="120000"/>
              </a:lnSpc>
              <a:spcBef>
                <a:spcPts val="600"/>
              </a:spcBef>
              <a:spcAft>
                <a:spcPts val="0"/>
              </a:spcAft>
              <a:buClr>
                <a:schemeClr val="lt1"/>
              </a:buClr>
              <a:buSzPts val="1600"/>
              <a:buChar char="•"/>
              <a:defRPr>
                <a:solidFill>
                  <a:schemeClr val="lt1"/>
                </a:solidFill>
              </a:defRPr>
            </a:lvl3pPr>
            <a:lvl4pPr marL="1828800" lvl="3" indent="-330200" algn="l" rtl="0">
              <a:lnSpc>
                <a:spcPct val="120000"/>
              </a:lnSpc>
              <a:spcBef>
                <a:spcPts val="600"/>
              </a:spcBef>
              <a:spcAft>
                <a:spcPts val="0"/>
              </a:spcAft>
              <a:buClr>
                <a:schemeClr val="lt1"/>
              </a:buClr>
              <a:buSzPts val="1600"/>
              <a:buChar char="–"/>
              <a:defRPr>
                <a:solidFill>
                  <a:schemeClr val="lt1"/>
                </a:solidFill>
              </a:defRPr>
            </a:lvl4pPr>
            <a:lvl5pPr marL="2286000" lvl="4" indent="-333248" algn="l" rtl="0">
              <a:spcBef>
                <a:spcPts val="600"/>
              </a:spcBef>
              <a:spcAft>
                <a:spcPts val="0"/>
              </a:spcAft>
              <a:buClr>
                <a:schemeClr val="lt1"/>
              </a:buClr>
              <a:buSzPts val="1648"/>
              <a:buChar char="»"/>
              <a:defRPr>
                <a:solidFill>
                  <a:schemeClr val="lt1"/>
                </a:solidFill>
              </a:defRPr>
            </a:lvl5pPr>
            <a:lvl6pPr marL="2743200" lvl="5" indent="-342900" algn="l" rtl="0">
              <a:spcBef>
                <a:spcPts val="360"/>
              </a:spcBef>
              <a:spcAft>
                <a:spcPts val="0"/>
              </a:spcAft>
              <a:buClr>
                <a:schemeClr val="lt1"/>
              </a:buClr>
              <a:buSzPts val="1800"/>
              <a:buChar char="•"/>
              <a:defRPr/>
            </a:lvl6pPr>
            <a:lvl7pPr marL="3200400" lvl="6" indent="-342900" algn="l" rtl="0">
              <a:spcBef>
                <a:spcPts val="360"/>
              </a:spcBef>
              <a:spcAft>
                <a:spcPts val="0"/>
              </a:spcAft>
              <a:buClr>
                <a:schemeClr val="lt1"/>
              </a:buClr>
              <a:buSzPts val="1800"/>
              <a:buChar char="•"/>
              <a:defRPr/>
            </a:lvl7pPr>
            <a:lvl8pPr marL="3657600" lvl="7" indent="-342900" algn="l" rtl="0">
              <a:spcBef>
                <a:spcPts val="360"/>
              </a:spcBef>
              <a:spcAft>
                <a:spcPts val="0"/>
              </a:spcAft>
              <a:buClr>
                <a:schemeClr val="lt1"/>
              </a:buClr>
              <a:buSzPts val="1800"/>
              <a:buChar char="•"/>
              <a:defRPr/>
            </a:lvl8pPr>
            <a:lvl9pPr marL="4114800" lvl="8" indent="-342900" algn="l" rtl="0">
              <a:spcBef>
                <a:spcPts val="360"/>
              </a:spcBef>
              <a:spcAft>
                <a:spcPts val="0"/>
              </a:spcAft>
              <a:buClr>
                <a:schemeClr val="lt1"/>
              </a:buClr>
              <a:buSzPts val="1800"/>
              <a:buChar char="•"/>
              <a:defRPr/>
            </a:lvl9pPr>
          </a:lstStyle>
          <a:p>
            <a:endParaRPr/>
          </a:p>
        </p:txBody>
      </p:sp>
      <p:sp>
        <p:nvSpPr>
          <p:cNvPr id="265" name="Google Shape;265;p40"/>
          <p:cNvSpPr txBox="1">
            <a:spLocks noGrp="1"/>
          </p:cNvSpPr>
          <p:nvPr>
            <p:ph type="body" idx="3"/>
          </p:nvPr>
        </p:nvSpPr>
        <p:spPr>
          <a:xfrm>
            <a:off x="9469996" y="2728873"/>
            <a:ext cx="3604800" cy="627900"/>
          </a:xfrm>
          <a:prstGeom prst="rect">
            <a:avLst/>
          </a:prstGeom>
          <a:noFill/>
          <a:ln>
            <a:noFill/>
          </a:ln>
        </p:spPr>
        <p:txBody>
          <a:bodyPr spcFirstLastPara="1" wrap="square" lIns="91425" tIns="91425" rIns="91425" bIns="91425" anchor="ctr" anchorCtr="0">
            <a:spAutoFit/>
          </a:bodyPr>
          <a:lstStyle>
            <a:lvl1pPr marL="457200" lvl="0" indent="-228600" algn="ctr" rtl="0">
              <a:lnSpc>
                <a:spcPct val="120000"/>
              </a:lnSpc>
              <a:spcBef>
                <a:spcPts val="600"/>
              </a:spcBef>
              <a:spcAft>
                <a:spcPts val="0"/>
              </a:spcAft>
              <a:buClr>
                <a:schemeClr val="lt1"/>
              </a:buClr>
              <a:buSzPts val="2400"/>
              <a:buNone/>
              <a:defRPr sz="2400">
                <a:solidFill>
                  <a:schemeClr val="lt1"/>
                </a:solidFill>
              </a:defRPr>
            </a:lvl1pPr>
            <a:lvl2pPr marL="914400" lvl="1" indent="-330200" algn="l" rtl="0">
              <a:lnSpc>
                <a:spcPct val="120000"/>
              </a:lnSpc>
              <a:spcBef>
                <a:spcPts val="600"/>
              </a:spcBef>
              <a:spcAft>
                <a:spcPts val="0"/>
              </a:spcAft>
              <a:buClr>
                <a:schemeClr val="lt1"/>
              </a:buClr>
              <a:buSzPts val="1600"/>
              <a:buChar char="–"/>
              <a:defRPr>
                <a:solidFill>
                  <a:schemeClr val="lt1"/>
                </a:solidFill>
              </a:defRPr>
            </a:lvl2pPr>
            <a:lvl3pPr marL="1371600" lvl="2" indent="-330200" algn="l" rtl="0">
              <a:lnSpc>
                <a:spcPct val="120000"/>
              </a:lnSpc>
              <a:spcBef>
                <a:spcPts val="600"/>
              </a:spcBef>
              <a:spcAft>
                <a:spcPts val="0"/>
              </a:spcAft>
              <a:buClr>
                <a:schemeClr val="lt1"/>
              </a:buClr>
              <a:buSzPts val="1600"/>
              <a:buChar char="•"/>
              <a:defRPr>
                <a:solidFill>
                  <a:schemeClr val="lt1"/>
                </a:solidFill>
              </a:defRPr>
            </a:lvl3pPr>
            <a:lvl4pPr marL="1828800" lvl="3" indent="-330200" algn="l" rtl="0">
              <a:lnSpc>
                <a:spcPct val="120000"/>
              </a:lnSpc>
              <a:spcBef>
                <a:spcPts val="600"/>
              </a:spcBef>
              <a:spcAft>
                <a:spcPts val="0"/>
              </a:spcAft>
              <a:buClr>
                <a:schemeClr val="lt1"/>
              </a:buClr>
              <a:buSzPts val="1600"/>
              <a:buChar char="–"/>
              <a:defRPr>
                <a:solidFill>
                  <a:schemeClr val="lt1"/>
                </a:solidFill>
              </a:defRPr>
            </a:lvl4pPr>
            <a:lvl5pPr marL="2286000" lvl="4" indent="-333248" algn="l" rtl="0">
              <a:spcBef>
                <a:spcPts val="600"/>
              </a:spcBef>
              <a:spcAft>
                <a:spcPts val="0"/>
              </a:spcAft>
              <a:buClr>
                <a:schemeClr val="lt1"/>
              </a:buClr>
              <a:buSzPts val="1648"/>
              <a:buChar char="»"/>
              <a:defRPr>
                <a:solidFill>
                  <a:schemeClr val="lt1"/>
                </a:solidFill>
              </a:defRPr>
            </a:lvl5pPr>
            <a:lvl6pPr marL="2743200" lvl="5" indent="-342900" algn="l" rtl="0">
              <a:spcBef>
                <a:spcPts val="360"/>
              </a:spcBef>
              <a:spcAft>
                <a:spcPts val="0"/>
              </a:spcAft>
              <a:buClr>
                <a:schemeClr val="lt1"/>
              </a:buClr>
              <a:buSzPts val="1800"/>
              <a:buChar char="•"/>
              <a:defRPr/>
            </a:lvl6pPr>
            <a:lvl7pPr marL="3200400" lvl="6" indent="-342900" algn="l" rtl="0">
              <a:spcBef>
                <a:spcPts val="360"/>
              </a:spcBef>
              <a:spcAft>
                <a:spcPts val="0"/>
              </a:spcAft>
              <a:buClr>
                <a:schemeClr val="lt1"/>
              </a:buClr>
              <a:buSzPts val="1800"/>
              <a:buChar char="•"/>
              <a:defRPr/>
            </a:lvl7pPr>
            <a:lvl8pPr marL="3657600" lvl="7" indent="-342900" algn="l" rtl="0">
              <a:spcBef>
                <a:spcPts val="360"/>
              </a:spcBef>
              <a:spcAft>
                <a:spcPts val="0"/>
              </a:spcAft>
              <a:buClr>
                <a:schemeClr val="lt1"/>
              </a:buClr>
              <a:buSzPts val="1800"/>
              <a:buChar char="•"/>
              <a:defRPr/>
            </a:lvl8pPr>
            <a:lvl9pPr marL="4114800" lvl="8" indent="-342900" algn="l" rtl="0">
              <a:spcBef>
                <a:spcPts val="360"/>
              </a:spcBef>
              <a:spcAft>
                <a:spcPts val="0"/>
              </a:spcAft>
              <a:buClr>
                <a:schemeClr val="lt1"/>
              </a:buClr>
              <a:buSzPts val="1800"/>
              <a:buChar char="•"/>
              <a:defRPr/>
            </a:lvl9pPr>
          </a:lstStyle>
          <a:p>
            <a:endParaRPr/>
          </a:p>
        </p:txBody>
      </p:sp>
      <p:sp>
        <p:nvSpPr>
          <p:cNvPr id="266" name="Google Shape;266;p40"/>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hoto and Green Bar">
  <p:cSld name="Photo and Green Bar">
    <p:spTree>
      <p:nvGrpSpPr>
        <p:cNvPr id="1" name="Shape 267"/>
        <p:cNvGrpSpPr/>
        <p:nvPr/>
      </p:nvGrpSpPr>
      <p:grpSpPr>
        <a:xfrm>
          <a:off x="0" y="0"/>
          <a:ext cx="0" cy="0"/>
          <a:chOff x="0" y="0"/>
          <a:chExt cx="0" cy="0"/>
        </a:xfrm>
      </p:grpSpPr>
      <p:sp>
        <p:nvSpPr>
          <p:cNvPr id="268" name="Google Shape;268;p41"/>
          <p:cNvSpPr>
            <a:spLocks noGrp="1"/>
          </p:cNvSpPr>
          <p:nvPr>
            <p:ph type="pic" idx="2"/>
          </p:nvPr>
        </p:nvSpPr>
        <p:spPr>
          <a:xfrm>
            <a:off x="0" y="0"/>
            <a:ext cx="9144000" cy="7772400"/>
          </a:xfrm>
          <a:prstGeom prst="rect">
            <a:avLst/>
          </a:prstGeom>
          <a:noFill/>
          <a:ln>
            <a:noFill/>
          </a:ln>
        </p:spPr>
      </p:sp>
      <p:sp>
        <p:nvSpPr>
          <p:cNvPr id="269" name="Google Shape;269;p41"/>
          <p:cNvSpPr/>
          <p:nvPr/>
        </p:nvSpPr>
        <p:spPr>
          <a:xfrm>
            <a:off x="9144000" y="0"/>
            <a:ext cx="4673700" cy="77724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sp>
        <p:nvSpPr>
          <p:cNvPr id="270" name="Google Shape;270;p41"/>
          <p:cNvSpPr txBox="1">
            <a:spLocks noGrp="1"/>
          </p:cNvSpPr>
          <p:nvPr>
            <p:ph type="title"/>
          </p:nvPr>
        </p:nvSpPr>
        <p:spPr>
          <a:xfrm>
            <a:off x="9560560" y="2842090"/>
            <a:ext cx="3840600" cy="533700"/>
          </a:xfrm>
          <a:prstGeom prst="rect">
            <a:avLst/>
          </a:prstGeom>
          <a:noFill/>
          <a:ln>
            <a:noFill/>
          </a:ln>
        </p:spPr>
        <p:txBody>
          <a:bodyPr spcFirstLastPara="1" wrap="square" lIns="101850" tIns="50925" rIns="101850" bIns="50925" anchor="b" anchorCtr="0">
            <a:spAutoFit/>
          </a:bodyPr>
          <a:lstStyle>
            <a:lvl1pPr lvl="0" algn="ctr" rtl="0">
              <a:spcBef>
                <a:spcPts val="0"/>
              </a:spcBef>
              <a:spcAft>
                <a:spcPts val="0"/>
              </a:spcAft>
              <a:buClr>
                <a:schemeClr val="lt1"/>
              </a:buClr>
              <a:buSzPts val="2800"/>
              <a:buFont typeface="Arial"/>
              <a:buNone/>
              <a:defRPr sz="2800" b="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1" name="Google Shape;271;p41"/>
          <p:cNvSpPr txBox="1">
            <a:spLocks noGrp="1"/>
          </p:cNvSpPr>
          <p:nvPr>
            <p:ph type="body" idx="1"/>
          </p:nvPr>
        </p:nvSpPr>
        <p:spPr>
          <a:xfrm>
            <a:off x="9560560" y="3886200"/>
            <a:ext cx="3840600" cy="500400"/>
          </a:xfrm>
          <a:prstGeom prst="rect">
            <a:avLst/>
          </a:prstGeom>
          <a:noFill/>
          <a:ln>
            <a:noFill/>
          </a:ln>
        </p:spPr>
        <p:txBody>
          <a:bodyPr spcFirstLastPara="1" wrap="square" lIns="91425" tIns="91425" rIns="91425" bIns="91425" anchor="t" anchorCtr="0">
            <a:spAutoFit/>
          </a:bodyPr>
          <a:lstStyle>
            <a:lvl1pPr marL="457200" lvl="0" indent="-228600" algn="ctr" rtl="0">
              <a:lnSpc>
                <a:spcPct val="114000"/>
              </a:lnSpc>
              <a:spcBef>
                <a:spcPts val="600"/>
              </a:spcBef>
              <a:spcAft>
                <a:spcPts val="0"/>
              </a:spcAft>
              <a:buClr>
                <a:schemeClr val="lt1"/>
              </a:buClr>
              <a:buSzPts val="1800"/>
              <a:buNone/>
              <a:defRPr>
                <a:solidFill>
                  <a:schemeClr val="lt1"/>
                </a:solidFill>
              </a:defRPr>
            </a:lvl1pPr>
            <a:lvl2pPr marL="914400" lvl="1" indent="-342900" algn="l" rtl="0">
              <a:lnSpc>
                <a:spcPct val="120000"/>
              </a:lnSpc>
              <a:spcBef>
                <a:spcPts val="600"/>
              </a:spcBef>
              <a:spcAft>
                <a:spcPts val="0"/>
              </a:spcAft>
              <a:buClr>
                <a:schemeClr val="dk1"/>
              </a:buClr>
              <a:buSzPts val="1800"/>
              <a:buChar char="–"/>
              <a:defRPr/>
            </a:lvl2pPr>
            <a:lvl3pPr marL="1371600" lvl="2" indent="-342900" algn="l" rtl="0">
              <a:lnSpc>
                <a:spcPct val="120000"/>
              </a:lnSpc>
              <a:spcBef>
                <a:spcPts val="600"/>
              </a:spcBef>
              <a:spcAft>
                <a:spcPts val="0"/>
              </a:spcAft>
              <a:buClr>
                <a:schemeClr val="dk1"/>
              </a:buClr>
              <a:buSzPts val="1800"/>
              <a:buChar char="•"/>
              <a:defRPr/>
            </a:lvl3pPr>
            <a:lvl4pPr marL="1828800" lvl="3" indent="-342900" algn="l" rtl="0">
              <a:lnSpc>
                <a:spcPct val="120000"/>
              </a:lnSpc>
              <a:spcBef>
                <a:spcPts val="600"/>
              </a:spcBef>
              <a:spcAft>
                <a:spcPts val="0"/>
              </a:spcAft>
              <a:buClr>
                <a:schemeClr val="dk1"/>
              </a:buClr>
              <a:buSzPts val="1800"/>
              <a:buChar char="–"/>
              <a:defRPr/>
            </a:lvl4pPr>
            <a:lvl5pPr marL="2286000" lvl="4" indent="-342900" algn="l" rtl="0">
              <a:spcBef>
                <a:spcPts val="600"/>
              </a:spcBef>
              <a:spcAft>
                <a:spcPts val="0"/>
              </a:spcAft>
              <a:buClr>
                <a:srgbClr val="C39E1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pic>
        <p:nvPicPr>
          <p:cNvPr id="272" name="Google Shape;272;p41"/>
          <p:cNvPicPr preferRelativeResize="0"/>
          <p:nvPr/>
        </p:nvPicPr>
        <p:blipFill rotWithShape="1">
          <a:blip r:embed="rId2">
            <a:alphaModFix/>
          </a:blip>
          <a:srcRect/>
          <a:stretch/>
        </p:blipFill>
        <p:spPr>
          <a:xfrm>
            <a:off x="12932416" y="6948176"/>
            <a:ext cx="488945" cy="488945"/>
          </a:xfrm>
          <a:prstGeom prst="rect">
            <a:avLst/>
          </a:prstGeom>
          <a:noFill/>
          <a:ln>
            <a:noFill/>
          </a:ln>
        </p:spPr>
      </p:pic>
      <p:sp>
        <p:nvSpPr>
          <p:cNvPr id="273" name="Google Shape;273;p41"/>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and Photo Right">
  <p:cSld name="Content and Photo Right">
    <p:spTree>
      <p:nvGrpSpPr>
        <p:cNvPr id="1" name="Shape 274"/>
        <p:cNvGrpSpPr/>
        <p:nvPr/>
      </p:nvGrpSpPr>
      <p:grpSpPr>
        <a:xfrm>
          <a:off x="0" y="0"/>
          <a:ext cx="0" cy="0"/>
          <a:chOff x="0" y="0"/>
          <a:chExt cx="0" cy="0"/>
        </a:xfrm>
      </p:grpSpPr>
      <p:sp>
        <p:nvSpPr>
          <p:cNvPr id="275" name="Google Shape;275;p42"/>
          <p:cNvSpPr txBox="1">
            <a:spLocks noGrp="1"/>
          </p:cNvSpPr>
          <p:nvPr>
            <p:ph type="title"/>
          </p:nvPr>
        </p:nvSpPr>
        <p:spPr>
          <a:xfrm>
            <a:off x="621745" y="982462"/>
            <a:ext cx="4862400" cy="1662000"/>
          </a:xfrm>
          <a:prstGeom prst="rect">
            <a:avLst/>
          </a:prstGeom>
          <a:noFill/>
          <a:ln>
            <a:noFill/>
          </a:ln>
        </p:spPr>
        <p:txBody>
          <a:bodyPr spcFirstLastPara="1" wrap="square" lIns="91425" tIns="91425" rIns="91425" bIns="91425" anchor="t" anchorCtr="0">
            <a:spAutoFit/>
          </a:bodyPr>
          <a:lstStyle>
            <a:lvl1pPr lvl="0" algn="l" rtl="0">
              <a:spcBef>
                <a:spcPts val="0"/>
              </a:spcBef>
              <a:spcAft>
                <a:spcPts val="0"/>
              </a:spcAft>
              <a:buClr>
                <a:schemeClr val="dk2"/>
              </a:buClr>
              <a:buSzPts val="4800"/>
              <a:buFont typeface="Arial"/>
              <a:buNone/>
              <a:defRPr sz="4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6" name="Google Shape;276;p42"/>
          <p:cNvSpPr txBox="1">
            <a:spLocks noGrp="1"/>
          </p:cNvSpPr>
          <p:nvPr>
            <p:ph type="body" idx="1"/>
          </p:nvPr>
        </p:nvSpPr>
        <p:spPr>
          <a:xfrm>
            <a:off x="621745" y="3052261"/>
            <a:ext cx="4862400" cy="1975800"/>
          </a:xfrm>
          <a:prstGeom prst="rect">
            <a:avLst/>
          </a:prstGeom>
          <a:noFill/>
          <a:ln>
            <a:noFill/>
          </a:ln>
        </p:spPr>
        <p:txBody>
          <a:bodyPr spcFirstLastPara="1" wrap="square" lIns="91425" tIns="91425" rIns="91425" bIns="91425" anchor="t" anchorCtr="0">
            <a:spAutoFit/>
          </a:bodyPr>
          <a:lstStyle>
            <a:lvl1pPr marL="457200" lvl="0" indent="-342900" algn="l" rtl="0">
              <a:lnSpc>
                <a:spcPct val="120000"/>
              </a:lnSpc>
              <a:spcBef>
                <a:spcPts val="600"/>
              </a:spcBef>
              <a:spcAft>
                <a:spcPts val="0"/>
              </a:spcAft>
              <a:buClr>
                <a:schemeClr val="dk1"/>
              </a:buClr>
              <a:buSzPts val="1800"/>
              <a:buChar char="•"/>
              <a:defRPr>
                <a:solidFill>
                  <a:schemeClr val="dk1"/>
                </a:solidFill>
              </a:defRPr>
            </a:lvl1pPr>
            <a:lvl2pPr marL="914400" lvl="1" indent="-330200" algn="l" rtl="0">
              <a:lnSpc>
                <a:spcPct val="120000"/>
              </a:lnSpc>
              <a:spcBef>
                <a:spcPts val="600"/>
              </a:spcBef>
              <a:spcAft>
                <a:spcPts val="0"/>
              </a:spcAft>
              <a:buClr>
                <a:schemeClr val="dk1"/>
              </a:buClr>
              <a:buSzPts val="1600"/>
              <a:buChar char="–"/>
              <a:defRPr>
                <a:solidFill>
                  <a:schemeClr val="dk1"/>
                </a:solidFill>
              </a:defRPr>
            </a:lvl2pPr>
            <a:lvl3pPr marL="1371600" lvl="2" indent="-330200" algn="l" rtl="0">
              <a:lnSpc>
                <a:spcPct val="120000"/>
              </a:lnSpc>
              <a:spcBef>
                <a:spcPts val="600"/>
              </a:spcBef>
              <a:spcAft>
                <a:spcPts val="0"/>
              </a:spcAft>
              <a:buClr>
                <a:schemeClr val="dk1"/>
              </a:buClr>
              <a:buSzPts val="1600"/>
              <a:buChar char="•"/>
              <a:defRPr>
                <a:solidFill>
                  <a:schemeClr val="dk1"/>
                </a:solidFill>
              </a:defRPr>
            </a:lvl3pPr>
            <a:lvl4pPr marL="1828800" lvl="3" indent="-330200" algn="l" rtl="0">
              <a:lnSpc>
                <a:spcPct val="120000"/>
              </a:lnSpc>
              <a:spcBef>
                <a:spcPts val="600"/>
              </a:spcBef>
              <a:spcAft>
                <a:spcPts val="0"/>
              </a:spcAft>
              <a:buClr>
                <a:schemeClr val="dk1"/>
              </a:buClr>
              <a:buSzPts val="1600"/>
              <a:buChar char="–"/>
              <a:defRPr>
                <a:solidFill>
                  <a:schemeClr val="dk1"/>
                </a:solidFill>
              </a:defRPr>
            </a:lvl4pPr>
            <a:lvl5pPr marL="2286000" lvl="4" indent="-333248" algn="l" rtl="0">
              <a:spcBef>
                <a:spcPts val="600"/>
              </a:spcBef>
              <a:spcAft>
                <a:spcPts val="0"/>
              </a:spcAft>
              <a:buClr>
                <a:schemeClr val="dk1"/>
              </a:buClr>
              <a:buSzPts val="1648"/>
              <a:buChar char="»"/>
              <a:defRPr>
                <a:solidFill>
                  <a:schemeClr val="dk1"/>
                </a:solidFil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77" name="Google Shape;277;p42"/>
          <p:cNvSpPr>
            <a:spLocks noGrp="1"/>
          </p:cNvSpPr>
          <p:nvPr>
            <p:ph type="pic" idx="2"/>
          </p:nvPr>
        </p:nvSpPr>
        <p:spPr>
          <a:xfrm>
            <a:off x="6105893" y="0"/>
            <a:ext cx="7711800" cy="7772400"/>
          </a:xfrm>
          <a:prstGeom prst="rect">
            <a:avLst/>
          </a:prstGeom>
          <a:noFill/>
          <a:ln>
            <a:noFill/>
          </a:ln>
        </p:spPr>
      </p:sp>
      <p:sp>
        <p:nvSpPr>
          <p:cNvPr id="278" name="Google Shape;278;p42"/>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and Photo Left">
  <p:cSld name="Content and Photo Left">
    <p:spTree>
      <p:nvGrpSpPr>
        <p:cNvPr id="1" name="Shape 279"/>
        <p:cNvGrpSpPr/>
        <p:nvPr/>
      </p:nvGrpSpPr>
      <p:grpSpPr>
        <a:xfrm>
          <a:off x="0" y="0"/>
          <a:ext cx="0" cy="0"/>
          <a:chOff x="0" y="0"/>
          <a:chExt cx="0" cy="0"/>
        </a:xfrm>
      </p:grpSpPr>
      <p:sp>
        <p:nvSpPr>
          <p:cNvPr id="280" name="Google Shape;280;p43"/>
          <p:cNvSpPr txBox="1">
            <a:spLocks noGrp="1"/>
          </p:cNvSpPr>
          <p:nvPr>
            <p:ph type="title"/>
          </p:nvPr>
        </p:nvSpPr>
        <p:spPr>
          <a:xfrm>
            <a:off x="8333452" y="982462"/>
            <a:ext cx="4862400" cy="1662000"/>
          </a:xfrm>
          <a:prstGeom prst="rect">
            <a:avLst/>
          </a:prstGeom>
          <a:noFill/>
          <a:ln>
            <a:noFill/>
          </a:ln>
        </p:spPr>
        <p:txBody>
          <a:bodyPr spcFirstLastPara="1" wrap="square" lIns="91425" tIns="91425" rIns="91425" bIns="91425" anchor="t" anchorCtr="0">
            <a:spAutoFit/>
          </a:bodyPr>
          <a:lstStyle>
            <a:lvl1pPr lvl="0" algn="l" rtl="0">
              <a:spcBef>
                <a:spcPts val="0"/>
              </a:spcBef>
              <a:spcAft>
                <a:spcPts val="0"/>
              </a:spcAft>
              <a:buClr>
                <a:schemeClr val="dk2"/>
              </a:buClr>
              <a:buSzPts val="4800"/>
              <a:buFont typeface="Arial"/>
              <a:buNone/>
              <a:defRPr sz="4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43"/>
          <p:cNvSpPr txBox="1">
            <a:spLocks noGrp="1"/>
          </p:cNvSpPr>
          <p:nvPr>
            <p:ph type="body" idx="1"/>
          </p:nvPr>
        </p:nvSpPr>
        <p:spPr>
          <a:xfrm>
            <a:off x="8333452" y="3052261"/>
            <a:ext cx="4862400" cy="1975800"/>
          </a:xfrm>
          <a:prstGeom prst="rect">
            <a:avLst/>
          </a:prstGeom>
          <a:noFill/>
          <a:ln>
            <a:noFill/>
          </a:ln>
        </p:spPr>
        <p:txBody>
          <a:bodyPr spcFirstLastPara="1" wrap="square" lIns="91425" tIns="91425" rIns="91425" bIns="91425" anchor="t" anchorCtr="0">
            <a:spAutoFit/>
          </a:bodyPr>
          <a:lstStyle>
            <a:lvl1pPr marL="457200" lvl="0" indent="-342900" algn="l" rtl="0">
              <a:lnSpc>
                <a:spcPct val="120000"/>
              </a:lnSpc>
              <a:spcBef>
                <a:spcPts val="600"/>
              </a:spcBef>
              <a:spcAft>
                <a:spcPts val="0"/>
              </a:spcAft>
              <a:buClr>
                <a:schemeClr val="dk1"/>
              </a:buClr>
              <a:buSzPts val="1800"/>
              <a:buChar char="•"/>
              <a:defRPr>
                <a:solidFill>
                  <a:schemeClr val="dk1"/>
                </a:solidFill>
              </a:defRPr>
            </a:lvl1pPr>
            <a:lvl2pPr marL="914400" lvl="1" indent="-330200" algn="l" rtl="0">
              <a:lnSpc>
                <a:spcPct val="120000"/>
              </a:lnSpc>
              <a:spcBef>
                <a:spcPts val="600"/>
              </a:spcBef>
              <a:spcAft>
                <a:spcPts val="0"/>
              </a:spcAft>
              <a:buClr>
                <a:schemeClr val="dk1"/>
              </a:buClr>
              <a:buSzPts val="1600"/>
              <a:buChar char="–"/>
              <a:defRPr>
                <a:solidFill>
                  <a:schemeClr val="dk1"/>
                </a:solidFill>
              </a:defRPr>
            </a:lvl2pPr>
            <a:lvl3pPr marL="1371600" lvl="2" indent="-330200" algn="l" rtl="0">
              <a:lnSpc>
                <a:spcPct val="120000"/>
              </a:lnSpc>
              <a:spcBef>
                <a:spcPts val="600"/>
              </a:spcBef>
              <a:spcAft>
                <a:spcPts val="0"/>
              </a:spcAft>
              <a:buClr>
                <a:schemeClr val="dk1"/>
              </a:buClr>
              <a:buSzPts val="1600"/>
              <a:buChar char="•"/>
              <a:defRPr>
                <a:solidFill>
                  <a:schemeClr val="dk1"/>
                </a:solidFill>
              </a:defRPr>
            </a:lvl3pPr>
            <a:lvl4pPr marL="1828800" lvl="3" indent="-330200" algn="l" rtl="0">
              <a:lnSpc>
                <a:spcPct val="120000"/>
              </a:lnSpc>
              <a:spcBef>
                <a:spcPts val="600"/>
              </a:spcBef>
              <a:spcAft>
                <a:spcPts val="0"/>
              </a:spcAft>
              <a:buClr>
                <a:schemeClr val="dk1"/>
              </a:buClr>
              <a:buSzPts val="1600"/>
              <a:buChar char="–"/>
              <a:defRPr>
                <a:solidFill>
                  <a:schemeClr val="dk1"/>
                </a:solidFill>
              </a:defRPr>
            </a:lvl4pPr>
            <a:lvl5pPr marL="2286000" lvl="4" indent="-333248" algn="l" rtl="0">
              <a:spcBef>
                <a:spcPts val="600"/>
              </a:spcBef>
              <a:spcAft>
                <a:spcPts val="0"/>
              </a:spcAft>
              <a:buClr>
                <a:schemeClr val="dk1"/>
              </a:buClr>
              <a:buSzPts val="1648"/>
              <a:buChar char="»"/>
              <a:defRPr>
                <a:solidFill>
                  <a:schemeClr val="dk1"/>
                </a:solidFil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82" name="Google Shape;282;p43"/>
          <p:cNvSpPr>
            <a:spLocks noGrp="1"/>
          </p:cNvSpPr>
          <p:nvPr>
            <p:ph type="pic" idx="2"/>
          </p:nvPr>
        </p:nvSpPr>
        <p:spPr>
          <a:xfrm>
            <a:off x="2" y="0"/>
            <a:ext cx="7711800" cy="7772400"/>
          </a:xfrm>
          <a:prstGeom prst="rect">
            <a:avLst/>
          </a:prstGeom>
          <a:noFill/>
          <a:ln>
            <a:noFill/>
          </a:ln>
        </p:spPr>
      </p:sp>
      <p:sp>
        <p:nvSpPr>
          <p:cNvPr id="283" name="Google Shape;283;p43"/>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hoto and Header">
  <p:cSld name="Photo and Header">
    <p:spTree>
      <p:nvGrpSpPr>
        <p:cNvPr id="1" name="Shape 284"/>
        <p:cNvGrpSpPr/>
        <p:nvPr/>
      </p:nvGrpSpPr>
      <p:grpSpPr>
        <a:xfrm>
          <a:off x="0" y="0"/>
          <a:ext cx="0" cy="0"/>
          <a:chOff x="0" y="0"/>
          <a:chExt cx="0" cy="0"/>
        </a:xfrm>
      </p:grpSpPr>
      <p:sp>
        <p:nvSpPr>
          <p:cNvPr id="285" name="Google Shape;285;p44"/>
          <p:cNvSpPr>
            <a:spLocks noGrp="1"/>
          </p:cNvSpPr>
          <p:nvPr>
            <p:ph type="pic" idx="2"/>
          </p:nvPr>
        </p:nvSpPr>
        <p:spPr>
          <a:xfrm>
            <a:off x="0" y="0"/>
            <a:ext cx="13817700" cy="6400800"/>
          </a:xfrm>
          <a:prstGeom prst="rect">
            <a:avLst/>
          </a:prstGeom>
          <a:noFill/>
          <a:ln>
            <a:noFill/>
          </a:ln>
        </p:spPr>
      </p:sp>
      <p:sp>
        <p:nvSpPr>
          <p:cNvPr id="286" name="Google Shape;286;p44"/>
          <p:cNvSpPr txBox="1">
            <a:spLocks noGrp="1"/>
          </p:cNvSpPr>
          <p:nvPr>
            <p:ph type="title"/>
          </p:nvPr>
        </p:nvSpPr>
        <p:spPr>
          <a:xfrm>
            <a:off x="400424" y="6654703"/>
            <a:ext cx="13016700" cy="779400"/>
          </a:xfrm>
          <a:prstGeom prst="rect">
            <a:avLst/>
          </a:prstGeom>
          <a:noFill/>
          <a:ln>
            <a:noFill/>
          </a:ln>
        </p:spPr>
        <p:txBody>
          <a:bodyPr spcFirstLastPara="1" wrap="square" lIns="101850" tIns="50925" rIns="101850" bIns="50925" anchor="t" anchorCtr="0">
            <a:spAutoFit/>
          </a:bodyPr>
          <a:lstStyle>
            <a:lvl1pPr lvl="0" algn="l" rtl="0">
              <a:spcBef>
                <a:spcPts val="0"/>
              </a:spcBef>
              <a:spcAft>
                <a:spcPts val="0"/>
              </a:spcAft>
              <a:buClr>
                <a:schemeClr val="dk2"/>
              </a:buClr>
              <a:buSzPts val="4396"/>
              <a:buFont typeface="Arial"/>
              <a:buNone/>
              <a:defRPr sz="4396"/>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44"/>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Full Photo">
  <p:cSld name="Full Photo">
    <p:spTree>
      <p:nvGrpSpPr>
        <p:cNvPr id="1" name="Shape 288"/>
        <p:cNvGrpSpPr/>
        <p:nvPr/>
      </p:nvGrpSpPr>
      <p:grpSpPr>
        <a:xfrm>
          <a:off x="0" y="0"/>
          <a:ext cx="0" cy="0"/>
          <a:chOff x="0" y="0"/>
          <a:chExt cx="0" cy="0"/>
        </a:xfrm>
      </p:grpSpPr>
      <p:sp>
        <p:nvSpPr>
          <p:cNvPr id="289" name="Google Shape;289;p45"/>
          <p:cNvSpPr>
            <a:spLocks noGrp="1"/>
          </p:cNvSpPr>
          <p:nvPr>
            <p:ph type="pic" idx="2"/>
          </p:nvPr>
        </p:nvSpPr>
        <p:spPr>
          <a:xfrm>
            <a:off x="0" y="0"/>
            <a:ext cx="13817700" cy="7772400"/>
          </a:xfrm>
          <a:prstGeom prst="rect">
            <a:avLst/>
          </a:prstGeom>
          <a:noFill/>
          <a:ln>
            <a:noFill/>
          </a:ln>
        </p:spPr>
      </p:sp>
      <p:sp>
        <p:nvSpPr>
          <p:cNvPr id="290" name="Google Shape;290;p45"/>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losing Green Ram">
  <p:cSld name="Closing Green Ram">
    <p:bg>
      <p:bgPr>
        <a:solidFill>
          <a:schemeClr val="dk2"/>
        </a:solidFill>
        <a:effectLst/>
      </p:bgPr>
    </p:bg>
    <p:spTree>
      <p:nvGrpSpPr>
        <p:cNvPr id="1" name="Shape 39"/>
        <p:cNvGrpSpPr/>
        <p:nvPr/>
      </p:nvGrpSpPr>
      <p:grpSpPr>
        <a:xfrm>
          <a:off x="0" y="0"/>
          <a:ext cx="0" cy="0"/>
          <a:chOff x="0" y="0"/>
          <a:chExt cx="0" cy="0"/>
        </a:xfrm>
      </p:grpSpPr>
      <p:sp>
        <p:nvSpPr>
          <p:cNvPr id="40" name="Google Shape;40;p5"/>
          <p:cNvSpPr txBox="1"/>
          <p:nvPr/>
        </p:nvSpPr>
        <p:spPr>
          <a:xfrm>
            <a:off x="729343" y="4199229"/>
            <a:ext cx="12561453" cy="1107996"/>
          </a:xfrm>
          <a:prstGeom prst="rect">
            <a:avLst/>
          </a:prstGeom>
          <a:noFill/>
          <a:ln>
            <a:noFill/>
          </a:ln>
        </p:spPr>
        <p:txBody>
          <a:bodyPr spcFirstLastPara="1" wrap="square" lIns="91425" tIns="91425" rIns="91425" bIns="91425" anchor="b" anchorCtr="0">
            <a:spAutoFit/>
          </a:bodyPr>
          <a:lstStyle/>
          <a:p>
            <a:pPr marL="0" marR="0" lvl="0" indent="0" algn="l" rtl="0">
              <a:spcBef>
                <a:spcPts val="0"/>
              </a:spcBef>
              <a:spcAft>
                <a:spcPts val="0"/>
              </a:spcAft>
              <a:buClr>
                <a:schemeClr val="lt1"/>
              </a:buClr>
              <a:buSzPts val="6000"/>
              <a:buFont typeface="Arial"/>
              <a:buNone/>
            </a:pPr>
            <a:r>
              <a:rPr lang="en-US" sz="6000" b="0" i="0" u="none" strike="noStrike" cap="none">
                <a:solidFill>
                  <a:schemeClr val="lt1"/>
                </a:solidFill>
                <a:latin typeface="Arial"/>
                <a:ea typeface="Arial"/>
                <a:cs typeface="Arial"/>
                <a:sym typeface="Arial"/>
              </a:rPr>
              <a:t>Thank you</a:t>
            </a:r>
            <a:endParaRPr/>
          </a:p>
        </p:txBody>
      </p:sp>
      <p:cxnSp>
        <p:nvCxnSpPr>
          <p:cNvPr id="41" name="Google Shape;41;p5"/>
          <p:cNvCxnSpPr/>
          <p:nvPr/>
        </p:nvCxnSpPr>
        <p:spPr>
          <a:xfrm>
            <a:off x="881743" y="5936778"/>
            <a:ext cx="911198" cy="0"/>
          </a:xfrm>
          <a:prstGeom prst="straightConnector1">
            <a:avLst/>
          </a:prstGeom>
          <a:noFill/>
          <a:ln w="28575" cap="flat" cmpd="sng">
            <a:solidFill>
              <a:schemeClr val="lt2"/>
            </a:solidFill>
            <a:prstDash val="solid"/>
            <a:round/>
            <a:headEnd type="none" w="sm" len="sm"/>
            <a:tailEnd type="none" w="sm" len="sm"/>
          </a:ln>
        </p:spPr>
      </p:cxnSp>
      <p:pic>
        <p:nvPicPr>
          <p:cNvPr id="42" name="Google Shape;42;p5"/>
          <p:cNvPicPr preferRelativeResize="0"/>
          <p:nvPr/>
        </p:nvPicPr>
        <p:blipFill rotWithShape="1">
          <a:blip r:embed="rId2">
            <a:alphaModFix/>
          </a:blip>
          <a:srcRect/>
          <a:stretch/>
        </p:blipFill>
        <p:spPr>
          <a:xfrm>
            <a:off x="756239" y="6320940"/>
            <a:ext cx="3520440" cy="787424"/>
          </a:xfrm>
          <a:prstGeom prst="rect">
            <a:avLst/>
          </a:prstGeom>
          <a:noFill/>
          <a:ln>
            <a:noFill/>
          </a:ln>
        </p:spPr>
      </p:pic>
      <p:pic>
        <p:nvPicPr>
          <p:cNvPr id="43" name="Google Shape;43;p5"/>
          <p:cNvPicPr preferRelativeResize="0"/>
          <p:nvPr/>
        </p:nvPicPr>
        <p:blipFill rotWithShape="1">
          <a:blip r:embed="rId3">
            <a:alphaModFix amt="8000"/>
          </a:blip>
          <a:srcRect t="14710" r="30639" b="6932"/>
          <a:stretch/>
        </p:blipFill>
        <p:spPr>
          <a:xfrm>
            <a:off x="6937515" y="-1"/>
            <a:ext cx="6880085" cy="7772401"/>
          </a:xfrm>
          <a:prstGeom prst="rect">
            <a:avLst/>
          </a:prstGeom>
          <a:noFill/>
          <a:ln>
            <a:noFill/>
          </a:ln>
        </p:spPr>
      </p:pic>
      <p:sp>
        <p:nvSpPr>
          <p:cNvPr id="44" name="Google Shape;44;p5"/>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White">
  <p:cSld name="Blank White">
    <p:spTree>
      <p:nvGrpSpPr>
        <p:cNvPr id="1" name="Shape 291"/>
        <p:cNvGrpSpPr/>
        <p:nvPr/>
      </p:nvGrpSpPr>
      <p:grpSpPr>
        <a:xfrm>
          <a:off x="0" y="0"/>
          <a:ext cx="0" cy="0"/>
          <a:chOff x="0" y="0"/>
          <a:chExt cx="0" cy="0"/>
        </a:xfrm>
      </p:grpSpPr>
      <p:sp>
        <p:nvSpPr>
          <p:cNvPr id="292" name="Google Shape;292;p46"/>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Footer">
  <p:cSld name="Blank Footer">
    <p:spTree>
      <p:nvGrpSpPr>
        <p:cNvPr id="1" name="Shape 293"/>
        <p:cNvGrpSpPr/>
        <p:nvPr/>
      </p:nvGrpSpPr>
      <p:grpSpPr>
        <a:xfrm>
          <a:off x="0" y="0"/>
          <a:ext cx="0" cy="0"/>
          <a:chOff x="0" y="0"/>
          <a:chExt cx="0" cy="0"/>
        </a:xfrm>
      </p:grpSpPr>
      <p:grpSp>
        <p:nvGrpSpPr>
          <p:cNvPr id="294" name="Google Shape;294;p47"/>
          <p:cNvGrpSpPr/>
          <p:nvPr/>
        </p:nvGrpSpPr>
        <p:grpSpPr>
          <a:xfrm>
            <a:off x="0" y="7372350"/>
            <a:ext cx="13817700" cy="400053"/>
            <a:chOff x="0" y="7372350"/>
            <a:chExt cx="13817700" cy="400053"/>
          </a:xfrm>
        </p:grpSpPr>
        <p:sp>
          <p:nvSpPr>
            <p:cNvPr id="295" name="Google Shape;295;p47"/>
            <p:cNvSpPr/>
            <p:nvPr/>
          </p:nvSpPr>
          <p:spPr>
            <a:xfrm>
              <a:off x="0" y="7372350"/>
              <a:ext cx="13817700" cy="3999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pic>
          <p:nvPicPr>
            <p:cNvPr id="296" name="Google Shape;296;p47"/>
            <p:cNvPicPr preferRelativeResize="0"/>
            <p:nvPr/>
          </p:nvPicPr>
          <p:blipFill rotWithShape="1">
            <a:blip r:embed="rId2">
              <a:alphaModFix/>
            </a:blip>
            <a:srcRect/>
            <a:stretch/>
          </p:blipFill>
          <p:spPr>
            <a:xfrm>
              <a:off x="152257" y="7372351"/>
              <a:ext cx="1788558" cy="400050"/>
            </a:xfrm>
            <a:prstGeom prst="rect">
              <a:avLst/>
            </a:prstGeom>
            <a:noFill/>
            <a:ln>
              <a:noFill/>
            </a:ln>
          </p:spPr>
        </p:pic>
        <p:sp>
          <p:nvSpPr>
            <p:cNvPr id="297" name="Google Shape;297;p47"/>
            <p:cNvSpPr/>
            <p:nvPr/>
          </p:nvSpPr>
          <p:spPr>
            <a:xfrm>
              <a:off x="0" y="7372351"/>
              <a:ext cx="13817700" cy="3999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pic>
          <p:nvPicPr>
            <p:cNvPr id="298" name="Google Shape;298;p47"/>
            <p:cNvPicPr preferRelativeResize="0"/>
            <p:nvPr/>
          </p:nvPicPr>
          <p:blipFill rotWithShape="1">
            <a:blip r:embed="rId2">
              <a:alphaModFix/>
            </a:blip>
            <a:srcRect/>
            <a:stretch/>
          </p:blipFill>
          <p:spPr>
            <a:xfrm>
              <a:off x="152257" y="7372352"/>
              <a:ext cx="1788558" cy="400050"/>
            </a:xfrm>
            <a:prstGeom prst="rect">
              <a:avLst/>
            </a:prstGeom>
            <a:noFill/>
            <a:ln>
              <a:noFill/>
            </a:ln>
          </p:spPr>
        </p:pic>
      </p:grpSp>
      <p:sp>
        <p:nvSpPr>
          <p:cNvPr id="299" name="Google Shape;299;p47"/>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Green">
  <p:cSld name="Blank Green">
    <p:bg>
      <p:bgPr>
        <a:solidFill>
          <a:schemeClr val="dk2"/>
        </a:solidFill>
        <a:effectLst/>
      </p:bgPr>
    </p:bg>
    <p:spTree>
      <p:nvGrpSpPr>
        <p:cNvPr id="1" name="Shape 300"/>
        <p:cNvGrpSpPr/>
        <p:nvPr/>
      </p:nvGrpSpPr>
      <p:grpSpPr>
        <a:xfrm>
          <a:off x="0" y="0"/>
          <a:ext cx="0" cy="0"/>
          <a:chOff x="0" y="0"/>
          <a:chExt cx="0" cy="0"/>
        </a:xfrm>
      </p:grpSpPr>
      <p:sp>
        <p:nvSpPr>
          <p:cNvPr id="301" name="Google Shape;301;p48"/>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losing Green Dots">
  <p:cSld name="Closing Green Dots">
    <p:bg>
      <p:bgPr>
        <a:solidFill>
          <a:schemeClr val="dk2"/>
        </a:solidFill>
        <a:effectLst/>
      </p:bgPr>
    </p:bg>
    <p:spTree>
      <p:nvGrpSpPr>
        <p:cNvPr id="1" name="Shape 302"/>
        <p:cNvGrpSpPr/>
        <p:nvPr/>
      </p:nvGrpSpPr>
      <p:grpSpPr>
        <a:xfrm>
          <a:off x="0" y="0"/>
          <a:ext cx="0" cy="0"/>
          <a:chOff x="0" y="0"/>
          <a:chExt cx="0" cy="0"/>
        </a:xfrm>
      </p:grpSpPr>
      <p:sp>
        <p:nvSpPr>
          <p:cNvPr id="303" name="Google Shape;303;p49"/>
          <p:cNvSpPr txBox="1"/>
          <p:nvPr/>
        </p:nvSpPr>
        <p:spPr>
          <a:xfrm>
            <a:off x="729343" y="4199229"/>
            <a:ext cx="12561600" cy="1108200"/>
          </a:xfrm>
          <a:prstGeom prst="rect">
            <a:avLst/>
          </a:prstGeom>
          <a:noFill/>
          <a:ln>
            <a:noFill/>
          </a:ln>
        </p:spPr>
        <p:txBody>
          <a:bodyPr spcFirstLastPara="1" wrap="square" lIns="91425" tIns="91425" rIns="91425" bIns="91425" anchor="b" anchorCtr="0">
            <a:spAutoFit/>
          </a:bodyPr>
          <a:lstStyle/>
          <a:p>
            <a:pPr marL="0" marR="0" lvl="0" indent="0" algn="l" rtl="0">
              <a:spcBef>
                <a:spcPts val="0"/>
              </a:spcBef>
              <a:spcAft>
                <a:spcPts val="0"/>
              </a:spcAft>
              <a:buClr>
                <a:schemeClr val="lt1"/>
              </a:buClr>
              <a:buSzPts val="6000"/>
              <a:buFont typeface="Arial"/>
              <a:buNone/>
            </a:pPr>
            <a:r>
              <a:rPr lang="en-US" sz="6000" b="0" i="0">
                <a:solidFill>
                  <a:schemeClr val="lt1"/>
                </a:solidFill>
                <a:latin typeface="Arial"/>
                <a:ea typeface="Arial"/>
                <a:cs typeface="Arial"/>
                <a:sym typeface="Arial"/>
              </a:rPr>
              <a:t>Thank you</a:t>
            </a:r>
            <a:endParaRPr/>
          </a:p>
        </p:txBody>
      </p:sp>
      <p:pic>
        <p:nvPicPr>
          <p:cNvPr id="304" name="Google Shape;304;p49"/>
          <p:cNvPicPr preferRelativeResize="0"/>
          <p:nvPr/>
        </p:nvPicPr>
        <p:blipFill rotWithShape="1">
          <a:blip r:embed="rId2">
            <a:alphaModFix/>
          </a:blip>
          <a:srcRect t="6244" r="31394"/>
          <a:stretch/>
        </p:blipFill>
        <p:spPr>
          <a:xfrm>
            <a:off x="8406691" y="0"/>
            <a:ext cx="5410910" cy="7566211"/>
          </a:xfrm>
          <a:prstGeom prst="rect">
            <a:avLst/>
          </a:prstGeom>
          <a:noFill/>
          <a:ln>
            <a:noFill/>
          </a:ln>
        </p:spPr>
      </p:pic>
      <p:cxnSp>
        <p:nvCxnSpPr>
          <p:cNvPr id="305" name="Google Shape;305;p49"/>
          <p:cNvCxnSpPr/>
          <p:nvPr/>
        </p:nvCxnSpPr>
        <p:spPr>
          <a:xfrm>
            <a:off x="881743" y="5936778"/>
            <a:ext cx="911100" cy="0"/>
          </a:xfrm>
          <a:prstGeom prst="straightConnector1">
            <a:avLst/>
          </a:prstGeom>
          <a:noFill/>
          <a:ln w="28575" cap="flat" cmpd="sng">
            <a:solidFill>
              <a:schemeClr val="lt2"/>
            </a:solidFill>
            <a:prstDash val="solid"/>
            <a:round/>
            <a:headEnd type="none" w="sm" len="sm"/>
            <a:tailEnd type="none" w="sm" len="sm"/>
          </a:ln>
        </p:spPr>
      </p:cxnSp>
      <p:pic>
        <p:nvPicPr>
          <p:cNvPr id="306" name="Google Shape;306;p49"/>
          <p:cNvPicPr preferRelativeResize="0"/>
          <p:nvPr/>
        </p:nvPicPr>
        <p:blipFill rotWithShape="1">
          <a:blip r:embed="rId3">
            <a:alphaModFix/>
          </a:blip>
          <a:srcRect/>
          <a:stretch/>
        </p:blipFill>
        <p:spPr>
          <a:xfrm>
            <a:off x="756239" y="6320940"/>
            <a:ext cx="3520439" cy="787425"/>
          </a:xfrm>
          <a:prstGeom prst="rect">
            <a:avLst/>
          </a:prstGeom>
          <a:noFill/>
          <a:ln>
            <a:noFill/>
          </a:ln>
        </p:spPr>
      </p:pic>
      <p:sp>
        <p:nvSpPr>
          <p:cNvPr id="307" name="Google Shape;307;p49"/>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losing White">
  <p:cSld name="Closing White">
    <p:spTree>
      <p:nvGrpSpPr>
        <p:cNvPr id="1" name="Shape 308"/>
        <p:cNvGrpSpPr/>
        <p:nvPr/>
      </p:nvGrpSpPr>
      <p:grpSpPr>
        <a:xfrm>
          <a:off x="0" y="0"/>
          <a:ext cx="0" cy="0"/>
          <a:chOff x="0" y="0"/>
          <a:chExt cx="0" cy="0"/>
        </a:xfrm>
      </p:grpSpPr>
      <p:sp>
        <p:nvSpPr>
          <p:cNvPr id="309" name="Google Shape;309;p50"/>
          <p:cNvSpPr txBox="1"/>
          <p:nvPr/>
        </p:nvSpPr>
        <p:spPr>
          <a:xfrm>
            <a:off x="729343" y="4198802"/>
            <a:ext cx="12561600" cy="1108200"/>
          </a:xfrm>
          <a:prstGeom prst="rect">
            <a:avLst/>
          </a:prstGeom>
          <a:noFill/>
          <a:ln>
            <a:noFill/>
          </a:ln>
        </p:spPr>
        <p:txBody>
          <a:bodyPr spcFirstLastPara="1" wrap="square" lIns="91425" tIns="91425" rIns="91425" bIns="91425" anchor="b" anchorCtr="0">
            <a:spAutoFit/>
          </a:bodyPr>
          <a:lstStyle/>
          <a:p>
            <a:pPr marL="0" marR="0" lvl="0" indent="0" algn="l" rtl="0">
              <a:spcBef>
                <a:spcPts val="0"/>
              </a:spcBef>
              <a:spcAft>
                <a:spcPts val="0"/>
              </a:spcAft>
              <a:buClr>
                <a:schemeClr val="dk2"/>
              </a:buClr>
              <a:buSzPts val="6000"/>
              <a:buFont typeface="Arial"/>
              <a:buNone/>
            </a:pPr>
            <a:r>
              <a:rPr lang="en-US" sz="6000" b="0" i="0">
                <a:solidFill>
                  <a:schemeClr val="dk2"/>
                </a:solidFill>
                <a:latin typeface="Arial"/>
                <a:ea typeface="Arial"/>
                <a:cs typeface="Arial"/>
                <a:sym typeface="Arial"/>
              </a:rPr>
              <a:t>Thank you</a:t>
            </a:r>
            <a:endParaRPr/>
          </a:p>
        </p:txBody>
      </p:sp>
      <p:cxnSp>
        <p:nvCxnSpPr>
          <p:cNvPr id="310" name="Google Shape;310;p50"/>
          <p:cNvCxnSpPr/>
          <p:nvPr/>
        </p:nvCxnSpPr>
        <p:spPr>
          <a:xfrm>
            <a:off x="881743" y="5936351"/>
            <a:ext cx="911100" cy="0"/>
          </a:xfrm>
          <a:prstGeom prst="straightConnector1">
            <a:avLst/>
          </a:prstGeom>
          <a:noFill/>
          <a:ln w="28575" cap="flat" cmpd="sng">
            <a:solidFill>
              <a:schemeClr val="lt2"/>
            </a:solidFill>
            <a:prstDash val="solid"/>
            <a:round/>
            <a:headEnd type="none" w="sm" len="sm"/>
            <a:tailEnd type="none" w="sm" len="sm"/>
          </a:ln>
        </p:spPr>
      </p:cxnSp>
      <p:pic>
        <p:nvPicPr>
          <p:cNvPr id="311" name="Google Shape;311;p50"/>
          <p:cNvPicPr preferRelativeResize="0"/>
          <p:nvPr/>
        </p:nvPicPr>
        <p:blipFill rotWithShape="1">
          <a:blip r:embed="rId2">
            <a:alphaModFix/>
          </a:blip>
          <a:srcRect/>
          <a:stretch/>
        </p:blipFill>
        <p:spPr>
          <a:xfrm>
            <a:off x="756239" y="6320941"/>
            <a:ext cx="3520439" cy="787423"/>
          </a:xfrm>
          <a:prstGeom prst="rect">
            <a:avLst/>
          </a:prstGeom>
          <a:noFill/>
          <a:ln>
            <a:noFill/>
          </a:ln>
        </p:spPr>
      </p:pic>
      <p:sp>
        <p:nvSpPr>
          <p:cNvPr id="312" name="Google Shape;312;p50"/>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a:xfrm>
            <a:off x="690880" y="1381760"/>
            <a:ext cx="12435840" cy="5699760"/>
          </a:xfrm>
        </p:spPr>
        <p:txBody>
          <a:bodyPr>
            <a:normAutofit/>
          </a:bodyPr>
          <a:lstStyle>
            <a:lvl1pPr marL="259072" indent="-259072">
              <a:spcBef>
                <a:spcPts val="1360"/>
              </a:spcBef>
              <a:defRPr sz="2720"/>
            </a:lvl1pPr>
            <a:lvl2pPr marL="656677" indent="-268069">
              <a:spcBef>
                <a:spcPts val="680"/>
              </a:spcBef>
              <a:defRPr sz="2267"/>
            </a:lvl2pPr>
            <a:lvl3pPr marL="1036290" indent="-259072">
              <a:spcBef>
                <a:spcPts val="340"/>
              </a:spcBef>
              <a:defRPr sz="2040"/>
            </a:lvl3pPr>
            <a:lvl4pPr>
              <a:defRPr sz="1813"/>
            </a:lvl4pPr>
            <a:lvl5pPr>
              <a:defRPr sz="2040"/>
            </a:lvl5pPr>
          </a:lstStyle>
          <a:p>
            <a:pPr lvl="0"/>
            <a:r>
              <a:rPr lang="en-US"/>
              <a:t>Click to edit Master text styles</a:t>
            </a:r>
          </a:p>
          <a:p>
            <a:pPr lvl="1"/>
            <a:r>
              <a:rPr lang="en-US"/>
              <a:t>Second level</a:t>
            </a:r>
          </a:p>
          <a:p>
            <a:pPr lvl="2"/>
            <a:r>
              <a:rPr lang="en-US"/>
              <a:t>Third level</a:t>
            </a:r>
          </a:p>
        </p:txBody>
      </p:sp>
      <p:sp>
        <p:nvSpPr>
          <p:cNvPr id="6" name="Rectangle 6">
            <a:extLst>
              <a:ext uri="{FF2B5EF4-FFF2-40B4-BE49-F238E27FC236}">
                <a16:creationId xmlns:a16="http://schemas.microsoft.com/office/drawing/2014/main" id="{94F8616B-01F3-4E51-9C93-6A3CCD54D384}"/>
              </a:ext>
            </a:extLst>
          </p:cNvPr>
          <p:cNvSpPr>
            <a:spLocks noGrp="1" noChangeArrowheads="1"/>
          </p:cNvSpPr>
          <p:nvPr>
            <p:ph type="sldNum" sz="quarter" idx="12"/>
          </p:nvPr>
        </p:nvSpPr>
        <p:spPr>
          <a:xfrm>
            <a:off x="12608560" y="7340600"/>
            <a:ext cx="1036320" cy="307657"/>
          </a:xfrm>
          <a:ln/>
        </p:spPr>
        <p:txBody>
          <a:bodyPr/>
          <a:lstStyle>
            <a:lvl1pPr>
              <a:defRPr/>
            </a:lvl1pPr>
          </a:lstStyle>
          <a:p>
            <a:pPr>
              <a:defRPr/>
            </a:pPr>
            <a:fld id="{8C042677-DFBC-43A8-8F50-F699E3962FB6}" type="slidenum">
              <a:rPr lang="en-US" smtClean="0"/>
              <a:pPr>
                <a:defRPr/>
              </a:pPr>
              <a:t>‹#›</a:t>
            </a:fld>
            <a:endParaRPr lang="en-US"/>
          </a:p>
        </p:txBody>
      </p:sp>
      <p:sp>
        <p:nvSpPr>
          <p:cNvPr id="4" name="Rectangle 5">
            <a:extLst>
              <a:ext uri="{FF2B5EF4-FFF2-40B4-BE49-F238E27FC236}">
                <a16:creationId xmlns:a16="http://schemas.microsoft.com/office/drawing/2014/main" id="{2FB6ED97-A4A2-08F7-F504-24B95D86A5D9}"/>
              </a:ext>
            </a:extLst>
          </p:cNvPr>
          <p:cNvSpPr>
            <a:spLocks noGrp="1" noChangeArrowheads="1"/>
          </p:cNvSpPr>
          <p:nvPr>
            <p:ph type="ftr" sz="quarter" idx="3"/>
          </p:nvPr>
        </p:nvSpPr>
        <p:spPr bwMode="auto">
          <a:xfrm>
            <a:off x="4817088" y="7119302"/>
            <a:ext cx="6045200" cy="566737"/>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360" dirty="0">
                <a:latin typeface="Arial" charset="0"/>
                <a:ea typeface="ＭＳ Ｐゴシック"/>
                <a:cs typeface="ＭＳ Ｐゴシック"/>
              </a:defRPr>
            </a:lvl1pPr>
          </a:lstStyle>
          <a:p>
            <a:pPr>
              <a:defRPr/>
            </a:pPr>
            <a:r>
              <a:rPr lang="en-US"/>
              <a:t>2023 WSRC - A Demonstration of </a:t>
            </a:r>
            <a:r>
              <a:rPr lang="en-US" err="1"/>
              <a:t>MBSEsec</a:t>
            </a:r>
            <a:r>
              <a:rPr lang="en-US"/>
              <a:t> Applied to Securing J1939 Protocols on Heavy Vehicle Networks | Salinger, Span, Daily</a:t>
            </a:r>
          </a:p>
        </p:txBody>
      </p:sp>
    </p:spTree>
    <p:extLst>
      <p:ext uri="{BB962C8B-B14F-4D97-AF65-F5344CB8AC3E}">
        <p14:creationId xmlns:p14="http://schemas.microsoft.com/office/powerpoint/2010/main" val="26114935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Green Dots CSU">
  <p:cSld name="Title Green Dots CSU">
    <p:bg>
      <p:bgPr>
        <a:solidFill>
          <a:schemeClr val="dk2"/>
        </a:solidFill>
        <a:effectLst/>
      </p:bgPr>
    </p:bg>
    <p:spTree>
      <p:nvGrpSpPr>
        <p:cNvPr id="1" name="Shape 20"/>
        <p:cNvGrpSpPr/>
        <p:nvPr/>
      </p:nvGrpSpPr>
      <p:grpSpPr>
        <a:xfrm>
          <a:off x="0" y="0"/>
          <a:ext cx="0" cy="0"/>
          <a:chOff x="0" y="0"/>
          <a:chExt cx="0" cy="0"/>
        </a:xfrm>
      </p:grpSpPr>
      <p:pic>
        <p:nvPicPr>
          <p:cNvPr id="21" name="Google Shape;21;p32"/>
          <p:cNvPicPr preferRelativeResize="0"/>
          <p:nvPr/>
        </p:nvPicPr>
        <p:blipFill rotWithShape="1">
          <a:blip r:embed="rId2">
            <a:alphaModFix/>
          </a:blip>
          <a:srcRect t="29515" r="52955" b="10580"/>
          <a:stretch/>
        </p:blipFill>
        <p:spPr>
          <a:xfrm>
            <a:off x="7816145" y="1"/>
            <a:ext cx="6001456" cy="7772400"/>
          </a:xfrm>
          <a:prstGeom prst="rect">
            <a:avLst/>
          </a:prstGeom>
          <a:noFill/>
          <a:ln>
            <a:noFill/>
          </a:ln>
        </p:spPr>
      </p:pic>
      <p:sp>
        <p:nvSpPr>
          <p:cNvPr id="22" name="Google Shape;22;p32"/>
          <p:cNvSpPr txBox="1">
            <a:spLocks noGrp="1"/>
          </p:cNvSpPr>
          <p:nvPr>
            <p:ph type="body" idx="1"/>
          </p:nvPr>
        </p:nvSpPr>
        <p:spPr>
          <a:xfrm>
            <a:off x="628075" y="2695562"/>
            <a:ext cx="12561453" cy="1949512"/>
          </a:xfrm>
          <a:prstGeom prst="rect">
            <a:avLst/>
          </a:prstGeom>
          <a:noFill/>
          <a:ln>
            <a:noFill/>
          </a:ln>
        </p:spPr>
        <p:txBody>
          <a:bodyPr spcFirstLastPara="1" wrap="square" lIns="91425" tIns="91425" rIns="91425" bIns="91425" anchor="t" anchorCtr="0">
            <a:spAutoFit/>
          </a:bodyPr>
          <a:lstStyle>
            <a:lvl1pPr marL="457200" lvl="0" indent="-228600" algn="l">
              <a:lnSpc>
                <a:spcPct val="100000"/>
              </a:lnSpc>
              <a:spcBef>
                <a:spcPts val="0"/>
              </a:spcBef>
              <a:spcAft>
                <a:spcPts val="0"/>
              </a:spcAft>
              <a:buClr>
                <a:schemeClr val="lt1"/>
              </a:buClr>
              <a:buSzPts val="6000"/>
              <a:buNone/>
              <a:defRPr sz="6000">
                <a:solidFill>
                  <a:schemeClr val="lt1"/>
                </a:solidFill>
                <a:latin typeface="Arial"/>
                <a:ea typeface="Arial"/>
                <a:cs typeface="Arial"/>
                <a:sym typeface="Arial"/>
              </a:defRPr>
            </a:lvl1pPr>
            <a:lvl2pPr marL="914400" lvl="1" indent="-228600" algn="l">
              <a:lnSpc>
                <a:spcPct val="120000"/>
              </a:lnSpc>
              <a:spcBef>
                <a:spcPts val="0"/>
              </a:spcBef>
              <a:spcAft>
                <a:spcPts val="0"/>
              </a:spcAft>
              <a:buClr>
                <a:schemeClr val="lt1"/>
              </a:buClr>
              <a:buSzPts val="5495"/>
              <a:buNone/>
              <a:defRPr sz="5495">
                <a:solidFill>
                  <a:schemeClr val="lt1"/>
                </a:solidFill>
                <a:latin typeface="Arial"/>
                <a:ea typeface="Arial"/>
                <a:cs typeface="Arial"/>
                <a:sym typeface="Arial"/>
              </a:defRPr>
            </a:lvl2pPr>
            <a:lvl3pPr marL="1371600" lvl="2" indent="-228600" algn="l">
              <a:lnSpc>
                <a:spcPct val="120000"/>
              </a:lnSpc>
              <a:spcBef>
                <a:spcPts val="600"/>
              </a:spcBef>
              <a:spcAft>
                <a:spcPts val="0"/>
              </a:spcAft>
              <a:buClr>
                <a:schemeClr val="lt1"/>
              </a:buClr>
              <a:buSzPts val="5495"/>
              <a:buNone/>
              <a:defRPr sz="5495">
                <a:solidFill>
                  <a:schemeClr val="lt1"/>
                </a:solidFill>
                <a:latin typeface="Arial"/>
                <a:ea typeface="Arial"/>
                <a:cs typeface="Arial"/>
                <a:sym typeface="Arial"/>
              </a:defRPr>
            </a:lvl3pPr>
            <a:lvl4pPr marL="1828800" lvl="3" indent="-228600" algn="l">
              <a:lnSpc>
                <a:spcPct val="120000"/>
              </a:lnSpc>
              <a:spcBef>
                <a:spcPts val="600"/>
              </a:spcBef>
              <a:spcAft>
                <a:spcPts val="0"/>
              </a:spcAft>
              <a:buClr>
                <a:schemeClr val="lt1"/>
              </a:buClr>
              <a:buSzPts val="5495"/>
              <a:buNone/>
              <a:defRPr sz="5495">
                <a:solidFill>
                  <a:schemeClr val="lt1"/>
                </a:solidFill>
                <a:latin typeface="Arial"/>
                <a:ea typeface="Arial"/>
                <a:cs typeface="Arial"/>
                <a:sym typeface="Arial"/>
              </a:defRPr>
            </a:lvl4pPr>
            <a:lvl5pPr marL="2286000" lvl="4" indent="-228600" algn="l">
              <a:spcBef>
                <a:spcPts val="1099"/>
              </a:spcBef>
              <a:spcAft>
                <a:spcPts val="0"/>
              </a:spcAft>
              <a:buClr>
                <a:schemeClr val="lt1"/>
              </a:buClr>
              <a:buSzPts val="5495"/>
              <a:buNone/>
              <a:defRPr sz="5495">
                <a:solidFill>
                  <a:schemeClr val="lt1"/>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 name="Google Shape;23;p32"/>
          <p:cNvSpPr txBox="1">
            <a:spLocks noGrp="1"/>
          </p:cNvSpPr>
          <p:nvPr>
            <p:ph type="body" idx="2"/>
          </p:nvPr>
        </p:nvSpPr>
        <p:spPr>
          <a:xfrm>
            <a:off x="628074" y="5369311"/>
            <a:ext cx="12561452" cy="472185"/>
          </a:xfrm>
          <a:prstGeom prst="rect">
            <a:avLst/>
          </a:prstGeom>
          <a:noFill/>
          <a:ln>
            <a:noFill/>
          </a:ln>
        </p:spPr>
        <p:txBody>
          <a:bodyPr spcFirstLastPara="1" wrap="square" lIns="91425" tIns="91425" rIns="91425" bIns="91425" anchor="t" anchorCtr="0">
            <a:spAutoFit/>
          </a:bodyPr>
          <a:lstStyle>
            <a:lvl1pPr marL="457200" lvl="0" indent="-228600" algn="l">
              <a:lnSpc>
                <a:spcPct val="120000"/>
              </a:lnSpc>
              <a:spcBef>
                <a:spcPts val="600"/>
              </a:spcBef>
              <a:spcAft>
                <a:spcPts val="0"/>
              </a:spcAft>
              <a:buClr>
                <a:schemeClr val="lt1"/>
              </a:buClr>
              <a:buSzPts val="1600"/>
              <a:buNone/>
              <a:defRPr sz="1600">
                <a:solidFill>
                  <a:schemeClr val="lt1"/>
                </a:solidFill>
              </a:defRPr>
            </a:lvl1pPr>
            <a:lvl2pPr marL="914400" lvl="1" indent="-228600" algn="l">
              <a:lnSpc>
                <a:spcPct val="120000"/>
              </a:lnSpc>
              <a:spcBef>
                <a:spcPts val="600"/>
              </a:spcBef>
              <a:spcAft>
                <a:spcPts val="0"/>
              </a:spcAft>
              <a:buClr>
                <a:schemeClr val="dk1"/>
              </a:buClr>
              <a:buSzPts val="1600"/>
              <a:buNone/>
              <a:defRPr/>
            </a:lvl2pPr>
            <a:lvl3pPr marL="1371600" lvl="2" indent="-228600" algn="l">
              <a:lnSpc>
                <a:spcPct val="120000"/>
              </a:lnSpc>
              <a:spcBef>
                <a:spcPts val="600"/>
              </a:spcBef>
              <a:spcAft>
                <a:spcPts val="0"/>
              </a:spcAft>
              <a:buClr>
                <a:schemeClr val="dk1"/>
              </a:buClr>
              <a:buSzPts val="1600"/>
              <a:buNone/>
              <a:defRPr/>
            </a:lvl3pPr>
            <a:lvl4pPr marL="1828800" lvl="3" indent="-228600" algn="l">
              <a:lnSpc>
                <a:spcPct val="120000"/>
              </a:lnSpc>
              <a:spcBef>
                <a:spcPts val="600"/>
              </a:spcBef>
              <a:spcAft>
                <a:spcPts val="0"/>
              </a:spcAft>
              <a:buClr>
                <a:schemeClr val="dk1"/>
              </a:buClr>
              <a:buSzPts val="1600"/>
              <a:buNone/>
              <a:defRPr/>
            </a:lvl4pPr>
            <a:lvl5pPr marL="2286000" lvl="4" indent="-228600" algn="l">
              <a:spcBef>
                <a:spcPts val="600"/>
              </a:spcBef>
              <a:spcAft>
                <a:spcPts val="0"/>
              </a:spcAft>
              <a:buClr>
                <a:srgbClr val="C39E11"/>
              </a:buClr>
              <a:buSzPts val="1648"/>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cxnSp>
        <p:nvCxnSpPr>
          <p:cNvPr id="24" name="Google Shape;24;p32"/>
          <p:cNvCxnSpPr/>
          <p:nvPr/>
        </p:nvCxnSpPr>
        <p:spPr>
          <a:xfrm>
            <a:off x="729343" y="5122227"/>
            <a:ext cx="911198" cy="0"/>
          </a:xfrm>
          <a:prstGeom prst="straightConnector1">
            <a:avLst/>
          </a:prstGeom>
          <a:noFill/>
          <a:ln w="28575" cap="flat" cmpd="sng">
            <a:solidFill>
              <a:schemeClr val="lt2"/>
            </a:solidFill>
            <a:prstDash val="solid"/>
            <a:round/>
            <a:headEnd type="none" w="sm" len="sm"/>
            <a:tailEnd type="none" w="sm" len="sm"/>
          </a:ln>
        </p:spPr>
      </p:cxnSp>
      <p:pic>
        <p:nvPicPr>
          <p:cNvPr id="25" name="Google Shape;25;p32"/>
          <p:cNvPicPr preferRelativeResize="0"/>
          <p:nvPr/>
        </p:nvPicPr>
        <p:blipFill rotWithShape="1">
          <a:blip r:embed="rId3">
            <a:alphaModFix/>
          </a:blip>
          <a:srcRect/>
          <a:stretch/>
        </p:blipFill>
        <p:spPr>
          <a:xfrm>
            <a:off x="9827882" y="6733969"/>
            <a:ext cx="3520440" cy="787424"/>
          </a:xfrm>
          <a:prstGeom prst="rect">
            <a:avLst/>
          </a:prstGeom>
          <a:noFill/>
          <a:ln>
            <a:noFill/>
          </a:ln>
        </p:spPr>
      </p:pic>
    </p:spTree>
    <p:extLst>
      <p:ext uri="{BB962C8B-B14F-4D97-AF65-F5344CB8AC3E}">
        <p14:creationId xmlns:p14="http://schemas.microsoft.com/office/powerpoint/2010/main" val="1034863468"/>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Green Dots UnitID">
  <p:cSld name="Title Green Dots UnitID">
    <p:bg>
      <p:bgPr>
        <a:solidFill>
          <a:schemeClr val="dk2"/>
        </a:solidFill>
        <a:effectLst/>
      </p:bgPr>
    </p:bg>
    <p:spTree>
      <p:nvGrpSpPr>
        <p:cNvPr id="1" name="Shape 26"/>
        <p:cNvGrpSpPr/>
        <p:nvPr/>
      </p:nvGrpSpPr>
      <p:grpSpPr>
        <a:xfrm>
          <a:off x="0" y="0"/>
          <a:ext cx="0" cy="0"/>
          <a:chOff x="0" y="0"/>
          <a:chExt cx="0" cy="0"/>
        </a:xfrm>
      </p:grpSpPr>
      <p:pic>
        <p:nvPicPr>
          <p:cNvPr id="27" name="Google Shape;27;p33"/>
          <p:cNvPicPr preferRelativeResize="0"/>
          <p:nvPr/>
        </p:nvPicPr>
        <p:blipFill rotWithShape="1">
          <a:blip r:embed="rId2">
            <a:alphaModFix/>
          </a:blip>
          <a:srcRect t="29515" r="52955" b="10580"/>
          <a:stretch/>
        </p:blipFill>
        <p:spPr>
          <a:xfrm>
            <a:off x="7816145" y="1"/>
            <a:ext cx="6001456" cy="7772400"/>
          </a:xfrm>
          <a:prstGeom prst="rect">
            <a:avLst/>
          </a:prstGeom>
          <a:noFill/>
          <a:ln>
            <a:noFill/>
          </a:ln>
        </p:spPr>
      </p:pic>
      <p:sp>
        <p:nvSpPr>
          <p:cNvPr id="28" name="Google Shape;28;p33"/>
          <p:cNvSpPr txBox="1">
            <a:spLocks noGrp="1"/>
          </p:cNvSpPr>
          <p:nvPr>
            <p:ph type="body" idx="1"/>
          </p:nvPr>
        </p:nvSpPr>
        <p:spPr>
          <a:xfrm>
            <a:off x="628075" y="2695562"/>
            <a:ext cx="12561453" cy="1949512"/>
          </a:xfrm>
          <a:prstGeom prst="rect">
            <a:avLst/>
          </a:prstGeom>
          <a:noFill/>
          <a:ln>
            <a:noFill/>
          </a:ln>
        </p:spPr>
        <p:txBody>
          <a:bodyPr spcFirstLastPara="1" wrap="square" lIns="91425" tIns="91425" rIns="91425" bIns="91425" anchor="t" anchorCtr="0">
            <a:spAutoFit/>
          </a:bodyPr>
          <a:lstStyle>
            <a:lvl1pPr marL="457200" lvl="0" indent="-228600" algn="l">
              <a:lnSpc>
                <a:spcPct val="100000"/>
              </a:lnSpc>
              <a:spcBef>
                <a:spcPts val="0"/>
              </a:spcBef>
              <a:spcAft>
                <a:spcPts val="0"/>
              </a:spcAft>
              <a:buClr>
                <a:schemeClr val="lt1"/>
              </a:buClr>
              <a:buSzPts val="6000"/>
              <a:buNone/>
              <a:defRPr sz="6000">
                <a:solidFill>
                  <a:schemeClr val="lt1"/>
                </a:solidFill>
                <a:latin typeface="Arial"/>
                <a:ea typeface="Arial"/>
                <a:cs typeface="Arial"/>
                <a:sym typeface="Arial"/>
              </a:defRPr>
            </a:lvl1pPr>
            <a:lvl2pPr marL="914400" lvl="1" indent="-228600" algn="l">
              <a:lnSpc>
                <a:spcPct val="120000"/>
              </a:lnSpc>
              <a:spcBef>
                <a:spcPts val="0"/>
              </a:spcBef>
              <a:spcAft>
                <a:spcPts val="0"/>
              </a:spcAft>
              <a:buClr>
                <a:schemeClr val="lt1"/>
              </a:buClr>
              <a:buSzPts val="5495"/>
              <a:buNone/>
              <a:defRPr sz="5495">
                <a:solidFill>
                  <a:schemeClr val="lt1"/>
                </a:solidFill>
                <a:latin typeface="Arial"/>
                <a:ea typeface="Arial"/>
                <a:cs typeface="Arial"/>
                <a:sym typeface="Arial"/>
              </a:defRPr>
            </a:lvl2pPr>
            <a:lvl3pPr marL="1371600" lvl="2" indent="-228600" algn="l">
              <a:lnSpc>
                <a:spcPct val="120000"/>
              </a:lnSpc>
              <a:spcBef>
                <a:spcPts val="600"/>
              </a:spcBef>
              <a:spcAft>
                <a:spcPts val="0"/>
              </a:spcAft>
              <a:buClr>
                <a:schemeClr val="lt1"/>
              </a:buClr>
              <a:buSzPts val="5495"/>
              <a:buNone/>
              <a:defRPr sz="5495">
                <a:solidFill>
                  <a:schemeClr val="lt1"/>
                </a:solidFill>
                <a:latin typeface="Arial"/>
                <a:ea typeface="Arial"/>
                <a:cs typeface="Arial"/>
                <a:sym typeface="Arial"/>
              </a:defRPr>
            </a:lvl3pPr>
            <a:lvl4pPr marL="1828800" lvl="3" indent="-228600" algn="l">
              <a:lnSpc>
                <a:spcPct val="120000"/>
              </a:lnSpc>
              <a:spcBef>
                <a:spcPts val="600"/>
              </a:spcBef>
              <a:spcAft>
                <a:spcPts val="0"/>
              </a:spcAft>
              <a:buClr>
                <a:schemeClr val="lt1"/>
              </a:buClr>
              <a:buSzPts val="5495"/>
              <a:buNone/>
              <a:defRPr sz="5495">
                <a:solidFill>
                  <a:schemeClr val="lt1"/>
                </a:solidFill>
                <a:latin typeface="Arial"/>
                <a:ea typeface="Arial"/>
                <a:cs typeface="Arial"/>
                <a:sym typeface="Arial"/>
              </a:defRPr>
            </a:lvl4pPr>
            <a:lvl5pPr marL="2286000" lvl="4" indent="-228600" algn="l">
              <a:spcBef>
                <a:spcPts val="1099"/>
              </a:spcBef>
              <a:spcAft>
                <a:spcPts val="0"/>
              </a:spcAft>
              <a:buClr>
                <a:schemeClr val="lt1"/>
              </a:buClr>
              <a:buSzPts val="5495"/>
              <a:buNone/>
              <a:defRPr sz="5495">
                <a:solidFill>
                  <a:schemeClr val="lt1"/>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 name="Google Shape;29;p33"/>
          <p:cNvSpPr txBox="1">
            <a:spLocks noGrp="1"/>
          </p:cNvSpPr>
          <p:nvPr>
            <p:ph type="body" idx="2"/>
          </p:nvPr>
        </p:nvSpPr>
        <p:spPr>
          <a:xfrm>
            <a:off x="628074" y="5369311"/>
            <a:ext cx="12561452" cy="472185"/>
          </a:xfrm>
          <a:prstGeom prst="rect">
            <a:avLst/>
          </a:prstGeom>
          <a:noFill/>
          <a:ln>
            <a:noFill/>
          </a:ln>
        </p:spPr>
        <p:txBody>
          <a:bodyPr spcFirstLastPara="1" wrap="square" lIns="91425" tIns="91425" rIns="91425" bIns="91425" anchor="t" anchorCtr="0">
            <a:spAutoFit/>
          </a:bodyPr>
          <a:lstStyle>
            <a:lvl1pPr marL="457200" lvl="0" indent="-228600" algn="l">
              <a:lnSpc>
                <a:spcPct val="120000"/>
              </a:lnSpc>
              <a:spcBef>
                <a:spcPts val="600"/>
              </a:spcBef>
              <a:spcAft>
                <a:spcPts val="0"/>
              </a:spcAft>
              <a:buClr>
                <a:schemeClr val="lt1"/>
              </a:buClr>
              <a:buSzPts val="1600"/>
              <a:buNone/>
              <a:defRPr sz="1600">
                <a:solidFill>
                  <a:schemeClr val="lt1"/>
                </a:solidFill>
              </a:defRPr>
            </a:lvl1pPr>
            <a:lvl2pPr marL="914400" lvl="1" indent="-228600" algn="l">
              <a:lnSpc>
                <a:spcPct val="120000"/>
              </a:lnSpc>
              <a:spcBef>
                <a:spcPts val="600"/>
              </a:spcBef>
              <a:spcAft>
                <a:spcPts val="0"/>
              </a:spcAft>
              <a:buClr>
                <a:schemeClr val="dk1"/>
              </a:buClr>
              <a:buSzPts val="1600"/>
              <a:buNone/>
              <a:defRPr/>
            </a:lvl2pPr>
            <a:lvl3pPr marL="1371600" lvl="2" indent="-228600" algn="l">
              <a:lnSpc>
                <a:spcPct val="120000"/>
              </a:lnSpc>
              <a:spcBef>
                <a:spcPts val="600"/>
              </a:spcBef>
              <a:spcAft>
                <a:spcPts val="0"/>
              </a:spcAft>
              <a:buClr>
                <a:schemeClr val="dk1"/>
              </a:buClr>
              <a:buSzPts val="1600"/>
              <a:buNone/>
              <a:defRPr/>
            </a:lvl3pPr>
            <a:lvl4pPr marL="1828800" lvl="3" indent="-228600" algn="l">
              <a:lnSpc>
                <a:spcPct val="120000"/>
              </a:lnSpc>
              <a:spcBef>
                <a:spcPts val="600"/>
              </a:spcBef>
              <a:spcAft>
                <a:spcPts val="0"/>
              </a:spcAft>
              <a:buClr>
                <a:schemeClr val="dk1"/>
              </a:buClr>
              <a:buSzPts val="1600"/>
              <a:buNone/>
              <a:defRPr/>
            </a:lvl4pPr>
            <a:lvl5pPr marL="2286000" lvl="4" indent="-228600" algn="l">
              <a:spcBef>
                <a:spcPts val="600"/>
              </a:spcBef>
              <a:spcAft>
                <a:spcPts val="0"/>
              </a:spcAft>
              <a:buClr>
                <a:srgbClr val="C39E11"/>
              </a:buClr>
              <a:buSzPts val="1648"/>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cxnSp>
        <p:nvCxnSpPr>
          <p:cNvPr id="30" name="Google Shape;30;p33"/>
          <p:cNvCxnSpPr/>
          <p:nvPr/>
        </p:nvCxnSpPr>
        <p:spPr>
          <a:xfrm>
            <a:off x="729343" y="5122227"/>
            <a:ext cx="911198" cy="0"/>
          </a:xfrm>
          <a:prstGeom prst="straightConnector1">
            <a:avLst/>
          </a:prstGeom>
          <a:noFill/>
          <a:ln w="28575" cap="flat" cmpd="sng">
            <a:solidFill>
              <a:schemeClr val="lt2"/>
            </a:solidFill>
            <a:prstDash val="solid"/>
            <a:round/>
            <a:headEnd type="none" w="sm" len="sm"/>
            <a:tailEnd type="none" w="sm" len="sm"/>
          </a:ln>
        </p:spPr>
      </p:cxnSp>
      <p:sp>
        <p:nvSpPr>
          <p:cNvPr id="31" name="Google Shape;31;p33"/>
          <p:cNvSpPr>
            <a:spLocks noGrp="1"/>
          </p:cNvSpPr>
          <p:nvPr>
            <p:ph type="pic" idx="3"/>
          </p:nvPr>
        </p:nvSpPr>
        <p:spPr>
          <a:xfrm>
            <a:off x="9986681" y="6869532"/>
            <a:ext cx="3202843" cy="512064"/>
          </a:xfrm>
          <a:prstGeom prst="rect">
            <a:avLst/>
          </a:prstGeom>
          <a:noFill/>
          <a:ln>
            <a:noFill/>
          </a:ln>
        </p:spPr>
      </p:sp>
    </p:spTree>
    <p:extLst>
      <p:ext uri="{BB962C8B-B14F-4D97-AF65-F5344CB8AC3E}">
        <p14:creationId xmlns:p14="http://schemas.microsoft.com/office/powerpoint/2010/main" val="924176528"/>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Green Ram CSU">
  <p:cSld name="Title Green Ram CSU">
    <p:bg>
      <p:bgPr>
        <a:solidFill>
          <a:schemeClr val="dk2"/>
        </a:solidFill>
        <a:effectLst/>
      </p:bgPr>
    </p:bg>
    <p:spTree>
      <p:nvGrpSpPr>
        <p:cNvPr id="1" name="Shape 32"/>
        <p:cNvGrpSpPr/>
        <p:nvPr/>
      </p:nvGrpSpPr>
      <p:grpSpPr>
        <a:xfrm>
          <a:off x="0" y="0"/>
          <a:ext cx="0" cy="0"/>
          <a:chOff x="0" y="0"/>
          <a:chExt cx="0" cy="0"/>
        </a:xfrm>
      </p:grpSpPr>
      <p:pic>
        <p:nvPicPr>
          <p:cNvPr id="33" name="Google Shape;33;p34"/>
          <p:cNvPicPr preferRelativeResize="0"/>
          <p:nvPr/>
        </p:nvPicPr>
        <p:blipFill rotWithShape="1">
          <a:blip r:embed="rId2">
            <a:alphaModFix amt="8000"/>
          </a:blip>
          <a:srcRect t="14710" r="30639" b="6932"/>
          <a:stretch/>
        </p:blipFill>
        <p:spPr>
          <a:xfrm>
            <a:off x="6937515" y="-1"/>
            <a:ext cx="6880085" cy="7772401"/>
          </a:xfrm>
          <a:prstGeom prst="rect">
            <a:avLst/>
          </a:prstGeom>
          <a:noFill/>
          <a:ln>
            <a:noFill/>
          </a:ln>
        </p:spPr>
      </p:pic>
      <p:sp>
        <p:nvSpPr>
          <p:cNvPr id="34" name="Google Shape;34;p34"/>
          <p:cNvSpPr txBox="1">
            <a:spLocks noGrp="1"/>
          </p:cNvSpPr>
          <p:nvPr>
            <p:ph type="body" idx="1"/>
          </p:nvPr>
        </p:nvSpPr>
        <p:spPr>
          <a:xfrm>
            <a:off x="628075" y="2695562"/>
            <a:ext cx="12561453" cy="1949512"/>
          </a:xfrm>
          <a:prstGeom prst="rect">
            <a:avLst/>
          </a:prstGeom>
          <a:noFill/>
          <a:ln>
            <a:noFill/>
          </a:ln>
        </p:spPr>
        <p:txBody>
          <a:bodyPr spcFirstLastPara="1" wrap="square" lIns="91425" tIns="91425" rIns="91425" bIns="91425" anchor="t" anchorCtr="0">
            <a:spAutoFit/>
          </a:bodyPr>
          <a:lstStyle>
            <a:lvl1pPr marL="457200" lvl="0" indent="-228600" algn="l">
              <a:lnSpc>
                <a:spcPct val="100000"/>
              </a:lnSpc>
              <a:spcBef>
                <a:spcPts val="0"/>
              </a:spcBef>
              <a:spcAft>
                <a:spcPts val="0"/>
              </a:spcAft>
              <a:buClr>
                <a:schemeClr val="lt1"/>
              </a:buClr>
              <a:buSzPts val="6000"/>
              <a:buNone/>
              <a:defRPr sz="6000">
                <a:solidFill>
                  <a:schemeClr val="lt1"/>
                </a:solidFill>
                <a:latin typeface="Arial"/>
                <a:ea typeface="Arial"/>
                <a:cs typeface="Arial"/>
                <a:sym typeface="Arial"/>
              </a:defRPr>
            </a:lvl1pPr>
            <a:lvl2pPr marL="914400" lvl="1" indent="-228600" algn="l">
              <a:lnSpc>
                <a:spcPct val="120000"/>
              </a:lnSpc>
              <a:spcBef>
                <a:spcPts val="0"/>
              </a:spcBef>
              <a:spcAft>
                <a:spcPts val="0"/>
              </a:spcAft>
              <a:buClr>
                <a:schemeClr val="lt1"/>
              </a:buClr>
              <a:buSzPts val="5495"/>
              <a:buNone/>
              <a:defRPr sz="5495">
                <a:solidFill>
                  <a:schemeClr val="lt1"/>
                </a:solidFill>
                <a:latin typeface="Arial"/>
                <a:ea typeface="Arial"/>
                <a:cs typeface="Arial"/>
                <a:sym typeface="Arial"/>
              </a:defRPr>
            </a:lvl2pPr>
            <a:lvl3pPr marL="1371600" lvl="2" indent="-228600" algn="l">
              <a:lnSpc>
                <a:spcPct val="120000"/>
              </a:lnSpc>
              <a:spcBef>
                <a:spcPts val="600"/>
              </a:spcBef>
              <a:spcAft>
                <a:spcPts val="0"/>
              </a:spcAft>
              <a:buClr>
                <a:schemeClr val="lt1"/>
              </a:buClr>
              <a:buSzPts val="5495"/>
              <a:buNone/>
              <a:defRPr sz="5495">
                <a:solidFill>
                  <a:schemeClr val="lt1"/>
                </a:solidFill>
                <a:latin typeface="Arial"/>
                <a:ea typeface="Arial"/>
                <a:cs typeface="Arial"/>
                <a:sym typeface="Arial"/>
              </a:defRPr>
            </a:lvl3pPr>
            <a:lvl4pPr marL="1828800" lvl="3" indent="-228600" algn="l">
              <a:lnSpc>
                <a:spcPct val="120000"/>
              </a:lnSpc>
              <a:spcBef>
                <a:spcPts val="600"/>
              </a:spcBef>
              <a:spcAft>
                <a:spcPts val="0"/>
              </a:spcAft>
              <a:buClr>
                <a:schemeClr val="lt1"/>
              </a:buClr>
              <a:buSzPts val="5495"/>
              <a:buNone/>
              <a:defRPr sz="5495">
                <a:solidFill>
                  <a:schemeClr val="lt1"/>
                </a:solidFill>
                <a:latin typeface="Arial"/>
                <a:ea typeface="Arial"/>
                <a:cs typeface="Arial"/>
                <a:sym typeface="Arial"/>
              </a:defRPr>
            </a:lvl4pPr>
            <a:lvl5pPr marL="2286000" lvl="4" indent="-228600" algn="l">
              <a:spcBef>
                <a:spcPts val="1099"/>
              </a:spcBef>
              <a:spcAft>
                <a:spcPts val="0"/>
              </a:spcAft>
              <a:buClr>
                <a:schemeClr val="lt1"/>
              </a:buClr>
              <a:buSzPts val="5495"/>
              <a:buNone/>
              <a:defRPr sz="5495">
                <a:solidFill>
                  <a:schemeClr val="lt1"/>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 name="Google Shape;35;p34"/>
          <p:cNvSpPr txBox="1">
            <a:spLocks noGrp="1"/>
          </p:cNvSpPr>
          <p:nvPr>
            <p:ph type="body" idx="2"/>
          </p:nvPr>
        </p:nvSpPr>
        <p:spPr>
          <a:xfrm>
            <a:off x="628074" y="5369311"/>
            <a:ext cx="12561452" cy="472185"/>
          </a:xfrm>
          <a:prstGeom prst="rect">
            <a:avLst/>
          </a:prstGeom>
          <a:noFill/>
          <a:ln>
            <a:noFill/>
          </a:ln>
        </p:spPr>
        <p:txBody>
          <a:bodyPr spcFirstLastPara="1" wrap="square" lIns="91425" tIns="91425" rIns="91425" bIns="91425" anchor="t" anchorCtr="0">
            <a:spAutoFit/>
          </a:bodyPr>
          <a:lstStyle>
            <a:lvl1pPr marL="457200" lvl="0" indent="-228600" algn="l">
              <a:lnSpc>
                <a:spcPct val="120000"/>
              </a:lnSpc>
              <a:spcBef>
                <a:spcPts val="600"/>
              </a:spcBef>
              <a:spcAft>
                <a:spcPts val="0"/>
              </a:spcAft>
              <a:buClr>
                <a:schemeClr val="lt1"/>
              </a:buClr>
              <a:buSzPts val="1600"/>
              <a:buNone/>
              <a:defRPr sz="1600">
                <a:solidFill>
                  <a:schemeClr val="lt1"/>
                </a:solidFill>
              </a:defRPr>
            </a:lvl1pPr>
            <a:lvl2pPr marL="914400" lvl="1" indent="-228600" algn="l">
              <a:lnSpc>
                <a:spcPct val="120000"/>
              </a:lnSpc>
              <a:spcBef>
                <a:spcPts val="600"/>
              </a:spcBef>
              <a:spcAft>
                <a:spcPts val="0"/>
              </a:spcAft>
              <a:buClr>
                <a:schemeClr val="dk1"/>
              </a:buClr>
              <a:buSzPts val="1600"/>
              <a:buNone/>
              <a:defRPr/>
            </a:lvl2pPr>
            <a:lvl3pPr marL="1371600" lvl="2" indent="-228600" algn="l">
              <a:lnSpc>
                <a:spcPct val="120000"/>
              </a:lnSpc>
              <a:spcBef>
                <a:spcPts val="600"/>
              </a:spcBef>
              <a:spcAft>
                <a:spcPts val="0"/>
              </a:spcAft>
              <a:buClr>
                <a:schemeClr val="dk1"/>
              </a:buClr>
              <a:buSzPts val="1600"/>
              <a:buNone/>
              <a:defRPr/>
            </a:lvl3pPr>
            <a:lvl4pPr marL="1828800" lvl="3" indent="-228600" algn="l">
              <a:lnSpc>
                <a:spcPct val="120000"/>
              </a:lnSpc>
              <a:spcBef>
                <a:spcPts val="600"/>
              </a:spcBef>
              <a:spcAft>
                <a:spcPts val="0"/>
              </a:spcAft>
              <a:buClr>
                <a:schemeClr val="dk1"/>
              </a:buClr>
              <a:buSzPts val="1600"/>
              <a:buNone/>
              <a:defRPr/>
            </a:lvl4pPr>
            <a:lvl5pPr marL="2286000" lvl="4" indent="-228600" algn="l">
              <a:spcBef>
                <a:spcPts val="600"/>
              </a:spcBef>
              <a:spcAft>
                <a:spcPts val="0"/>
              </a:spcAft>
              <a:buClr>
                <a:srgbClr val="C39E11"/>
              </a:buClr>
              <a:buSzPts val="1648"/>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cxnSp>
        <p:nvCxnSpPr>
          <p:cNvPr id="36" name="Google Shape;36;p34"/>
          <p:cNvCxnSpPr/>
          <p:nvPr/>
        </p:nvCxnSpPr>
        <p:spPr>
          <a:xfrm>
            <a:off x="729343" y="5122227"/>
            <a:ext cx="911198" cy="0"/>
          </a:xfrm>
          <a:prstGeom prst="straightConnector1">
            <a:avLst/>
          </a:prstGeom>
          <a:noFill/>
          <a:ln w="28575" cap="flat" cmpd="sng">
            <a:solidFill>
              <a:schemeClr val="lt2"/>
            </a:solidFill>
            <a:prstDash val="solid"/>
            <a:round/>
            <a:headEnd type="none" w="sm" len="sm"/>
            <a:tailEnd type="none" w="sm" len="sm"/>
          </a:ln>
        </p:spPr>
      </p:cxnSp>
      <p:pic>
        <p:nvPicPr>
          <p:cNvPr id="37" name="Google Shape;37;p34"/>
          <p:cNvPicPr preferRelativeResize="0"/>
          <p:nvPr/>
        </p:nvPicPr>
        <p:blipFill rotWithShape="1">
          <a:blip r:embed="rId3">
            <a:alphaModFix/>
          </a:blip>
          <a:srcRect/>
          <a:stretch/>
        </p:blipFill>
        <p:spPr>
          <a:xfrm>
            <a:off x="9827882" y="6733969"/>
            <a:ext cx="3520440" cy="787424"/>
          </a:xfrm>
          <a:prstGeom prst="rect">
            <a:avLst/>
          </a:prstGeom>
          <a:noFill/>
          <a:ln>
            <a:noFill/>
          </a:ln>
        </p:spPr>
      </p:pic>
    </p:spTree>
    <p:extLst>
      <p:ext uri="{BB962C8B-B14F-4D97-AF65-F5344CB8AC3E}">
        <p14:creationId xmlns:p14="http://schemas.microsoft.com/office/powerpoint/2010/main" val="3778203468"/>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Green Ram UnitID">
  <p:cSld name="Title Green Ram UnitID">
    <p:bg>
      <p:bgPr>
        <a:solidFill>
          <a:schemeClr val="dk2"/>
        </a:solidFill>
        <a:effectLst/>
      </p:bgPr>
    </p:bg>
    <p:spTree>
      <p:nvGrpSpPr>
        <p:cNvPr id="1" name="Shape 38"/>
        <p:cNvGrpSpPr/>
        <p:nvPr/>
      </p:nvGrpSpPr>
      <p:grpSpPr>
        <a:xfrm>
          <a:off x="0" y="0"/>
          <a:ext cx="0" cy="0"/>
          <a:chOff x="0" y="0"/>
          <a:chExt cx="0" cy="0"/>
        </a:xfrm>
      </p:grpSpPr>
      <p:pic>
        <p:nvPicPr>
          <p:cNvPr id="39" name="Google Shape;39;p35"/>
          <p:cNvPicPr preferRelativeResize="0"/>
          <p:nvPr/>
        </p:nvPicPr>
        <p:blipFill rotWithShape="1">
          <a:blip r:embed="rId2">
            <a:alphaModFix amt="8000"/>
          </a:blip>
          <a:srcRect t="14710" r="30639" b="6932"/>
          <a:stretch/>
        </p:blipFill>
        <p:spPr>
          <a:xfrm>
            <a:off x="6937515" y="-1"/>
            <a:ext cx="6880085" cy="7772401"/>
          </a:xfrm>
          <a:prstGeom prst="rect">
            <a:avLst/>
          </a:prstGeom>
          <a:noFill/>
          <a:ln>
            <a:noFill/>
          </a:ln>
        </p:spPr>
      </p:pic>
      <p:sp>
        <p:nvSpPr>
          <p:cNvPr id="40" name="Google Shape;40;p35"/>
          <p:cNvSpPr txBox="1">
            <a:spLocks noGrp="1"/>
          </p:cNvSpPr>
          <p:nvPr>
            <p:ph type="body" idx="1"/>
          </p:nvPr>
        </p:nvSpPr>
        <p:spPr>
          <a:xfrm>
            <a:off x="628075" y="2695562"/>
            <a:ext cx="12561453" cy="1949512"/>
          </a:xfrm>
          <a:prstGeom prst="rect">
            <a:avLst/>
          </a:prstGeom>
          <a:noFill/>
          <a:ln>
            <a:noFill/>
          </a:ln>
        </p:spPr>
        <p:txBody>
          <a:bodyPr spcFirstLastPara="1" wrap="square" lIns="91425" tIns="91425" rIns="91425" bIns="91425" anchor="t" anchorCtr="0">
            <a:spAutoFit/>
          </a:bodyPr>
          <a:lstStyle>
            <a:lvl1pPr marL="457200" lvl="0" indent="-228600" algn="l">
              <a:lnSpc>
                <a:spcPct val="100000"/>
              </a:lnSpc>
              <a:spcBef>
                <a:spcPts val="0"/>
              </a:spcBef>
              <a:spcAft>
                <a:spcPts val="0"/>
              </a:spcAft>
              <a:buClr>
                <a:schemeClr val="lt1"/>
              </a:buClr>
              <a:buSzPts val="6000"/>
              <a:buNone/>
              <a:defRPr sz="6000">
                <a:solidFill>
                  <a:schemeClr val="lt1"/>
                </a:solidFill>
                <a:latin typeface="Arial"/>
                <a:ea typeface="Arial"/>
                <a:cs typeface="Arial"/>
                <a:sym typeface="Arial"/>
              </a:defRPr>
            </a:lvl1pPr>
            <a:lvl2pPr marL="914400" lvl="1" indent="-228600" algn="l">
              <a:lnSpc>
                <a:spcPct val="120000"/>
              </a:lnSpc>
              <a:spcBef>
                <a:spcPts val="0"/>
              </a:spcBef>
              <a:spcAft>
                <a:spcPts val="0"/>
              </a:spcAft>
              <a:buClr>
                <a:schemeClr val="lt1"/>
              </a:buClr>
              <a:buSzPts val="5495"/>
              <a:buNone/>
              <a:defRPr sz="5495">
                <a:solidFill>
                  <a:schemeClr val="lt1"/>
                </a:solidFill>
                <a:latin typeface="Arial"/>
                <a:ea typeface="Arial"/>
                <a:cs typeface="Arial"/>
                <a:sym typeface="Arial"/>
              </a:defRPr>
            </a:lvl2pPr>
            <a:lvl3pPr marL="1371600" lvl="2" indent="-228600" algn="l">
              <a:lnSpc>
                <a:spcPct val="120000"/>
              </a:lnSpc>
              <a:spcBef>
                <a:spcPts val="600"/>
              </a:spcBef>
              <a:spcAft>
                <a:spcPts val="0"/>
              </a:spcAft>
              <a:buClr>
                <a:schemeClr val="lt1"/>
              </a:buClr>
              <a:buSzPts val="5495"/>
              <a:buNone/>
              <a:defRPr sz="5495">
                <a:solidFill>
                  <a:schemeClr val="lt1"/>
                </a:solidFill>
                <a:latin typeface="Arial"/>
                <a:ea typeface="Arial"/>
                <a:cs typeface="Arial"/>
                <a:sym typeface="Arial"/>
              </a:defRPr>
            </a:lvl3pPr>
            <a:lvl4pPr marL="1828800" lvl="3" indent="-228600" algn="l">
              <a:lnSpc>
                <a:spcPct val="120000"/>
              </a:lnSpc>
              <a:spcBef>
                <a:spcPts val="600"/>
              </a:spcBef>
              <a:spcAft>
                <a:spcPts val="0"/>
              </a:spcAft>
              <a:buClr>
                <a:schemeClr val="lt1"/>
              </a:buClr>
              <a:buSzPts val="5495"/>
              <a:buNone/>
              <a:defRPr sz="5495">
                <a:solidFill>
                  <a:schemeClr val="lt1"/>
                </a:solidFill>
                <a:latin typeface="Arial"/>
                <a:ea typeface="Arial"/>
                <a:cs typeface="Arial"/>
                <a:sym typeface="Arial"/>
              </a:defRPr>
            </a:lvl4pPr>
            <a:lvl5pPr marL="2286000" lvl="4" indent="-228600" algn="l">
              <a:spcBef>
                <a:spcPts val="1099"/>
              </a:spcBef>
              <a:spcAft>
                <a:spcPts val="0"/>
              </a:spcAft>
              <a:buClr>
                <a:schemeClr val="lt1"/>
              </a:buClr>
              <a:buSzPts val="5495"/>
              <a:buNone/>
              <a:defRPr sz="5495">
                <a:solidFill>
                  <a:schemeClr val="lt1"/>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 name="Google Shape;41;p35"/>
          <p:cNvSpPr txBox="1">
            <a:spLocks noGrp="1"/>
          </p:cNvSpPr>
          <p:nvPr>
            <p:ph type="body" idx="2"/>
          </p:nvPr>
        </p:nvSpPr>
        <p:spPr>
          <a:xfrm>
            <a:off x="628074" y="5369311"/>
            <a:ext cx="12561452" cy="472185"/>
          </a:xfrm>
          <a:prstGeom prst="rect">
            <a:avLst/>
          </a:prstGeom>
          <a:noFill/>
          <a:ln>
            <a:noFill/>
          </a:ln>
        </p:spPr>
        <p:txBody>
          <a:bodyPr spcFirstLastPara="1" wrap="square" lIns="91425" tIns="91425" rIns="91425" bIns="91425" anchor="t" anchorCtr="0">
            <a:spAutoFit/>
          </a:bodyPr>
          <a:lstStyle>
            <a:lvl1pPr marL="457200" lvl="0" indent="-228600" algn="l">
              <a:lnSpc>
                <a:spcPct val="120000"/>
              </a:lnSpc>
              <a:spcBef>
                <a:spcPts val="600"/>
              </a:spcBef>
              <a:spcAft>
                <a:spcPts val="0"/>
              </a:spcAft>
              <a:buClr>
                <a:schemeClr val="lt1"/>
              </a:buClr>
              <a:buSzPts val="1600"/>
              <a:buNone/>
              <a:defRPr sz="1600">
                <a:solidFill>
                  <a:schemeClr val="lt1"/>
                </a:solidFill>
              </a:defRPr>
            </a:lvl1pPr>
            <a:lvl2pPr marL="914400" lvl="1" indent="-228600" algn="l">
              <a:lnSpc>
                <a:spcPct val="120000"/>
              </a:lnSpc>
              <a:spcBef>
                <a:spcPts val="600"/>
              </a:spcBef>
              <a:spcAft>
                <a:spcPts val="0"/>
              </a:spcAft>
              <a:buClr>
                <a:schemeClr val="dk1"/>
              </a:buClr>
              <a:buSzPts val="1600"/>
              <a:buNone/>
              <a:defRPr/>
            </a:lvl2pPr>
            <a:lvl3pPr marL="1371600" lvl="2" indent="-228600" algn="l">
              <a:lnSpc>
                <a:spcPct val="120000"/>
              </a:lnSpc>
              <a:spcBef>
                <a:spcPts val="600"/>
              </a:spcBef>
              <a:spcAft>
                <a:spcPts val="0"/>
              </a:spcAft>
              <a:buClr>
                <a:schemeClr val="dk1"/>
              </a:buClr>
              <a:buSzPts val="1600"/>
              <a:buNone/>
              <a:defRPr/>
            </a:lvl3pPr>
            <a:lvl4pPr marL="1828800" lvl="3" indent="-228600" algn="l">
              <a:lnSpc>
                <a:spcPct val="120000"/>
              </a:lnSpc>
              <a:spcBef>
                <a:spcPts val="600"/>
              </a:spcBef>
              <a:spcAft>
                <a:spcPts val="0"/>
              </a:spcAft>
              <a:buClr>
                <a:schemeClr val="dk1"/>
              </a:buClr>
              <a:buSzPts val="1600"/>
              <a:buNone/>
              <a:defRPr/>
            </a:lvl4pPr>
            <a:lvl5pPr marL="2286000" lvl="4" indent="-228600" algn="l">
              <a:spcBef>
                <a:spcPts val="600"/>
              </a:spcBef>
              <a:spcAft>
                <a:spcPts val="0"/>
              </a:spcAft>
              <a:buClr>
                <a:srgbClr val="C39E11"/>
              </a:buClr>
              <a:buSzPts val="1648"/>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cxnSp>
        <p:nvCxnSpPr>
          <p:cNvPr id="42" name="Google Shape;42;p35"/>
          <p:cNvCxnSpPr/>
          <p:nvPr/>
        </p:nvCxnSpPr>
        <p:spPr>
          <a:xfrm>
            <a:off x="729343" y="5122227"/>
            <a:ext cx="911198" cy="0"/>
          </a:xfrm>
          <a:prstGeom prst="straightConnector1">
            <a:avLst/>
          </a:prstGeom>
          <a:noFill/>
          <a:ln w="28575" cap="flat" cmpd="sng">
            <a:solidFill>
              <a:schemeClr val="lt2"/>
            </a:solidFill>
            <a:prstDash val="solid"/>
            <a:round/>
            <a:headEnd type="none" w="sm" len="sm"/>
            <a:tailEnd type="none" w="sm" len="sm"/>
          </a:ln>
        </p:spPr>
      </p:cxnSp>
      <p:sp>
        <p:nvSpPr>
          <p:cNvPr id="43" name="Google Shape;43;p35"/>
          <p:cNvSpPr>
            <a:spLocks noGrp="1"/>
          </p:cNvSpPr>
          <p:nvPr>
            <p:ph type="pic" idx="3"/>
          </p:nvPr>
        </p:nvSpPr>
        <p:spPr>
          <a:xfrm>
            <a:off x="9986681" y="6869532"/>
            <a:ext cx="3202843" cy="512064"/>
          </a:xfrm>
          <a:prstGeom prst="rect">
            <a:avLst/>
          </a:prstGeom>
          <a:noFill/>
          <a:ln>
            <a:noFill/>
          </a:ln>
        </p:spPr>
      </p:sp>
    </p:spTree>
    <p:extLst>
      <p:ext uri="{BB962C8B-B14F-4D97-AF65-F5344CB8AC3E}">
        <p14:creationId xmlns:p14="http://schemas.microsoft.com/office/powerpoint/2010/main" val="284776449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Green Dots UnitID">
  <p:cSld name="Title Green Dots UnitID">
    <p:bg>
      <p:bgPr>
        <a:solidFill>
          <a:schemeClr val="dk2"/>
        </a:solidFill>
        <a:effectLst/>
      </p:bgPr>
    </p:bg>
    <p:spTree>
      <p:nvGrpSpPr>
        <p:cNvPr id="1" name="Shape 52"/>
        <p:cNvGrpSpPr/>
        <p:nvPr/>
      </p:nvGrpSpPr>
      <p:grpSpPr>
        <a:xfrm>
          <a:off x="0" y="0"/>
          <a:ext cx="0" cy="0"/>
          <a:chOff x="0" y="0"/>
          <a:chExt cx="0" cy="0"/>
        </a:xfrm>
      </p:grpSpPr>
      <p:pic>
        <p:nvPicPr>
          <p:cNvPr id="53" name="Google Shape;53;p7"/>
          <p:cNvPicPr preferRelativeResize="0"/>
          <p:nvPr/>
        </p:nvPicPr>
        <p:blipFill rotWithShape="1">
          <a:blip r:embed="rId2">
            <a:alphaModFix/>
          </a:blip>
          <a:srcRect t="29515" r="52955" b="10580"/>
          <a:stretch/>
        </p:blipFill>
        <p:spPr>
          <a:xfrm>
            <a:off x="7816145" y="1"/>
            <a:ext cx="6001456" cy="7772400"/>
          </a:xfrm>
          <a:prstGeom prst="rect">
            <a:avLst/>
          </a:prstGeom>
          <a:noFill/>
          <a:ln>
            <a:noFill/>
          </a:ln>
        </p:spPr>
      </p:pic>
      <p:sp>
        <p:nvSpPr>
          <p:cNvPr id="54" name="Google Shape;54;p7"/>
          <p:cNvSpPr txBox="1">
            <a:spLocks noGrp="1"/>
          </p:cNvSpPr>
          <p:nvPr>
            <p:ph type="body" idx="1"/>
          </p:nvPr>
        </p:nvSpPr>
        <p:spPr>
          <a:xfrm>
            <a:off x="628075" y="2695562"/>
            <a:ext cx="12561453" cy="2031325"/>
          </a:xfrm>
          <a:prstGeom prst="rect">
            <a:avLst/>
          </a:prstGeom>
          <a:noFill/>
          <a:ln>
            <a:noFill/>
          </a:ln>
        </p:spPr>
        <p:txBody>
          <a:bodyPr spcFirstLastPara="1" wrap="square" lIns="91425" tIns="91425" rIns="91425" bIns="91425" anchor="t" anchorCtr="0">
            <a:spAutoFit/>
          </a:bodyPr>
          <a:lstStyle>
            <a:lvl1pPr marL="457200" lvl="0" indent="-228600" algn="l">
              <a:lnSpc>
                <a:spcPct val="100000"/>
              </a:lnSpc>
              <a:spcBef>
                <a:spcPts val="0"/>
              </a:spcBef>
              <a:spcAft>
                <a:spcPts val="0"/>
              </a:spcAft>
              <a:buClr>
                <a:schemeClr val="lt1"/>
              </a:buClr>
              <a:buSzPts val="6000"/>
              <a:buNone/>
              <a:defRPr sz="6000" b="0" i="0">
                <a:solidFill>
                  <a:schemeClr val="lt1"/>
                </a:solidFill>
                <a:latin typeface="Arial"/>
                <a:ea typeface="Arial"/>
                <a:cs typeface="Arial"/>
                <a:sym typeface="Arial"/>
              </a:defRPr>
            </a:lvl1pPr>
            <a:lvl2pPr marL="914400" lvl="1" indent="-228600" algn="l">
              <a:lnSpc>
                <a:spcPct val="120000"/>
              </a:lnSpc>
              <a:spcBef>
                <a:spcPts val="0"/>
              </a:spcBef>
              <a:spcAft>
                <a:spcPts val="0"/>
              </a:spcAft>
              <a:buClr>
                <a:schemeClr val="lt1"/>
              </a:buClr>
              <a:buSzPts val="5495"/>
              <a:buNone/>
              <a:defRPr sz="5495">
                <a:solidFill>
                  <a:schemeClr val="lt1"/>
                </a:solidFill>
                <a:latin typeface="Arial"/>
                <a:ea typeface="Arial"/>
                <a:cs typeface="Arial"/>
                <a:sym typeface="Arial"/>
              </a:defRPr>
            </a:lvl2pPr>
            <a:lvl3pPr marL="1371600" lvl="2" indent="-228600" algn="l">
              <a:lnSpc>
                <a:spcPct val="120000"/>
              </a:lnSpc>
              <a:spcBef>
                <a:spcPts val="600"/>
              </a:spcBef>
              <a:spcAft>
                <a:spcPts val="0"/>
              </a:spcAft>
              <a:buClr>
                <a:schemeClr val="lt1"/>
              </a:buClr>
              <a:buSzPts val="5495"/>
              <a:buNone/>
              <a:defRPr sz="5495">
                <a:solidFill>
                  <a:schemeClr val="lt1"/>
                </a:solidFill>
                <a:latin typeface="Arial"/>
                <a:ea typeface="Arial"/>
                <a:cs typeface="Arial"/>
                <a:sym typeface="Arial"/>
              </a:defRPr>
            </a:lvl3pPr>
            <a:lvl4pPr marL="1828800" lvl="3" indent="-228600" algn="l">
              <a:lnSpc>
                <a:spcPct val="120000"/>
              </a:lnSpc>
              <a:spcBef>
                <a:spcPts val="600"/>
              </a:spcBef>
              <a:spcAft>
                <a:spcPts val="0"/>
              </a:spcAft>
              <a:buClr>
                <a:schemeClr val="lt1"/>
              </a:buClr>
              <a:buSzPts val="5495"/>
              <a:buNone/>
              <a:defRPr sz="5495">
                <a:solidFill>
                  <a:schemeClr val="lt1"/>
                </a:solidFill>
                <a:latin typeface="Arial"/>
                <a:ea typeface="Arial"/>
                <a:cs typeface="Arial"/>
                <a:sym typeface="Arial"/>
              </a:defRPr>
            </a:lvl4pPr>
            <a:lvl5pPr marL="2286000" lvl="4" indent="-228600" algn="l">
              <a:spcBef>
                <a:spcPts val="1099"/>
              </a:spcBef>
              <a:spcAft>
                <a:spcPts val="0"/>
              </a:spcAft>
              <a:buClr>
                <a:schemeClr val="lt1"/>
              </a:buClr>
              <a:buSzPts val="5495"/>
              <a:buNone/>
              <a:defRPr sz="5495">
                <a:solidFill>
                  <a:schemeClr val="lt1"/>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5" name="Google Shape;55;p7"/>
          <p:cNvSpPr txBox="1">
            <a:spLocks noGrp="1"/>
          </p:cNvSpPr>
          <p:nvPr>
            <p:ph type="body" idx="2"/>
          </p:nvPr>
        </p:nvSpPr>
        <p:spPr>
          <a:xfrm>
            <a:off x="628074" y="5369311"/>
            <a:ext cx="12561451" cy="472185"/>
          </a:xfrm>
          <a:prstGeom prst="rect">
            <a:avLst/>
          </a:prstGeom>
          <a:noFill/>
          <a:ln>
            <a:noFill/>
          </a:ln>
        </p:spPr>
        <p:txBody>
          <a:bodyPr spcFirstLastPara="1" wrap="square" lIns="91425" tIns="91425" rIns="91425" bIns="91425" anchor="t" anchorCtr="0">
            <a:spAutoFit/>
          </a:bodyPr>
          <a:lstStyle>
            <a:lvl1pPr marL="457200" lvl="0" indent="-228600" algn="l">
              <a:lnSpc>
                <a:spcPct val="120000"/>
              </a:lnSpc>
              <a:spcBef>
                <a:spcPts val="600"/>
              </a:spcBef>
              <a:spcAft>
                <a:spcPts val="0"/>
              </a:spcAft>
              <a:buClr>
                <a:schemeClr val="lt1"/>
              </a:buClr>
              <a:buSzPts val="1600"/>
              <a:buNone/>
              <a:defRPr sz="1600">
                <a:solidFill>
                  <a:schemeClr val="lt1"/>
                </a:solidFill>
              </a:defRPr>
            </a:lvl1pPr>
            <a:lvl2pPr marL="914400" lvl="1" indent="-228600" algn="l">
              <a:lnSpc>
                <a:spcPct val="120000"/>
              </a:lnSpc>
              <a:spcBef>
                <a:spcPts val="600"/>
              </a:spcBef>
              <a:spcAft>
                <a:spcPts val="0"/>
              </a:spcAft>
              <a:buClr>
                <a:schemeClr val="dk1"/>
              </a:buClr>
              <a:buSzPts val="1600"/>
              <a:buNone/>
              <a:defRPr/>
            </a:lvl2pPr>
            <a:lvl3pPr marL="1371600" lvl="2" indent="-228600" algn="l">
              <a:lnSpc>
                <a:spcPct val="120000"/>
              </a:lnSpc>
              <a:spcBef>
                <a:spcPts val="600"/>
              </a:spcBef>
              <a:spcAft>
                <a:spcPts val="0"/>
              </a:spcAft>
              <a:buClr>
                <a:schemeClr val="dk1"/>
              </a:buClr>
              <a:buSzPts val="1600"/>
              <a:buNone/>
              <a:defRPr/>
            </a:lvl3pPr>
            <a:lvl4pPr marL="1828800" lvl="3" indent="-228600" algn="l">
              <a:lnSpc>
                <a:spcPct val="120000"/>
              </a:lnSpc>
              <a:spcBef>
                <a:spcPts val="600"/>
              </a:spcBef>
              <a:spcAft>
                <a:spcPts val="0"/>
              </a:spcAft>
              <a:buClr>
                <a:schemeClr val="dk1"/>
              </a:buClr>
              <a:buSzPts val="1600"/>
              <a:buNone/>
              <a:defRPr/>
            </a:lvl4pPr>
            <a:lvl5pPr marL="2286000" lvl="4" indent="-228600" algn="l">
              <a:spcBef>
                <a:spcPts val="600"/>
              </a:spcBef>
              <a:spcAft>
                <a:spcPts val="0"/>
              </a:spcAft>
              <a:buClr>
                <a:srgbClr val="C39E11"/>
              </a:buClr>
              <a:buSzPts val="1648"/>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cxnSp>
        <p:nvCxnSpPr>
          <p:cNvPr id="56" name="Google Shape;56;p7"/>
          <p:cNvCxnSpPr/>
          <p:nvPr/>
        </p:nvCxnSpPr>
        <p:spPr>
          <a:xfrm>
            <a:off x="729343" y="5122227"/>
            <a:ext cx="911198" cy="0"/>
          </a:xfrm>
          <a:prstGeom prst="straightConnector1">
            <a:avLst/>
          </a:prstGeom>
          <a:noFill/>
          <a:ln w="28575" cap="flat" cmpd="sng">
            <a:solidFill>
              <a:schemeClr val="lt2"/>
            </a:solidFill>
            <a:prstDash val="solid"/>
            <a:round/>
            <a:headEnd type="none" w="sm" len="sm"/>
            <a:tailEnd type="none" w="sm" len="sm"/>
          </a:ln>
        </p:spPr>
      </p:cxnSp>
      <p:sp>
        <p:nvSpPr>
          <p:cNvPr id="57" name="Google Shape;57;p7"/>
          <p:cNvSpPr>
            <a:spLocks noGrp="1"/>
          </p:cNvSpPr>
          <p:nvPr>
            <p:ph type="pic" idx="3"/>
          </p:nvPr>
        </p:nvSpPr>
        <p:spPr>
          <a:xfrm>
            <a:off x="9986681" y="6869532"/>
            <a:ext cx="3202843" cy="512064"/>
          </a:xfrm>
          <a:prstGeom prst="rect">
            <a:avLst/>
          </a:prstGeom>
          <a:noFill/>
          <a:ln>
            <a:noFill/>
          </a:ln>
        </p:spPr>
      </p:sp>
      <p:sp>
        <p:nvSpPr>
          <p:cNvPr id="58" name="Google Shape;58;p7"/>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a:buNone/>
              <a:defRPr>
                <a:solidFill>
                  <a:schemeClr val="lt1"/>
                </a:solidFill>
                <a:latin typeface="Arial"/>
                <a:ea typeface="Arial"/>
                <a:cs typeface="Arial"/>
                <a:sym typeface="Arial"/>
              </a:defRPr>
            </a:lvl1pPr>
            <a:lvl2pPr lvl="1">
              <a:buNone/>
              <a:defRPr>
                <a:solidFill>
                  <a:schemeClr val="lt1"/>
                </a:solidFill>
                <a:latin typeface="Arial"/>
                <a:ea typeface="Arial"/>
                <a:cs typeface="Arial"/>
                <a:sym typeface="Arial"/>
              </a:defRPr>
            </a:lvl2pPr>
            <a:lvl3pPr lvl="2">
              <a:buNone/>
              <a:defRPr>
                <a:solidFill>
                  <a:schemeClr val="lt1"/>
                </a:solidFill>
                <a:latin typeface="Arial"/>
                <a:ea typeface="Arial"/>
                <a:cs typeface="Arial"/>
                <a:sym typeface="Arial"/>
              </a:defRPr>
            </a:lvl3pPr>
            <a:lvl4pPr lvl="3">
              <a:buNone/>
              <a:defRPr>
                <a:solidFill>
                  <a:schemeClr val="lt1"/>
                </a:solidFill>
                <a:latin typeface="Arial"/>
                <a:ea typeface="Arial"/>
                <a:cs typeface="Arial"/>
                <a:sym typeface="Arial"/>
              </a:defRPr>
            </a:lvl4pPr>
            <a:lvl5pPr lvl="4">
              <a:buNone/>
              <a:defRPr>
                <a:solidFill>
                  <a:schemeClr val="lt1"/>
                </a:solidFill>
                <a:latin typeface="Arial"/>
                <a:ea typeface="Arial"/>
                <a:cs typeface="Arial"/>
                <a:sym typeface="Arial"/>
              </a:defRPr>
            </a:lvl5pPr>
            <a:lvl6pPr lvl="5">
              <a:buNone/>
              <a:defRPr>
                <a:solidFill>
                  <a:schemeClr val="lt1"/>
                </a:solidFill>
                <a:latin typeface="Arial"/>
                <a:ea typeface="Arial"/>
                <a:cs typeface="Arial"/>
                <a:sym typeface="Arial"/>
              </a:defRPr>
            </a:lvl6pPr>
            <a:lvl7pPr lvl="6">
              <a:buNone/>
              <a:defRPr>
                <a:solidFill>
                  <a:schemeClr val="lt1"/>
                </a:solidFill>
                <a:latin typeface="Arial"/>
                <a:ea typeface="Arial"/>
                <a:cs typeface="Arial"/>
                <a:sym typeface="Arial"/>
              </a:defRPr>
            </a:lvl7pPr>
            <a:lvl8pPr lvl="7">
              <a:buNone/>
              <a:defRPr>
                <a:solidFill>
                  <a:schemeClr val="lt1"/>
                </a:solidFill>
                <a:latin typeface="Arial"/>
                <a:ea typeface="Arial"/>
                <a:cs typeface="Arial"/>
                <a:sym typeface="Arial"/>
              </a:defRPr>
            </a:lvl8pPr>
            <a:lvl9pPr lvl="8">
              <a:buNone/>
              <a:defRPr>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White CSU">
  <p:cSld name="Title White CSU">
    <p:spTree>
      <p:nvGrpSpPr>
        <p:cNvPr id="1" name="Shape 44"/>
        <p:cNvGrpSpPr/>
        <p:nvPr/>
      </p:nvGrpSpPr>
      <p:grpSpPr>
        <a:xfrm>
          <a:off x="0" y="0"/>
          <a:ext cx="0" cy="0"/>
          <a:chOff x="0" y="0"/>
          <a:chExt cx="0" cy="0"/>
        </a:xfrm>
      </p:grpSpPr>
      <p:sp>
        <p:nvSpPr>
          <p:cNvPr id="45" name="Google Shape;45;p36"/>
          <p:cNvSpPr txBox="1"/>
          <p:nvPr/>
        </p:nvSpPr>
        <p:spPr>
          <a:xfrm>
            <a:off x="-1349192" y="1236134"/>
            <a:ext cx="184731" cy="5150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747">
              <a:solidFill>
                <a:schemeClr val="dk1"/>
              </a:solidFill>
              <a:latin typeface="Arial"/>
              <a:ea typeface="Arial"/>
              <a:cs typeface="Arial"/>
              <a:sym typeface="Arial"/>
            </a:endParaRPr>
          </a:p>
        </p:txBody>
      </p:sp>
      <p:sp>
        <p:nvSpPr>
          <p:cNvPr id="46" name="Google Shape;46;p36"/>
          <p:cNvSpPr txBox="1"/>
          <p:nvPr/>
        </p:nvSpPr>
        <p:spPr>
          <a:xfrm>
            <a:off x="-2093575" y="-474133"/>
            <a:ext cx="184731" cy="5150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747">
              <a:solidFill>
                <a:schemeClr val="dk1"/>
              </a:solidFill>
              <a:latin typeface="Arial"/>
              <a:ea typeface="Arial"/>
              <a:cs typeface="Arial"/>
              <a:sym typeface="Arial"/>
            </a:endParaRPr>
          </a:p>
        </p:txBody>
      </p:sp>
      <p:sp>
        <p:nvSpPr>
          <p:cNvPr id="47" name="Google Shape;47;p36"/>
          <p:cNvSpPr txBox="1"/>
          <p:nvPr/>
        </p:nvSpPr>
        <p:spPr>
          <a:xfrm>
            <a:off x="-2186621" y="-795867"/>
            <a:ext cx="184731" cy="5150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747">
              <a:solidFill>
                <a:schemeClr val="dk1"/>
              </a:solidFill>
              <a:latin typeface="Arial"/>
              <a:ea typeface="Arial"/>
              <a:cs typeface="Arial"/>
              <a:sym typeface="Arial"/>
            </a:endParaRPr>
          </a:p>
        </p:txBody>
      </p:sp>
      <p:sp>
        <p:nvSpPr>
          <p:cNvPr id="48" name="Google Shape;48;p36"/>
          <p:cNvSpPr txBox="1">
            <a:spLocks noGrp="1"/>
          </p:cNvSpPr>
          <p:nvPr>
            <p:ph type="body" idx="1"/>
          </p:nvPr>
        </p:nvSpPr>
        <p:spPr>
          <a:xfrm>
            <a:off x="628075" y="2695562"/>
            <a:ext cx="12561453" cy="2031325"/>
          </a:xfrm>
          <a:prstGeom prst="rect">
            <a:avLst/>
          </a:prstGeom>
          <a:noFill/>
          <a:ln>
            <a:noFill/>
          </a:ln>
        </p:spPr>
        <p:txBody>
          <a:bodyPr spcFirstLastPara="1" wrap="square" lIns="91425" tIns="91425" rIns="91425" bIns="91425" anchor="t" anchorCtr="0">
            <a:spAutoFit/>
          </a:bodyPr>
          <a:lstStyle>
            <a:lvl1pPr marL="457200" lvl="0" indent="-228600" algn="l">
              <a:lnSpc>
                <a:spcPct val="100000"/>
              </a:lnSpc>
              <a:spcBef>
                <a:spcPts val="0"/>
              </a:spcBef>
              <a:spcAft>
                <a:spcPts val="0"/>
              </a:spcAft>
              <a:buClr>
                <a:schemeClr val="dk2"/>
              </a:buClr>
              <a:buSzPts val="6000"/>
              <a:buNone/>
              <a:defRPr sz="6000">
                <a:solidFill>
                  <a:schemeClr val="dk2"/>
                </a:solidFill>
                <a:latin typeface="Arial"/>
                <a:ea typeface="Arial"/>
                <a:cs typeface="Arial"/>
                <a:sym typeface="Arial"/>
              </a:defRPr>
            </a:lvl1pPr>
            <a:lvl2pPr marL="914400" lvl="1" indent="-228600" algn="l">
              <a:lnSpc>
                <a:spcPct val="120000"/>
              </a:lnSpc>
              <a:spcBef>
                <a:spcPts val="0"/>
              </a:spcBef>
              <a:spcAft>
                <a:spcPts val="0"/>
              </a:spcAft>
              <a:buClr>
                <a:schemeClr val="lt1"/>
              </a:buClr>
              <a:buSzPts val="5495"/>
              <a:buNone/>
              <a:defRPr sz="5495">
                <a:solidFill>
                  <a:schemeClr val="lt1"/>
                </a:solidFill>
                <a:latin typeface="Arial"/>
                <a:ea typeface="Arial"/>
                <a:cs typeface="Arial"/>
                <a:sym typeface="Arial"/>
              </a:defRPr>
            </a:lvl2pPr>
            <a:lvl3pPr marL="1371600" lvl="2" indent="-228600" algn="l">
              <a:lnSpc>
                <a:spcPct val="120000"/>
              </a:lnSpc>
              <a:spcBef>
                <a:spcPts val="600"/>
              </a:spcBef>
              <a:spcAft>
                <a:spcPts val="0"/>
              </a:spcAft>
              <a:buClr>
                <a:schemeClr val="lt1"/>
              </a:buClr>
              <a:buSzPts val="5495"/>
              <a:buNone/>
              <a:defRPr sz="5495">
                <a:solidFill>
                  <a:schemeClr val="lt1"/>
                </a:solidFill>
                <a:latin typeface="Arial"/>
                <a:ea typeface="Arial"/>
                <a:cs typeface="Arial"/>
                <a:sym typeface="Arial"/>
              </a:defRPr>
            </a:lvl3pPr>
            <a:lvl4pPr marL="1828800" lvl="3" indent="-228600" algn="l">
              <a:lnSpc>
                <a:spcPct val="120000"/>
              </a:lnSpc>
              <a:spcBef>
                <a:spcPts val="600"/>
              </a:spcBef>
              <a:spcAft>
                <a:spcPts val="0"/>
              </a:spcAft>
              <a:buClr>
                <a:schemeClr val="lt1"/>
              </a:buClr>
              <a:buSzPts val="5495"/>
              <a:buNone/>
              <a:defRPr sz="5495">
                <a:solidFill>
                  <a:schemeClr val="lt1"/>
                </a:solidFill>
                <a:latin typeface="Arial"/>
                <a:ea typeface="Arial"/>
                <a:cs typeface="Arial"/>
                <a:sym typeface="Arial"/>
              </a:defRPr>
            </a:lvl4pPr>
            <a:lvl5pPr marL="2286000" lvl="4" indent="-228600" algn="l">
              <a:spcBef>
                <a:spcPts val="1099"/>
              </a:spcBef>
              <a:spcAft>
                <a:spcPts val="0"/>
              </a:spcAft>
              <a:buClr>
                <a:schemeClr val="lt1"/>
              </a:buClr>
              <a:buSzPts val="5495"/>
              <a:buNone/>
              <a:defRPr sz="5495">
                <a:solidFill>
                  <a:schemeClr val="lt1"/>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9" name="Google Shape;49;p36"/>
          <p:cNvSpPr txBox="1">
            <a:spLocks noGrp="1"/>
          </p:cNvSpPr>
          <p:nvPr>
            <p:ph type="body" idx="2"/>
          </p:nvPr>
        </p:nvSpPr>
        <p:spPr>
          <a:xfrm>
            <a:off x="628074" y="5369311"/>
            <a:ext cx="12561452" cy="480131"/>
          </a:xfrm>
          <a:prstGeom prst="rect">
            <a:avLst/>
          </a:prstGeom>
          <a:noFill/>
          <a:ln>
            <a:noFill/>
          </a:ln>
        </p:spPr>
        <p:txBody>
          <a:bodyPr spcFirstLastPara="1" wrap="square" lIns="91425" tIns="91425" rIns="91425" bIns="91425" anchor="t" anchorCtr="0">
            <a:spAutoFit/>
          </a:bodyPr>
          <a:lstStyle>
            <a:lvl1pPr marL="457200" lvl="0" indent="-228600" algn="l">
              <a:lnSpc>
                <a:spcPct val="120000"/>
              </a:lnSpc>
              <a:spcBef>
                <a:spcPts val="600"/>
              </a:spcBef>
              <a:spcAft>
                <a:spcPts val="0"/>
              </a:spcAft>
              <a:buClr>
                <a:schemeClr val="dk2"/>
              </a:buClr>
              <a:buSzPts val="1600"/>
              <a:buNone/>
              <a:defRPr sz="1600">
                <a:solidFill>
                  <a:schemeClr val="dk2"/>
                </a:solidFill>
              </a:defRPr>
            </a:lvl1pPr>
            <a:lvl2pPr marL="914400" lvl="1" indent="-228600" algn="l">
              <a:lnSpc>
                <a:spcPct val="120000"/>
              </a:lnSpc>
              <a:spcBef>
                <a:spcPts val="600"/>
              </a:spcBef>
              <a:spcAft>
                <a:spcPts val="0"/>
              </a:spcAft>
              <a:buClr>
                <a:schemeClr val="dk1"/>
              </a:buClr>
              <a:buSzPts val="1600"/>
              <a:buNone/>
              <a:defRPr/>
            </a:lvl2pPr>
            <a:lvl3pPr marL="1371600" lvl="2" indent="-228600" algn="l">
              <a:lnSpc>
                <a:spcPct val="120000"/>
              </a:lnSpc>
              <a:spcBef>
                <a:spcPts val="600"/>
              </a:spcBef>
              <a:spcAft>
                <a:spcPts val="0"/>
              </a:spcAft>
              <a:buClr>
                <a:schemeClr val="dk1"/>
              </a:buClr>
              <a:buSzPts val="1600"/>
              <a:buNone/>
              <a:defRPr/>
            </a:lvl3pPr>
            <a:lvl4pPr marL="1828800" lvl="3" indent="-228600" algn="l">
              <a:lnSpc>
                <a:spcPct val="120000"/>
              </a:lnSpc>
              <a:spcBef>
                <a:spcPts val="600"/>
              </a:spcBef>
              <a:spcAft>
                <a:spcPts val="0"/>
              </a:spcAft>
              <a:buClr>
                <a:schemeClr val="dk1"/>
              </a:buClr>
              <a:buSzPts val="1600"/>
              <a:buNone/>
              <a:defRPr/>
            </a:lvl4pPr>
            <a:lvl5pPr marL="2286000" lvl="4" indent="-228600" algn="l">
              <a:spcBef>
                <a:spcPts val="600"/>
              </a:spcBef>
              <a:spcAft>
                <a:spcPts val="0"/>
              </a:spcAft>
              <a:buClr>
                <a:srgbClr val="C39E11"/>
              </a:buClr>
              <a:buSzPts val="1648"/>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cxnSp>
        <p:nvCxnSpPr>
          <p:cNvPr id="50" name="Google Shape;50;p36"/>
          <p:cNvCxnSpPr/>
          <p:nvPr/>
        </p:nvCxnSpPr>
        <p:spPr>
          <a:xfrm>
            <a:off x="729343" y="5122227"/>
            <a:ext cx="911198" cy="0"/>
          </a:xfrm>
          <a:prstGeom prst="straightConnector1">
            <a:avLst/>
          </a:prstGeom>
          <a:noFill/>
          <a:ln w="28575" cap="flat" cmpd="sng">
            <a:solidFill>
              <a:schemeClr val="lt2"/>
            </a:solidFill>
            <a:prstDash val="solid"/>
            <a:round/>
            <a:headEnd type="none" w="sm" len="sm"/>
            <a:tailEnd type="none" w="sm" len="sm"/>
          </a:ln>
        </p:spPr>
      </p:cxnSp>
      <p:pic>
        <p:nvPicPr>
          <p:cNvPr id="51" name="Google Shape;51;p36"/>
          <p:cNvPicPr preferRelativeResize="0"/>
          <p:nvPr/>
        </p:nvPicPr>
        <p:blipFill rotWithShape="1">
          <a:blip r:embed="rId2">
            <a:alphaModFix/>
          </a:blip>
          <a:srcRect/>
          <a:stretch/>
        </p:blipFill>
        <p:spPr>
          <a:xfrm>
            <a:off x="9827882" y="6733969"/>
            <a:ext cx="3520440" cy="787423"/>
          </a:xfrm>
          <a:prstGeom prst="rect">
            <a:avLst/>
          </a:prstGeom>
          <a:noFill/>
          <a:ln>
            <a:noFill/>
          </a:ln>
        </p:spPr>
      </p:pic>
    </p:spTree>
    <p:extLst>
      <p:ext uri="{BB962C8B-B14F-4D97-AF65-F5344CB8AC3E}">
        <p14:creationId xmlns:p14="http://schemas.microsoft.com/office/powerpoint/2010/main" val="2456069823"/>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White UnitID">
  <p:cSld name="Title White UnitID">
    <p:spTree>
      <p:nvGrpSpPr>
        <p:cNvPr id="1" name="Shape 52"/>
        <p:cNvGrpSpPr/>
        <p:nvPr/>
      </p:nvGrpSpPr>
      <p:grpSpPr>
        <a:xfrm>
          <a:off x="0" y="0"/>
          <a:ext cx="0" cy="0"/>
          <a:chOff x="0" y="0"/>
          <a:chExt cx="0" cy="0"/>
        </a:xfrm>
      </p:grpSpPr>
      <p:sp>
        <p:nvSpPr>
          <p:cNvPr id="53" name="Google Shape;53;p37"/>
          <p:cNvSpPr txBox="1"/>
          <p:nvPr/>
        </p:nvSpPr>
        <p:spPr>
          <a:xfrm>
            <a:off x="-1349192" y="1236134"/>
            <a:ext cx="184731" cy="5150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747">
              <a:solidFill>
                <a:schemeClr val="dk1"/>
              </a:solidFill>
              <a:latin typeface="Arial"/>
              <a:ea typeface="Arial"/>
              <a:cs typeface="Arial"/>
              <a:sym typeface="Arial"/>
            </a:endParaRPr>
          </a:p>
        </p:txBody>
      </p:sp>
      <p:sp>
        <p:nvSpPr>
          <p:cNvPr id="54" name="Google Shape;54;p37"/>
          <p:cNvSpPr txBox="1"/>
          <p:nvPr/>
        </p:nvSpPr>
        <p:spPr>
          <a:xfrm>
            <a:off x="-2093575" y="-474133"/>
            <a:ext cx="184731" cy="5150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747">
              <a:solidFill>
                <a:schemeClr val="dk1"/>
              </a:solidFill>
              <a:latin typeface="Arial"/>
              <a:ea typeface="Arial"/>
              <a:cs typeface="Arial"/>
              <a:sym typeface="Arial"/>
            </a:endParaRPr>
          </a:p>
        </p:txBody>
      </p:sp>
      <p:sp>
        <p:nvSpPr>
          <p:cNvPr id="55" name="Google Shape;55;p37"/>
          <p:cNvSpPr txBox="1"/>
          <p:nvPr/>
        </p:nvSpPr>
        <p:spPr>
          <a:xfrm>
            <a:off x="-2186621" y="-795867"/>
            <a:ext cx="184731" cy="5150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747">
              <a:solidFill>
                <a:schemeClr val="dk1"/>
              </a:solidFill>
              <a:latin typeface="Arial"/>
              <a:ea typeface="Arial"/>
              <a:cs typeface="Arial"/>
              <a:sym typeface="Arial"/>
            </a:endParaRPr>
          </a:p>
        </p:txBody>
      </p:sp>
      <p:sp>
        <p:nvSpPr>
          <p:cNvPr id="56" name="Google Shape;56;p37"/>
          <p:cNvSpPr txBox="1">
            <a:spLocks noGrp="1"/>
          </p:cNvSpPr>
          <p:nvPr>
            <p:ph type="body" idx="1"/>
          </p:nvPr>
        </p:nvSpPr>
        <p:spPr>
          <a:xfrm>
            <a:off x="628075" y="2695562"/>
            <a:ext cx="12561453" cy="2031325"/>
          </a:xfrm>
          <a:prstGeom prst="rect">
            <a:avLst/>
          </a:prstGeom>
          <a:noFill/>
          <a:ln>
            <a:noFill/>
          </a:ln>
        </p:spPr>
        <p:txBody>
          <a:bodyPr spcFirstLastPara="1" wrap="square" lIns="91425" tIns="91425" rIns="91425" bIns="91425" anchor="t" anchorCtr="0">
            <a:spAutoFit/>
          </a:bodyPr>
          <a:lstStyle>
            <a:lvl1pPr marL="457200" lvl="0" indent="-228600" algn="l">
              <a:lnSpc>
                <a:spcPct val="100000"/>
              </a:lnSpc>
              <a:spcBef>
                <a:spcPts val="0"/>
              </a:spcBef>
              <a:spcAft>
                <a:spcPts val="0"/>
              </a:spcAft>
              <a:buClr>
                <a:schemeClr val="dk2"/>
              </a:buClr>
              <a:buSzPts val="6000"/>
              <a:buNone/>
              <a:defRPr sz="6000">
                <a:solidFill>
                  <a:schemeClr val="dk2"/>
                </a:solidFill>
                <a:latin typeface="Arial"/>
                <a:ea typeface="Arial"/>
                <a:cs typeface="Arial"/>
                <a:sym typeface="Arial"/>
              </a:defRPr>
            </a:lvl1pPr>
            <a:lvl2pPr marL="914400" lvl="1" indent="-228600" algn="l">
              <a:lnSpc>
                <a:spcPct val="120000"/>
              </a:lnSpc>
              <a:spcBef>
                <a:spcPts val="0"/>
              </a:spcBef>
              <a:spcAft>
                <a:spcPts val="0"/>
              </a:spcAft>
              <a:buClr>
                <a:schemeClr val="lt1"/>
              </a:buClr>
              <a:buSzPts val="5495"/>
              <a:buNone/>
              <a:defRPr sz="5495">
                <a:solidFill>
                  <a:schemeClr val="lt1"/>
                </a:solidFill>
                <a:latin typeface="Arial"/>
                <a:ea typeface="Arial"/>
                <a:cs typeface="Arial"/>
                <a:sym typeface="Arial"/>
              </a:defRPr>
            </a:lvl2pPr>
            <a:lvl3pPr marL="1371600" lvl="2" indent="-228600" algn="l">
              <a:lnSpc>
                <a:spcPct val="120000"/>
              </a:lnSpc>
              <a:spcBef>
                <a:spcPts val="600"/>
              </a:spcBef>
              <a:spcAft>
                <a:spcPts val="0"/>
              </a:spcAft>
              <a:buClr>
                <a:schemeClr val="lt1"/>
              </a:buClr>
              <a:buSzPts val="5495"/>
              <a:buNone/>
              <a:defRPr sz="5495">
                <a:solidFill>
                  <a:schemeClr val="lt1"/>
                </a:solidFill>
                <a:latin typeface="Arial"/>
                <a:ea typeface="Arial"/>
                <a:cs typeface="Arial"/>
                <a:sym typeface="Arial"/>
              </a:defRPr>
            </a:lvl3pPr>
            <a:lvl4pPr marL="1828800" lvl="3" indent="-228600" algn="l">
              <a:lnSpc>
                <a:spcPct val="120000"/>
              </a:lnSpc>
              <a:spcBef>
                <a:spcPts val="600"/>
              </a:spcBef>
              <a:spcAft>
                <a:spcPts val="0"/>
              </a:spcAft>
              <a:buClr>
                <a:schemeClr val="lt1"/>
              </a:buClr>
              <a:buSzPts val="5495"/>
              <a:buNone/>
              <a:defRPr sz="5495">
                <a:solidFill>
                  <a:schemeClr val="lt1"/>
                </a:solidFill>
                <a:latin typeface="Arial"/>
                <a:ea typeface="Arial"/>
                <a:cs typeface="Arial"/>
                <a:sym typeface="Arial"/>
              </a:defRPr>
            </a:lvl4pPr>
            <a:lvl5pPr marL="2286000" lvl="4" indent="-228600" algn="l">
              <a:spcBef>
                <a:spcPts val="1099"/>
              </a:spcBef>
              <a:spcAft>
                <a:spcPts val="0"/>
              </a:spcAft>
              <a:buClr>
                <a:schemeClr val="lt1"/>
              </a:buClr>
              <a:buSzPts val="5495"/>
              <a:buNone/>
              <a:defRPr sz="5495">
                <a:solidFill>
                  <a:schemeClr val="lt1"/>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7" name="Google Shape;57;p37"/>
          <p:cNvSpPr txBox="1">
            <a:spLocks noGrp="1"/>
          </p:cNvSpPr>
          <p:nvPr>
            <p:ph type="body" idx="2"/>
          </p:nvPr>
        </p:nvSpPr>
        <p:spPr>
          <a:xfrm>
            <a:off x="628074" y="5369311"/>
            <a:ext cx="12561452" cy="480131"/>
          </a:xfrm>
          <a:prstGeom prst="rect">
            <a:avLst/>
          </a:prstGeom>
          <a:noFill/>
          <a:ln>
            <a:noFill/>
          </a:ln>
        </p:spPr>
        <p:txBody>
          <a:bodyPr spcFirstLastPara="1" wrap="square" lIns="91425" tIns="91425" rIns="91425" bIns="91425" anchor="t" anchorCtr="0">
            <a:spAutoFit/>
          </a:bodyPr>
          <a:lstStyle>
            <a:lvl1pPr marL="457200" lvl="0" indent="-228600" algn="l">
              <a:lnSpc>
                <a:spcPct val="120000"/>
              </a:lnSpc>
              <a:spcBef>
                <a:spcPts val="600"/>
              </a:spcBef>
              <a:spcAft>
                <a:spcPts val="0"/>
              </a:spcAft>
              <a:buClr>
                <a:schemeClr val="dk2"/>
              </a:buClr>
              <a:buSzPts val="1600"/>
              <a:buNone/>
              <a:defRPr sz="1600">
                <a:solidFill>
                  <a:schemeClr val="dk2"/>
                </a:solidFill>
              </a:defRPr>
            </a:lvl1pPr>
            <a:lvl2pPr marL="914400" lvl="1" indent="-228600" algn="l">
              <a:lnSpc>
                <a:spcPct val="120000"/>
              </a:lnSpc>
              <a:spcBef>
                <a:spcPts val="600"/>
              </a:spcBef>
              <a:spcAft>
                <a:spcPts val="0"/>
              </a:spcAft>
              <a:buClr>
                <a:schemeClr val="dk1"/>
              </a:buClr>
              <a:buSzPts val="1600"/>
              <a:buNone/>
              <a:defRPr/>
            </a:lvl2pPr>
            <a:lvl3pPr marL="1371600" lvl="2" indent="-228600" algn="l">
              <a:lnSpc>
                <a:spcPct val="120000"/>
              </a:lnSpc>
              <a:spcBef>
                <a:spcPts val="600"/>
              </a:spcBef>
              <a:spcAft>
                <a:spcPts val="0"/>
              </a:spcAft>
              <a:buClr>
                <a:schemeClr val="dk1"/>
              </a:buClr>
              <a:buSzPts val="1600"/>
              <a:buNone/>
              <a:defRPr/>
            </a:lvl3pPr>
            <a:lvl4pPr marL="1828800" lvl="3" indent="-228600" algn="l">
              <a:lnSpc>
                <a:spcPct val="120000"/>
              </a:lnSpc>
              <a:spcBef>
                <a:spcPts val="600"/>
              </a:spcBef>
              <a:spcAft>
                <a:spcPts val="0"/>
              </a:spcAft>
              <a:buClr>
                <a:schemeClr val="dk1"/>
              </a:buClr>
              <a:buSzPts val="1600"/>
              <a:buNone/>
              <a:defRPr/>
            </a:lvl4pPr>
            <a:lvl5pPr marL="2286000" lvl="4" indent="-228600" algn="l">
              <a:spcBef>
                <a:spcPts val="600"/>
              </a:spcBef>
              <a:spcAft>
                <a:spcPts val="0"/>
              </a:spcAft>
              <a:buClr>
                <a:srgbClr val="C39E11"/>
              </a:buClr>
              <a:buSzPts val="1648"/>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cxnSp>
        <p:nvCxnSpPr>
          <p:cNvPr id="58" name="Google Shape;58;p37"/>
          <p:cNvCxnSpPr/>
          <p:nvPr/>
        </p:nvCxnSpPr>
        <p:spPr>
          <a:xfrm>
            <a:off x="729343" y="5122227"/>
            <a:ext cx="911198" cy="0"/>
          </a:xfrm>
          <a:prstGeom prst="straightConnector1">
            <a:avLst/>
          </a:prstGeom>
          <a:noFill/>
          <a:ln w="28575" cap="flat" cmpd="sng">
            <a:solidFill>
              <a:schemeClr val="lt2"/>
            </a:solidFill>
            <a:prstDash val="solid"/>
            <a:round/>
            <a:headEnd type="none" w="sm" len="sm"/>
            <a:tailEnd type="none" w="sm" len="sm"/>
          </a:ln>
        </p:spPr>
      </p:cxnSp>
      <p:sp>
        <p:nvSpPr>
          <p:cNvPr id="59" name="Google Shape;59;p37"/>
          <p:cNvSpPr>
            <a:spLocks noGrp="1"/>
          </p:cNvSpPr>
          <p:nvPr>
            <p:ph type="pic" idx="3"/>
          </p:nvPr>
        </p:nvSpPr>
        <p:spPr>
          <a:xfrm>
            <a:off x="9986681" y="6869532"/>
            <a:ext cx="3202843" cy="512064"/>
          </a:xfrm>
          <a:prstGeom prst="rect">
            <a:avLst/>
          </a:prstGeom>
          <a:noFill/>
          <a:ln>
            <a:noFill/>
          </a:ln>
        </p:spPr>
      </p:sp>
    </p:spTree>
    <p:extLst>
      <p:ext uri="{BB962C8B-B14F-4D97-AF65-F5344CB8AC3E}">
        <p14:creationId xmlns:p14="http://schemas.microsoft.com/office/powerpoint/2010/main" val="27273175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60"/>
        <p:cNvGrpSpPr/>
        <p:nvPr/>
      </p:nvGrpSpPr>
      <p:grpSpPr>
        <a:xfrm>
          <a:off x="0" y="0"/>
          <a:ext cx="0" cy="0"/>
          <a:chOff x="0" y="0"/>
          <a:chExt cx="0" cy="0"/>
        </a:xfrm>
      </p:grpSpPr>
      <p:sp>
        <p:nvSpPr>
          <p:cNvPr id="61" name="Google Shape;61;p38"/>
          <p:cNvSpPr txBox="1">
            <a:spLocks noGrp="1"/>
          </p:cNvSpPr>
          <p:nvPr>
            <p:ph type="title"/>
          </p:nvPr>
        </p:nvSpPr>
        <p:spPr>
          <a:xfrm>
            <a:off x="628075" y="905259"/>
            <a:ext cx="12561453" cy="1015663"/>
          </a:xfrm>
          <a:prstGeom prst="rect">
            <a:avLst/>
          </a:prstGeom>
          <a:noFill/>
          <a:ln>
            <a:noFill/>
          </a:ln>
        </p:spPr>
        <p:txBody>
          <a:bodyPr spcFirstLastPara="1" wrap="square" lIns="91425" tIns="91425" rIns="91425" bIns="91425" anchor="b" anchorCtr="0">
            <a:sp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62" name="Google Shape;62;p38"/>
          <p:cNvGrpSpPr/>
          <p:nvPr/>
        </p:nvGrpSpPr>
        <p:grpSpPr>
          <a:xfrm>
            <a:off x="0" y="7372350"/>
            <a:ext cx="13817600" cy="400052"/>
            <a:chOff x="0" y="7372350"/>
            <a:chExt cx="13817600" cy="400052"/>
          </a:xfrm>
        </p:grpSpPr>
        <p:sp>
          <p:nvSpPr>
            <p:cNvPr id="63" name="Google Shape;63;p38"/>
            <p:cNvSpPr/>
            <p:nvPr/>
          </p:nvSpPr>
          <p:spPr>
            <a:xfrm>
              <a:off x="0" y="7372350"/>
              <a:ext cx="13817600" cy="40004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pic>
          <p:nvPicPr>
            <p:cNvPr id="64" name="Google Shape;64;p38"/>
            <p:cNvPicPr preferRelativeResize="0"/>
            <p:nvPr/>
          </p:nvPicPr>
          <p:blipFill rotWithShape="1">
            <a:blip r:embed="rId2">
              <a:alphaModFix/>
            </a:blip>
            <a:srcRect/>
            <a:stretch/>
          </p:blipFill>
          <p:spPr>
            <a:xfrm>
              <a:off x="152257" y="7372351"/>
              <a:ext cx="1788557" cy="400050"/>
            </a:xfrm>
            <a:prstGeom prst="rect">
              <a:avLst/>
            </a:prstGeom>
            <a:noFill/>
            <a:ln>
              <a:noFill/>
            </a:ln>
          </p:spPr>
        </p:pic>
        <p:sp>
          <p:nvSpPr>
            <p:cNvPr id="65" name="Google Shape;65;p38"/>
            <p:cNvSpPr/>
            <p:nvPr/>
          </p:nvSpPr>
          <p:spPr>
            <a:xfrm>
              <a:off x="0" y="7372351"/>
              <a:ext cx="13817600" cy="40004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pic>
          <p:nvPicPr>
            <p:cNvPr id="66" name="Google Shape;66;p38"/>
            <p:cNvPicPr preferRelativeResize="0"/>
            <p:nvPr/>
          </p:nvPicPr>
          <p:blipFill rotWithShape="1">
            <a:blip r:embed="rId2">
              <a:alphaModFix/>
            </a:blip>
            <a:srcRect/>
            <a:stretch/>
          </p:blipFill>
          <p:spPr>
            <a:xfrm>
              <a:off x="152257" y="7372352"/>
              <a:ext cx="1788557" cy="400050"/>
            </a:xfrm>
            <a:prstGeom prst="rect">
              <a:avLst/>
            </a:prstGeom>
            <a:noFill/>
            <a:ln>
              <a:noFill/>
            </a:ln>
          </p:spPr>
        </p:pic>
      </p:grpSp>
      <p:sp>
        <p:nvSpPr>
          <p:cNvPr id="2" name="Google Shape;312;p50">
            <a:extLst>
              <a:ext uri="{FF2B5EF4-FFF2-40B4-BE49-F238E27FC236}">
                <a16:creationId xmlns:a16="http://schemas.microsoft.com/office/drawing/2014/main" id="{F895D0A6-D773-48D0-F8AD-5BFFE1A21EF7}"/>
              </a:ext>
            </a:extLst>
          </p:cNvPr>
          <p:cNvSpPr txBox="1">
            <a:spLocks noGrp="1"/>
          </p:cNvSpPr>
          <p:nvPr>
            <p:ph type="sldNum" idx="12"/>
          </p:nvPr>
        </p:nvSpPr>
        <p:spPr>
          <a:xfrm>
            <a:off x="12904031" y="7274924"/>
            <a:ext cx="829200" cy="594900"/>
          </a:xfrm>
          <a:prstGeom prst="rect">
            <a:avLst/>
          </a:prstGeom>
        </p:spPr>
        <p:txBody>
          <a:bodyPr spcFirstLastPara="1" wrap="square" lIns="126650" tIns="126650" rIns="126650" bIns="126650" anchor="t" anchorCtr="0">
            <a:noAutofit/>
          </a:bodyPr>
          <a:lstStyle>
            <a:lvl1pPr lvl="0" rtl="0">
              <a:buNone/>
              <a:defRPr sz="1600" b="1">
                <a:solidFill>
                  <a:schemeClr val="bg1"/>
                </a:solidFill>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US" smtClean="0"/>
              <a:pPr algn="r"/>
              <a:t>‹#›</a:t>
            </a:fld>
            <a:endParaRPr lang="en-US" dirty="0"/>
          </a:p>
        </p:txBody>
      </p:sp>
    </p:spTree>
    <p:extLst>
      <p:ext uri="{BB962C8B-B14F-4D97-AF65-F5344CB8AC3E}">
        <p14:creationId xmlns:p14="http://schemas.microsoft.com/office/powerpoint/2010/main" val="2363481137"/>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White">
  <p:cSld name="Section White">
    <p:spTree>
      <p:nvGrpSpPr>
        <p:cNvPr id="1" name="Shape 67"/>
        <p:cNvGrpSpPr/>
        <p:nvPr/>
      </p:nvGrpSpPr>
      <p:grpSpPr>
        <a:xfrm>
          <a:off x="0" y="0"/>
          <a:ext cx="0" cy="0"/>
          <a:chOff x="0" y="0"/>
          <a:chExt cx="0" cy="0"/>
        </a:xfrm>
      </p:grpSpPr>
      <p:sp>
        <p:nvSpPr>
          <p:cNvPr id="68" name="Google Shape;68;p42"/>
          <p:cNvSpPr txBox="1">
            <a:spLocks noGrp="1"/>
          </p:cNvSpPr>
          <p:nvPr>
            <p:ph type="title"/>
          </p:nvPr>
        </p:nvSpPr>
        <p:spPr>
          <a:xfrm>
            <a:off x="3445328" y="2799373"/>
            <a:ext cx="9744199" cy="1015663"/>
          </a:xfrm>
          <a:prstGeom prst="rect">
            <a:avLst/>
          </a:prstGeom>
          <a:noFill/>
          <a:ln>
            <a:noFill/>
          </a:ln>
        </p:spPr>
        <p:txBody>
          <a:bodyPr spcFirstLastPara="1" wrap="square" lIns="91425" tIns="91425" rIns="91425" bIns="91425" anchor="b" anchorCtr="0">
            <a:sp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42"/>
          <p:cNvSpPr txBox="1">
            <a:spLocks noGrp="1"/>
          </p:cNvSpPr>
          <p:nvPr>
            <p:ph type="body" idx="1"/>
          </p:nvPr>
        </p:nvSpPr>
        <p:spPr>
          <a:xfrm>
            <a:off x="3445328" y="4381997"/>
            <a:ext cx="9744199" cy="486543"/>
          </a:xfrm>
          <a:prstGeom prst="rect">
            <a:avLst/>
          </a:prstGeom>
          <a:noFill/>
          <a:ln>
            <a:noFill/>
          </a:ln>
        </p:spPr>
        <p:txBody>
          <a:bodyPr spcFirstLastPara="1" wrap="square" lIns="91425" tIns="91425" rIns="91425" bIns="91425" anchor="t" anchorCtr="0">
            <a:spAutoFit/>
          </a:bodyPr>
          <a:lstStyle>
            <a:lvl1pPr marL="457200" lvl="0" indent="-228600" algn="l">
              <a:lnSpc>
                <a:spcPct val="120000"/>
              </a:lnSpc>
              <a:spcBef>
                <a:spcPts val="600"/>
              </a:spcBef>
              <a:spcAft>
                <a:spcPts val="0"/>
              </a:spcAft>
              <a:buClr>
                <a:schemeClr val="dk1"/>
              </a:buClr>
              <a:buSzPts val="1800"/>
              <a:buNone/>
              <a:defRPr/>
            </a:lvl1pPr>
            <a:lvl2pPr marL="914400" lvl="1" indent="-342900" algn="l">
              <a:lnSpc>
                <a:spcPct val="120000"/>
              </a:lnSpc>
              <a:spcBef>
                <a:spcPts val="600"/>
              </a:spcBef>
              <a:spcAft>
                <a:spcPts val="0"/>
              </a:spcAft>
              <a:buClr>
                <a:schemeClr val="dk1"/>
              </a:buClr>
              <a:buSzPts val="1800"/>
              <a:buChar char="–"/>
              <a:defRPr/>
            </a:lvl2pPr>
            <a:lvl3pPr marL="1371600" lvl="2" indent="-342900" algn="l">
              <a:lnSpc>
                <a:spcPct val="120000"/>
              </a:lnSpc>
              <a:spcBef>
                <a:spcPts val="600"/>
              </a:spcBef>
              <a:spcAft>
                <a:spcPts val="0"/>
              </a:spcAft>
              <a:buClr>
                <a:schemeClr val="dk1"/>
              </a:buClr>
              <a:buSzPts val="1800"/>
              <a:buChar char="•"/>
              <a:defRPr/>
            </a:lvl3pPr>
            <a:lvl4pPr marL="1828800" lvl="3" indent="-342900" algn="l">
              <a:lnSpc>
                <a:spcPct val="120000"/>
              </a:lnSpc>
              <a:spcBef>
                <a:spcPts val="600"/>
              </a:spcBef>
              <a:spcAft>
                <a:spcPts val="0"/>
              </a:spcAft>
              <a:buClr>
                <a:schemeClr val="dk1"/>
              </a:buClr>
              <a:buSzPts val="1800"/>
              <a:buChar char="–"/>
              <a:defRPr/>
            </a:lvl4pPr>
            <a:lvl5pPr marL="2286000" lvl="4" indent="-342900" algn="l">
              <a:spcBef>
                <a:spcPts val="600"/>
              </a:spcBef>
              <a:spcAft>
                <a:spcPts val="0"/>
              </a:spcAft>
              <a:buClr>
                <a:srgbClr val="C39E1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70" name="Google Shape;70;p42"/>
          <p:cNvPicPr preferRelativeResize="0"/>
          <p:nvPr/>
        </p:nvPicPr>
        <p:blipFill rotWithShape="1">
          <a:blip r:embed="rId2">
            <a:alphaModFix/>
          </a:blip>
          <a:srcRect l="79831" t="28562" b="11533"/>
          <a:stretch/>
        </p:blipFill>
        <p:spPr>
          <a:xfrm>
            <a:off x="0" y="1"/>
            <a:ext cx="2572933" cy="7772400"/>
          </a:xfrm>
          <a:prstGeom prst="rect">
            <a:avLst/>
          </a:prstGeom>
          <a:noFill/>
          <a:ln>
            <a:noFill/>
          </a:ln>
        </p:spPr>
      </p:pic>
    </p:spTree>
    <p:extLst>
      <p:ext uri="{BB962C8B-B14F-4D97-AF65-F5344CB8AC3E}">
        <p14:creationId xmlns:p14="http://schemas.microsoft.com/office/powerpoint/2010/main" val="3068831946"/>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hoto and Green Bar">
  <p:cSld name="Photo and Green Bar">
    <p:spTree>
      <p:nvGrpSpPr>
        <p:cNvPr id="1" name="Shape 71"/>
        <p:cNvGrpSpPr/>
        <p:nvPr/>
      </p:nvGrpSpPr>
      <p:grpSpPr>
        <a:xfrm>
          <a:off x="0" y="0"/>
          <a:ext cx="0" cy="0"/>
          <a:chOff x="0" y="0"/>
          <a:chExt cx="0" cy="0"/>
        </a:xfrm>
      </p:grpSpPr>
      <p:sp>
        <p:nvSpPr>
          <p:cNvPr id="72" name="Google Shape;72;p47"/>
          <p:cNvSpPr>
            <a:spLocks noGrp="1"/>
          </p:cNvSpPr>
          <p:nvPr>
            <p:ph type="pic" idx="2"/>
          </p:nvPr>
        </p:nvSpPr>
        <p:spPr>
          <a:xfrm>
            <a:off x="0" y="0"/>
            <a:ext cx="9144000" cy="7772400"/>
          </a:xfrm>
          <a:prstGeom prst="rect">
            <a:avLst/>
          </a:prstGeom>
          <a:noFill/>
          <a:ln>
            <a:noFill/>
          </a:ln>
        </p:spPr>
      </p:sp>
      <p:sp>
        <p:nvSpPr>
          <p:cNvPr id="73" name="Google Shape;73;p47"/>
          <p:cNvSpPr/>
          <p:nvPr/>
        </p:nvSpPr>
        <p:spPr>
          <a:xfrm>
            <a:off x="9144000" y="0"/>
            <a:ext cx="4673600" cy="77724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sp>
        <p:nvSpPr>
          <p:cNvPr id="74" name="Google Shape;74;p47"/>
          <p:cNvSpPr txBox="1">
            <a:spLocks noGrp="1"/>
          </p:cNvSpPr>
          <p:nvPr>
            <p:ph type="title"/>
          </p:nvPr>
        </p:nvSpPr>
        <p:spPr>
          <a:xfrm>
            <a:off x="9560560" y="2842090"/>
            <a:ext cx="3840480" cy="533740"/>
          </a:xfrm>
          <a:prstGeom prst="rect">
            <a:avLst/>
          </a:prstGeom>
          <a:noFill/>
          <a:ln>
            <a:noFill/>
          </a:ln>
        </p:spPr>
        <p:txBody>
          <a:bodyPr spcFirstLastPara="1" wrap="square" lIns="101850" tIns="50925" rIns="101850" bIns="50925" anchor="b" anchorCtr="0">
            <a:spAutoFit/>
          </a:bodyPr>
          <a:lstStyle>
            <a:lvl1pPr lvl="0" algn="ctr">
              <a:spcBef>
                <a:spcPts val="0"/>
              </a:spcBef>
              <a:spcAft>
                <a:spcPts val="0"/>
              </a:spcAft>
              <a:buClr>
                <a:schemeClr val="lt1"/>
              </a:buClr>
              <a:buSzPts val="2800"/>
              <a:buFont typeface="Arial"/>
              <a:buNone/>
              <a:defRPr sz="28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47"/>
          <p:cNvSpPr txBox="1">
            <a:spLocks noGrp="1"/>
          </p:cNvSpPr>
          <p:nvPr>
            <p:ph type="body" idx="1"/>
          </p:nvPr>
        </p:nvSpPr>
        <p:spPr>
          <a:xfrm>
            <a:off x="9560560" y="3886200"/>
            <a:ext cx="3840480" cy="500458"/>
          </a:xfrm>
          <a:prstGeom prst="rect">
            <a:avLst/>
          </a:prstGeom>
          <a:noFill/>
          <a:ln>
            <a:noFill/>
          </a:ln>
        </p:spPr>
        <p:txBody>
          <a:bodyPr spcFirstLastPara="1" wrap="square" lIns="91425" tIns="91425" rIns="91425" bIns="91425" anchor="t" anchorCtr="0">
            <a:spAutoFit/>
          </a:bodyPr>
          <a:lstStyle>
            <a:lvl1pPr marL="457200" lvl="0" indent="-228600" algn="ctr">
              <a:lnSpc>
                <a:spcPct val="114000"/>
              </a:lnSpc>
              <a:spcBef>
                <a:spcPts val="600"/>
              </a:spcBef>
              <a:spcAft>
                <a:spcPts val="0"/>
              </a:spcAft>
              <a:buClr>
                <a:schemeClr val="lt1"/>
              </a:buClr>
              <a:buSzPts val="1800"/>
              <a:buNone/>
              <a:defRPr>
                <a:solidFill>
                  <a:schemeClr val="lt1"/>
                </a:solidFill>
              </a:defRPr>
            </a:lvl1pPr>
            <a:lvl2pPr marL="914400" lvl="1" indent="-342900" algn="l">
              <a:lnSpc>
                <a:spcPct val="120000"/>
              </a:lnSpc>
              <a:spcBef>
                <a:spcPts val="600"/>
              </a:spcBef>
              <a:spcAft>
                <a:spcPts val="0"/>
              </a:spcAft>
              <a:buClr>
                <a:schemeClr val="dk1"/>
              </a:buClr>
              <a:buSzPts val="1800"/>
              <a:buChar char="–"/>
              <a:defRPr/>
            </a:lvl2pPr>
            <a:lvl3pPr marL="1371600" lvl="2" indent="-342900" algn="l">
              <a:lnSpc>
                <a:spcPct val="120000"/>
              </a:lnSpc>
              <a:spcBef>
                <a:spcPts val="600"/>
              </a:spcBef>
              <a:spcAft>
                <a:spcPts val="0"/>
              </a:spcAft>
              <a:buClr>
                <a:schemeClr val="dk1"/>
              </a:buClr>
              <a:buSzPts val="1800"/>
              <a:buChar char="•"/>
              <a:defRPr/>
            </a:lvl3pPr>
            <a:lvl4pPr marL="1828800" lvl="3" indent="-342900" algn="l">
              <a:lnSpc>
                <a:spcPct val="120000"/>
              </a:lnSpc>
              <a:spcBef>
                <a:spcPts val="600"/>
              </a:spcBef>
              <a:spcAft>
                <a:spcPts val="0"/>
              </a:spcAft>
              <a:buClr>
                <a:schemeClr val="dk1"/>
              </a:buClr>
              <a:buSzPts val="1800"/>
              <a:buChar char="–"/>
              <a:defRPr/>
            </a:lvl4pPr>
            <a:lvl5pPr marL="2286000" lvl="4" indent="-342900" algn="l">
              <a:spcBef>
                <a:spcPts val="600"/>
              </a:spcBef>
              <a:spcAft>
                <a:spcPts val="0"/>
              </a:spcAft>
              <a:buClr>
                <a:srgbClr val="C39E1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76" name="Google Shape;76;p47"/>
          <p:cNvPicPr preferRelativeResize="0"/>
          <p:nvPr/>
        </p:nvPicPr>
        <p:blipFill rotWithShape="1">
          <a:blip r:embed="rId2">
            <a:alphaModFix/>
          </a:blip>
          <a:srcRect/>
          <a:stretch/>
        </p:blipFill>
        <p:spPr>
          <a:xfrm>
            <a:off x="12932416" y="6948176"/>
            <a:ext cx="488944" cy="488944"/>
          </a:xfrm>
          <a:prstGeom prst="rect">
            <a:avLst/>
          </a:prstGeom>
          <a:noFill/>
          <a:ln>
            <a:noFill/>
          </a:ln>
        </p:spPr>
      </p:pic>
    </p:spTree>
    <p:extLst>
      <p:ext uri="{BB962C8B-B14F-4D97-AF65-F5344CB8AC3E}">
        <p14:creationId xmlns:p14="http://schemas.microsoft.com/office/powerpoint/2010/main" val="337171559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ntent and Photo Right">
  <p:cSld name="Content and Photo Right">
    <p:spTree>
      <p:nvGrpSpPr>
        <p:cNvPr id="1" name="Shape 77"/>
        <p:cNvGrpSpPr/>
        <p:nvPr/>
      </p:nvGrpSpPr>
      <p:grpSpPr>
        <a:xfrm>
          <a:off x="0" y="0"/>
          <a:ext cx="0" cy="0"/>
          <a:chOff x="0" y="0"/>
          <a:chExt cx="0" cy="0"/>
        </a:xfrm>
      </p:grpSpPr>
      <p:sp>
        <p:nvSpPr>
          <p:cNvPr id="78" name="Google Shape;78;p48"/>
          <p:cNvSpPr txBox="1">
            <a:spLocks noGrp="1"/>
          </p:cNvSpPr>
          <p:nvPr>
            <p:ph type="title"/>
          </p:nvPr>
        </p:nvSpPr>
        <p:spPr>
          <a:xfrm>
            <a:off x="621745" y="982462"/>
            <a:ext cx="4862405" cy="1794085"/>
          </a:xfrm>
          <a:prstGeom prst="rect">
            <a:avLst/>
          </a:prstGeom>
          <a:noFill/>
          <a:ln>
            <a:noFill/>
          </a:ln>
        </p:spPr>
        <p:txBody>
          <a:bodyPr spcFirstLastPara="1" wrap="square" lIns="91425" tIns="91425" rIns="91425" bIns="91425" anchor="t" anchorCtr="0">
            <a:sp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48"/>
          <p:cNvSpPr txBox="1">
            <a:spLocks noGrp="1"/>
          </p:cNvSpPr>
          <p:nvPr>
            <p:ph type="body" idx="1"/>
          </p:nvPr>
        </p:nvSpPr>
        <p:spPr>
          <a:xfrm>
            <a:off x="621745" y="3052261"/>
            <a:ext cx="4862404" cy="1975926"/>
          </a:xfrm>
          <a:prstGeom prst="rect">
            <a:avLst/>
          </a:prstGeom>
          <a:noFill/>
          <a:ln>
            <a:noFill/>
          </a:ln>
        </p:spPr>
        <p:txBody>
          <a:bodyPr spcFirstLastPara="1" wrap="square" lIns="91425" tIns="91425" rIns="91425" bIns="91425" anchor="t" anchorCtr="0">
            <a:spAutoFit/>
          </a:bodyPr>
          <a:lstStyle>
            <a:lvl1pPr marL="457200" lvl="0" indent="-342900" algn="l">
              <a:lnSpc>
                <a:spcPct val="120000"/>
              </a:lnSpc>
              <a:spcBef>
                <a:spcPts val="600"/>
              </a:spcBef>
              <a:spcAft>
                <a:spcPts val="0"/>
              </a:spcAft>
              <a:buClr>
                <a:schemeClr val="dk1"/>
              </a:buClr>
              <a:buSzPts val="1800"/>
              <a:buChar char="•"/>
              <a:defRPr>
                <a:solidFill>
                  <a:schemeClr val="dk1"/>
                </a:solidFill>
              </a:defRPr>
            </a:lvl1pPr>
            <a:lvl2pPr marL="914400" lvl="1" indent="-330200" algn="l">
              <a:lnSpc>
                <a:spcPct val="120000"/>
              </a:lnSpc>
              <a:spcBef>
                <a:spcPts val="600"/>
              </a:spcBef>
              <a:spcAft>
                <a:spcPts val="0"/>
              </a:spcAft>
              <a:buClr>
                <a:schemeClr val="dk1"/>
              </a:buClr>
              <a:buSzPts val="1600"/>
              <a:buChar char="–"/>
              <a:defRPr>
                <a:solidFill>
                  <a:schemeClr val="dk1"/>
                </a:solidFill>
              </a:defRPr>
            </a:lvl2pPr>
            <a:lvl3pPr marL="1371600" lvl="2" indent="-330200" algn="l">
              <a:lnSpc>
                <a:spcPct val="120000"/>
              </a:lnSpc>
              <a:spcBef>
                <a:spcPts val="600"/>
              </a:spcBef>
              <a:spcAft>
                <a:spcPts val="0"/>
              </a:spcAft>
              <a:buClr>
                <a:schemeClr val="dk1"/>
              </a:buClr>
              <a:buSzPts val="1600"/>
              <a:buChar char="•"/>
              <a:defRPr>
                <a:solidFill>
                  <a:schemeClr val="dk1"/>
                </a:solidFill>
              </a:defRPr>
            </a:lvl3pPr>
            <a:lvl4pPr marL="1828800" lvl="3" indent="-330200" algn="l">
              <a:lnSpc>
                <a:spcPct val="120000"/>
              </a:lnSpc>
              <a:spcBef>
                <a:spcPts val="600"/>
              </a:spcBef>
              <a:spcAft>
                <a:spcPts val="0"/>
              </a:spcAft>
              <a:buClr>
                <a:schemeClr val="dk1"/>
              </a:buClr>
              <a:buSzPts val="1600"/>
              <a:buChar char="–"/>
              <a:defRPr>
                <a:solidFill>
                  <a:schemeClr val="dk1"/>
                </a:solidFill>
              </a:defRPr>
            </a:lvl4pPr>
            <a:lvl5pPr marL="2286000" lvl="4" indent="-333248" algn="l">
              <a:spcBef>
                <a:spcPts val="600"/>
              </a:spcBef>
              <a:spcAft>
                <a:spcPts val="0"/>
              </a:spcAft>
              <a:buClr>
                <a:schemeClr val="dk1"/>
              </a:buClr>
              <a:buSzPts val="1648"/>
              <a:buChar char="»"/>
              <a:defRPr>
                <a:solidFill>
                  <a:schemeClr val="dk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0" name="Google Shape;80;p48"/>
          <p:cNvSpPr>
            <a:spLocks noGrp="1"/>
          </p:cNvSpPr>
          <p:nvPr>
            <p:ph type="pic" idx="2"/>
          </p:nvPr>
        </p:nvSpPr>
        <p:spPr>
          <a:xfrm>
            <a:off x="6105893" y="0"/>
            <a:ext cx="7711707" cy="7772400"/>
          </a:xfrm>
          <a:prstGeom prst="rect">
            <a:avLst/>
          </a:prstGeom>
          <a:noFill/>
          <a:ln>
            <a:noFill/>
          </a:ln>
        </p:spPr>
      </p:sp>
    </p:spTree>
    <p:extLst>
      <p:ext uri="{BB962C8B-B14F-4D97-AF65-F5344CB8AC3E}">
        <p14:creationId xmlns:p14="http://schemas.microsoft.com/office/powerpoint/2010/main" val="1407023602"/>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ntent and Photo Left">
  <p:cSld name="Content and Photo Left">
    <p:spTree>
      <p:nvGrpSpPr>
        <p:cNvPr id="1" name="Shape 81"/>
        <p:cNvGrpSpPr/>
        <p:nvPr/>
      </p:nvGrpSpPr>
      <p:grpSpPr>
        <a:xfrm>
          <a:off x="0" y="0"/>
          <a:ext cx="0" cy="0"/>
          <a:chOff x="0" y="0"/>
          <a:chExt cx="0" cy="0"/>
        </a:xfrm>
      </p:grpSpPr>
      <p:sp>
        <p:nvSpPr>
          <p:cNvPr id="82" name="Google Shape;82;p49"/>
          <p:cNvSpPr txBox="1">
            <a:spLocks noGrp="1"/>
          </p:cNvSpPr>
          <p:nvPr>
            <p:ph type="title"/>
          </p:nvPr>
        </p:nvSpPr>
        <p:spPr>
          <a:xfrm>
            <a:off x="8333452" y="982462"/>
            <a:ext cx="4862405" cy="1794085"/>
          </a:xfrm>
          <a:prstGeom prst="rect">
            <a:avLst/>
          </a:prstGeom>
          <a:noFill/>
          <a:ln>
            <a:noFill/>
          </a:ln>
        </p:spPr>
        <p:txBody>
          <a:bodyPr spcFirstLastPara="1" wrap="square" lIns="91425" tIns="91425" rIns="91425" bIns="91425" anchor="t" anchorCtr="0">
            <a:sp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9"/>
          <p:cNvSpPr txBox="1">
            <a:spLocks noGrp="1"/>
          </p:cNvSpPr>
          <p:nvPr>
            <p:ph type="body" idx="1"/>
          </p:nvPr>
        </p:nvSpPr>
        <p:spPr>
          <a:xfrm>
            <a:off x="8333452" y="3052261"/>
            <a:ext cx="4862404" cy="1975926"/>
          </a:xfrm>
          <a:prstGeom prst="rect">
            <a:avLst/>
          </a:prstGeom>
          <a:noFill/>
          <a:ln>
            <a:noFill/>
          </a:ln>
        </p:spPr>
        <p:txBody>
          <a:bodyPr spcFirstLastPara="1" wrap="square" lIns="91425" tIns="91425" rIns="91425" bIns="91425" anchor="t" anchorCtr="0">
            <a:spAutoFit/>
          </a:bodyPr>
          <a:lstStyle>
            <a:lvl1pPr marL="457200" lvl="0" indent="-342900" algn="l">
              <a:lnSpc>
                <a:spcPct val="120000"/>
              </a:lnSpc>
              <a:spcBef>
                <a:spcPts val="600"/>
              </a:spcBef>
              <a:spcAft>
                <a:spcPts val="0"/>
              </a:spcAft>
              <a:buClr>
                <a:schemeClr val="dk1"/>
              </a:buClr>
              <a:buSzPts val="1800"/>
              <a:buChar char="•"/>
              <a:defRPr>
                <a:solidFill>
                  <a:schemeClr val="dk1"/>
                </a:solidFill>
              </a:defRPr>
            </a:lvl1pPr>
            <a:lvl2pPr marL="914400" lvl="1" indent="-330200" algn="l">
              <a:lnSpc>
                <a:spcPct val="120000"/>
              </a:lnSpc>
              <a:spcBef>
                <a:spcPts val="600"/>
              </a:spcBef>
              <a:spcAft>
                <a:spcPts val="0"/>
              </a:spcAft>
              <a:buClr>
                <a:schemeClr val="dk1"/>
              </a:buClr>
              <a:buSzPts val="1600"/>
              <a:buChar char="–"/>
              <a:defRPr>
                <a:solidFill>
                  <a:schemeClr val="dk1"/>
                </a:solidFill>
              </a:defRPr>
            </a:lvl2pPr>
            <a:lvl3pPr marL="1371600" lvl="2" indent="-330200" algn="l">
              <a:lnSpc>
                <a:spcPct val="120000"/>
              </a:lnSpc>
              <a:spcBef>
                <a:spcPts val="600"/>
              </a:spcBef>
              <a:spcAft>
                <a:spcPts val="0"/>
              </a:spcAft>
              <a:buClr>
                <a:schemeClr val="dk1"/>
              </a:buClr>
              <a:buSzPts val="1600"/>
              <a:buChar char="•"/>
              <a:defRPr>
                <a:solidFill>
                  <a:schemeClr val="dk1"/>
                </a:solidFill>
              </a:defRPr>
            </a:lvl3pPr>
            <a:lvl4pPr marL="1828800" lvl="3" indent="-330200" algn="l">
              <a:lnSpc>
                <a:spcPct val="120000"/>
              </a:lnSpc>
              <a:spcBef>
                <a:spcPts val="600"/>
              </a:spcBef>
              <a:spcAft>
                <a:spcPts val="0"/>
              </a:spcAft>
              <a:buClr>
                <a:schemeClr val="dk1"/>
              </a:buClr>
              <a:buSzPts val="1600"/>
              <a:buChar char="–"/>
              <a:defRPr>
                <a:solidFill>
                  <a:schemeClr val="dk1"/>
                </a:solidFill>
              </a:defRPr>
            </a:lvl4pPr>
            <a:lvl5pPr marL="2286000" lvl="4" indent="-333248" algn="l">
              <a:spcBef>
                <a:spcPts val="600"/>
              </a:spcBef>
              <a:spcAft>
                <a:spcPts val="0"/>
              </a:spcAft>
              <a:buClr>
                <a:schemeClr val="dk1"/>
              </a:buClr>
              <a:buSzPts val="1648"/>
              <a:buChar char="»"/>
              <a:defRPr>
                <a:solidFill>
                  <a:schemeClr val="dk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4" name="Google Shape;84;p49"/>
          <p:cNvSpPr>
            <a:spLocks noGrp="1"/>
          </p:cNvSpPr>
          <p:nvPr>
            <p:ph type="pic" idx="2"/>
          </p:nvPr>
        </p:nvSpPr>
        <p:spPr>
          <a:xfrm>
            <a:off x="2" y="0"/>
            <a:ext cx="7711707" cy="7772400"/>
          </a:xfrm>
          <a:prstGeom prst="rect">
            <a:avLst/>
          </a:prstGeom>
          <a:noFill/>
          <a:ln>
            <a:noFill/>
          </a:ln>
        </p:spPr>
      </p:sp>
    </p:spTree>
    <p:extLst>
      <p:ext uri="{BB962C8B-B14F-4D97-AF65-F5344CB8AC3E}">
        <p14:creationId xmlns:p14="http://schemas.microsoft.com/office/powerpoint/2010/main" val="78927112"/>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Photo and Header">
  <p:cSld name="Photo and Header">
    <p:spTree>
      <p:nvGrpSpPr>
        <p:cNvPr id="1" name="Shape 85"/>
        <p:cNvGrpSpPr/>
        <p:nvPr/>
      </p:nvGrpSpPr>
      <p:grpSpPr>
        <a:xfrm>
          <a:off x="0" y="0"/>
          <a:ext cx="0" cy="0"/>
          <a:chOff x="0" y="0"/>
          <a:chExt cx="0" cy="0"/>
        </a:xfrm>
      </p:grpSpPr>
      <p:sp>
        <p:nvSpPr>
          <p:cNvPr id="86" name="Google Shape;86;p50"/>
          <p:cNvSpPr>
            <a:spLocks noGrp="1"/>
          </p:cNvSpPr>
          <p:nvPr>
            <p:ph type="pic" idx="2"/>
          </p:nvPr>
        </p:nvSpPr>
        <p:spPr>
          <a:xfrm>
            <a:off x="0" y="0"/>
            <a:ext cx="13817600" cy="6400800"/>
          </a:xfrm>
          <a:prstGeom prst="rect">
            <a:avLst/>
          </a:prstGeom>
          <a:noFill/>
          <a:ln>
            <a:noFill/>
          </a:ln>
        </p:spPr>
      </p:sp>
      <p:sp>
        <p:nvSpPr>
          <p:cNvPr id="87" name="Google Shape;87;p50"/>
          <p:cNvSpPr txBox="1">
            <a:spLocks noGrp="1"/>
          </p:cNvSpPr>
          <p:nvPr>
            <p:ph type="title"/>
          </p:nvPr>
        </p:nvSpPr>
        <p:spPr>
          <a:xfrm>
            <a:off x="400424" y="6654703"/>
            <a:ext cx="13016751" cy="779320"/>
          </a:xfrm>
          <a:prstGeom prst="rect">
            <a:avLst/>
          </a:prstGeom>
          <a:noFill/>
          <a:ln>
            <a:noFill/>
          </a:ln>
        </p:spPr>
        <p:txBody>
          <a:bodyPr spcFirstLastPara="1" wrap="square" lIns="101850" tIns="50925" rIns="101850" bIns="50925" anchor="t" anchorCtr="0">
            <a:spAutoFit/>
          </a:bodyPr>
          <a:lstStyle>
            <a:lvl1pPr lvl="0" algn="l">
              <a:spcBef>
                <a:spcPts val="0"/>
              </a:spcBef>
              <a:spcAft>
                <a:spcPts val="0"/>
              </a:spcAft>
              <a:buClr>
                <a:schemeClr val="dk2"/>
              </a:buClr>
              <a:buSzPts val="4396"/>
              <a:buFont typeface="Arial"/>
              <a:buNone/>
              <a:defRPr sz="4396"/>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99063722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Full Photo">
  <p:cSld name="Full Photo">
    <p:spTree>
      <p:nvGrpSpPr>
        <p:cNvPr id="1" name="Shape 88"/>
        <p:cNvGrpSpPr/>
        <p:nvPr/>
      </p:nvGrpSpPr>
      <p:grpSpPr>
        <a:xfrm>
          <a:off x="0" y="0"/>
          <a:ext cx="0" cy="0"/>
          <a:chOff x="0" y="0"/>
          <a:chExt cx="0" cy="0"/>
        </a:xfrm>
      </p:grpSpPr>
      <p:sp>
        <p:nvSpPr>
          <p:cNvPr id="89" name="Google Shape;89;p51"/>
          <p:cNvSpPr>
            <a:spLocks noGrp="1"/>
          </p:cNvSpPr>
          <p:nvPr>
            <p:ph type="pic" idx="2"/>
          </p:nvPr>
        </p:nvSpPr>
        <p:spPr>
          <a:xfrm>
            <a:off x="0" y="0"/>
            <a:ext cx="13817600" cy="7772400"/>
          </a:xfrm>
          <a:prstGeom prst="rect">
            <a:avLst/>
          </a:prstGeom>
          <a:noFill/>
          <a:ln>
            <a:noFill/>
          </a:ln>
        </p:spPr>
      </p:sp>
    </p:spTree>
    <p:extLst>
      <p:ext uri="{BB962C8B-B14F-4D97-AF65-F5344CB8AC3E}">
        <p14:creationId xmlns:p14="http://schemas.microsoft.com/office/powerpoint/2010/main" val="366194844"/>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hart and Content">
  <p:cSld name="Chart and Content">
    <p:spTree>
      <p:nvGrpSpPr>
        <p:cNvPr id="1" name="Shape 90"/>
        <p:cNvGrpSpPr/>
        <p:nvPr/>
      </p:nvGrpSpPr>
      <p:grpSpPr>
        <a:xfrm>
          <a:off x="0" y="0"/>
          <a:ext cx="0" cy="0"/>
          <a:chOff x="0" y="0"/>
          <a:chExt cx="0" cy="0"/>
        </a:xfrm>
      </p:grpSpPr>
      <p:sp>
        <p:nvSpPr>
          <p:cNvPr id="91" name="Google Shape;91;p52"/>
          <p:cNvSpPr txBox="1">
            <a:spLocks noGrp="1"/>
          </p:cNvSpPr>
          <p:nvPr>
            <p:ph type="title"/>
          </p:nvPr>
        </p:nvSpPr>
        <p:spPr>
          <a:xfrm>
            <a:off x="9150030" y="2317590"/>
            <a:ext cx="4039498" cy="1286510"/>
          </a:xfrm>
          <a:prstGeom prst="rect">
            <a:avLst/>
          </a:prstGeom>
          <a:noFill/>
          <a:ln>
            <a:noFill/>
          </a:ln>
        </p:spPr>
        <p:txBody>
          <a:bodyPr spcFirstLastPara="1" wrap="square" lIns="101850" tIns="50925" rIns="101850" bIns="50925" anchor="t" anchorCtr="0">
            <a:spAutoFit/>
          </a:bodyPr>
          <a:lstStyle>
            <a:lvl1pPr lvl="0" algn="l">
              <a:spcBef>
                <a:spcPts val="0"/>
              </a:spcBef>
              <a:spcAft>
                <a:spcPts val="0"/>
              </a:spcAft>
              <a:buClr>
                <a:schemeClr val="dk2"/>
              </a:buClr>
              <a:buSzPts val="3846"/>
              <a:buFont typeface="Arial"/>
              <a:buNone/>
              <a:defRPr sz="3846"/>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52"/>
          <p:cNvSpPr txBox="1">
            <a:spLocks noGrp="1"/>
          </p:cNvSpPr>
          <p:nvPr>
            <p:ph type="body" idx="1"/>
          </p:nvPr>
        </p:nvSpPr>
        <p:spPr>
          <a:xfrm>
            <a:off x="9150030" y="3729514"/>
            <a:ext cx="4039498" cy="970526"/>
          </a:xfrm>
          <a:prstGeom prst="rect">
            <a:avLst/>
          </a:prstGeom>
          <a:noFill/>
          <a:ln>
            <a:noFill/>
          </a:ln>
        </p:spPr>
        <p:txBody>
          <a:bodyPr spcFirstLastPara="1" wrap="square" lIns="91425" tIns="91425" rIns="91425" bIns="91425" anchor="t" anchorCtr="0">
            <a:spAutoFit/>
          </a:bodyPr>
          <a:lstStyle>
            <a:lvl1pPr marL="457200" lvl="0" indent="-228600" algn="l">
              <a:lnSpc>
                <a:spcPct val="114000"/>
              </a:lnSpc>
              <a:spcBef>
                <a:spcPts val="600"/>
              </a:spcBef>
              <a:spcAft>
                <a:spcPts val="0"/>
              </a:spcAft>
              <a:buClr>
                <a:schemeClr val="dk1"/>
              </a:buClr>
              <a:buSzPts val="1800"/>
              <a:buNone/>
              <a:defRPr/>
            </a:lvl1pPr>
            <a:lvl2pPr marL="914400" lvl="1" indent="-342900" algn="l">
              <a:lnSpc>
                <a:spcPct val="120000"/>
              </a:lnSpc>
              <a:spcBef>
                <a:spcPts val="600"/>
              </a:spcBef>
              <a:spcAft>
                <a:spcPts val="0"/>
              </a:spcAft>
              <a:buClr>
                <a:schemeClr val="dk1"/>
              </a:buClr>
              <a:buSzPts val="1800"/>
              <a:buChar char="–"/>
              <a:defRPr/>
            </a:lvl2pPr>
            <a:lvl3pPr marL="1371600" lvl="2" indent="-342900" algn="l">
              <a:lnSpc>
                <a:spcPct val="120000"/>
              </a:lnSpc>
              <a:spcBef>
                <a:spcPts val="600"/>
              </a:spcBef>
              <a:spcAft>
                <a:spcPts val="0"/>
              </a:spcAft>
              <a:buClr>
                <a:schemeClr val="dk1"/>
              </a:buClr>
              <a:buSzPts val="1800"/>
              <a:buChar char="•"/>
              <a:defRPr/>
            </a:lvl3pPr>
            <a:lvl4pPr marL="1828800" lvl="3" indent="-342900" algn="l">
              <a:lnSpc>
                <a:spcPct val="120000"/>
              </a:lnSpc>
              <a:spcBef>
                <a:spcPts val="600"/>
              </a:spcBef>
              <a:spcAft>
                <a:spcPts val="0"/>
              </a:spcAft>
              <a:buClr>
                <a:schemeClr val="dk1"/>
              </a:buClr>
              <a:buSzPts val="1800"/>
              <a:buChar char="–"/>
              <a:defRPr/>
            </a:lvl4pPr>
            <a:lvl5pPr marL="2286000" lvl="4" indent="-342900" algn="l">
              <a:spcBef>
                <a:spcPts val="600"/>
              </a:spcBef>
              <a:spcAft>
                <a:spcPts val="0"/>
              </a:spcAft>
              <a:buClr>
                <a:srgbClr val="C39E1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 name="Google Shape;93;p52"/>
          <p:cNvSpPr>
            <a:spLocks noGrp="1"/>
          </p:cNvSpPr>
          <p:nvPr>
            <p:ph type="chart" idx="2"/>
          </p:nvPr>
        </p:nvSpPr>
        <p:spPr>
          <a:xfrm>
            <a:off x="1269232" y="1443039"/>
            <a:ext cx="6863004" cy="4996263"/>
          </a:xfrm>
          <a:prstGeom prst="rect">
            <a:avLst/>
          </a:prstGeom>
          <a:noFill/>
          <a:ln>
            <a:noFill/>
          </a:ln>
        </p:spPr>
        <p:txBody>
          <a:bodyPr spcFirstLastPara="1" wrap="square" lIns="91425" tIns="91425" rIns="91425" bIns="91425" anchor="ctr" anchorCtr="0">
            <a:normAutofit/>
          </a:bodyPr>
          <a:lstStyle>
            <a:lvl1pPr marR="0" lvl="0" algn="ctr" rtl="0">
              <a:lnSpc>
                <a:spcPct val="120000"/>
              </a:lnSpc>
              <a:spcBef>
                <a:spcPts val="6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R="0" lvl="2"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R="0" lvl="3"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600"/>
              </a:spcBef>
              <a:spcAft>
                <a:spcPts val="0"/>
              </a:spcAft>
              <a:buClr>
                <a:srgbClr val="C39E11"/>
              </a:buClr>
              <a:buSzPts val="1648"/>
              <a:buFont typeface="Arial"/>
              <a:buChar char="»"/>
              <a:defRPr sz="1648" b="0" i="0" u="none" strike="noStrike" cap="none">
                <a:solidFill>
                  <a:srgbClr val="C39E11"/>
                </a:solidFill>
                <a:latin typeface="Libre Franklin"/>
                <a:ea typeface="Libre Franklin"/>
                <a:cs typeface="Libre Franklin"/>
                <a:sym typeface="Libre Franklin"/>
              </a:defRPr>
            </a:lvl5pPr>
            <a:lvl6pPr marR="0" lvl="5" algn="l" rtl="0">
              <a:spcBef>
                <a:spcPts val="604"/>
              </a:spcBef>
              <a:spcAft>
                <a:spcPts val="0"/>
              </a:spcAft>
              <a:buClr>
                <a:schemeClr val="dk1"/>
              </a:buClr>
              <a:buSzPts val="3022"/>
              <a:buFont typeface="Arial"/>
              <a:buChar char="•"/>
              <a:defRPr sz="3022" b="0" i="0" u="none" strike="noStrike" cap="none">
                <a:solidFill>
                  <a:schemeClr val="dk1"/>
                </a:solidFill>
                <a:latin typeface="Arial"/>
                <a:ea typeface="Arial"/>
                <a:cs typeface="Arial"/>
                <a:sym typeface="Arial"/>
              </a:defRPr>
            </a:lvl6pPr>
            <a:lvl7pPr marR="0" lvl="6" algn="l" rtl="0">
              <a:spcBef>
                <a:spcPts val="604"/>
              </a:spcBef>
              <a:spcAft>
                <a:spcPts val="0"/>
              </a:spcAft>
              <a:buClr>
                <a:schemeClr val="dk1"/>
              </a:buClr>
              <a:buSzPts val="3022"/>
              <a:buFont typeface="Arial"/>
              <a:buChar char="•"/>
              <a:defRPr sz="3022" b="0" i="0" u="none" strike="noStrike" cap="none">
                <a:solidFill>
                  <a:schemeClr val="dk1"/>
                </a:solidFill>
                <a:latin typeface="Arial"/>
                <a:ea typeface="Arial"/>
                <a:cs typeface="Arial"/>
                <a:sym typeface="Arial"/>
              </a:defRPr>
            </a:lvl7pPr>
            <a:lvl8pPr marR="0" lvl="7" algn="l" rtl="0">
              <a:spcBef>
                <a:spcPts val="604"/>
              </a:spcBef>
              <a:spcAft>
                <a:spcPts val="0"/>
              </a:spcAft>
              <a:buClr>
                <a:schemeClr val="dk1"/>
              </a:buClr>
              <a:buSzPts val="3022"/>
              <a:buFont typeface="Arial"/>
              <a:buChar char="•"/>
              <a:defRPr sz="3022" b="0" i="0" u="none" strike="noStrike" cap="none">
                <a:solidFill>
                  <a:schemeClr val="dk1"/>
                </a:solidFill>
                <a:latin typeface="Arial"/>
                <a:ea typeface="Arial"/>
                <a:cs typeface="Arial"/>
                <a:sym typeface="Arial"/>
              </a:defRPr>
            </a:lvl8pPr>
            <a:lvl9pPr marR="0" lvl="8" algn="l" rtl="0">
              <a:spcBef>
                <a:spcPts val="604"/>
              </a:spcBef>
              <a:spcAft>
                <a:spcPts val="0"/>
              </a:spcAft>
              <a:buClr>
                <a:schemeClr val="dk1"/>
              </a:buClr>
              <a:buSzPts val="3022"/>
              <a:buFont typeface="Arial"/>
              <a:buChar char="•"/>
              <a:defRPr sz="3022" b="0" i="0" u="none" strike="noStrike" cap="none">
                <a:solidFill>
                  <a:schemeClr val="dk1"/>
                </a:solidFill>
                <a:latin typeface="Arial"/>
                <a:ea typeface="Arial"/>
                <a:cs typeface="Arial"/>
                <a:sym typeface="Arial"/>
              </a:defRPr>
            </a:lvl9pPr>
          </a:lstStyle>
          <a:p>
            <a:endParaRPr/>
          </a:p>
        </p:txBody>
      </p:sp>
      <p:grpSp>
        <p:nvGrpSpPr>
          <p:cNvPr id="94" name="Google Shape;94;p52"/>
          <p:cNvGrpSpPr/>
          <p:nvPr/>
        </p:nvGrpSpPr>
        <p:grpSpPr>
          <a:xfrm>
            <a:off x="0" y="7372350"/>
            <a:ext cx="13817600" cy="400052"/>
            <a:chOff x="0" y="7372350"/>
            <a:chExt cx="13817600" cy="400052"/>
          </a:xfrm>
        </p:grpSpPr>
        <p:sp>
          <p:nvSpPr>
            <p:cNvPr id="95" name="Google Shape;95;p52"/>
            <p:cNvSpPr/>
            <p:nvPr/>
          </p:nvSpPr>
          <p:spPr>
            <a:xfrm>
              <a:off x="0" y="7372350"/>
              <a:ext cx="13817600" cy="40004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pic>
          <p:nvPicPr>
            <p:cNvPr id="96" name="Google Shape;96;p52"/>
            <p:cNvPicPr preferRelativeResize="0"/>
            <p:nvPr/>
          </p:nvPicPr>
          <p:blipFill rotWithShape="1">
            <a:blip r:embed="rId2">
              <a:alphaModFix/>
            </a:blip>
            <a:srcRect/>
            <a:stretch/>
          </p:blipFill>
          <p:spPr>
            <a:xfrm>
              <a:off x="152257" y="7372351"/>
              <a:ext cx="1788557" cy="400050"/>
            </a:xfrm>
            <a:prstGeom prst="rect">
              <a:avLst/>
            </a:prstGeom>
            <a:noFill/>
            <a:ln>
              <a:noFill/>
            </a:ln>
          </p:spPr>
        </p:pic>
        <p:sp>
          <p:nvSpPr>
            <p:cNvPr id="97" name="Google Shape;97;p52"/>
            <p:cNvSpPr/>
            <p:nvPr/>
          </p:nvSpPr>
          <p:spPr>
            <a:xfrm>
              <a:off x="0" y="7372351"/>
              <a:ext cx="13817600" cy="40004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pic>
          <p:nvPicPr>
            <p:cNvPr id="98" name="Google Shape;98;p52"/>
            <p:cNvPicPr preferRelativeResize="0"/>
            <p:nvPr/>
          </p:nvPicPr>
          <p:blipFill rotWithShape="1">
            <a:blip r:embed="rId2">
              <a:alphaModFix/>
            </a:blip>
            <a:srcRect/>
            <a:stretch/>
          </p:blipFill>
          <p:spPr>
            <a:xfrm>
              <a:off x="152257" y="7372352"/>
              <a:ext cx="1788557" cy="400050"/>
            </a:xfrm>
            <a:prstGeom prst="rect">
              <a:avLst/>
            </a:prstGeom>
            <a:noFill/>
            <a:ln>
              <a:noFill/>
            </a:ln>
          </p:spPr>
        </p:pic>
      </p:grpSp>
    </p:spTree>
    <p:extLst>
      <p:ext uri="{BB962C8B-B14F-4D97-AF65-F5344CB8AC3E}">
        <p14:creationId xmlns:p14="http://schemas.microsoft.com/office/powerpoint/2010/main" val="230438531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Green Ram UnitID">
  <p:cSld name="Title Green Ram UnitID">
    <p:bg>
      <p:bgPr>
        <a:solidFill>
          <a:schemeClr val="dk2"/>
        </a:solidFill>
        <a:effectLst/>
      </p:bgPr>
    </p:bg>
    <p:spTree>
      <p:nvGrpSpPr>
        <p:cNvPr id="1" name="Shape 59"/>
        <p:cNvGrpSpPr/>
        <p:nvPr/>
      </p:nvGrpSpPr>
      <p:grpSpPr>
        <a:xfrm>
          <a:off x="0" y="0"/>
          <a:ext cx="0" cy="0"/>
          <a:chOff x="0" y="0"/>
          <a:chExt cx="0" cy="0"/>
        </a:xfrm>
      </p:grpSpPr>
      <p:pic>
        <p:nvPicPr>
          <p:cNvPr id="60" name="Google Shape;60;p8"/>
          <p:cNvPicPr preferRelativeResize="0"/>
          <p:nvPr/>
        </p:nvPicPr>
        <p:blipFill rotWithShape="1">
          <a:blip r:embed="rId2">
            <a:alphaModFix amt="8000"/>
          </a:blip>
          <a:srcRect t="14710" r="30639" b="6932"/>
          <a:stretch/>
        </p:blipFill>
        <p:spPr>
          <a:xfrm>
            <a:off x="6937515" y="-1"/>
            <a:ext cx="6880085" cy="7772401"/>
          </a:xfrm>
          <a:prstGeom prst="rect">
            <a:avLst/>
          </a:prstGeom>
          <a:noFill/>
          <a:ln>
            <a:noFill/>
          </a:ln>
        </p:spPr>
      </p:pic>
      <p:sp>
        <p:nvSpPr>
          <p:cNvPr id="61" name="Google Shape;61;p8"/>
          <p:cNvSpPr txBox="1">
            <a:spLocks noGrp="1"/>
          </p:cNvSpPr>
          <p:nvPr>
            <p:ph type="body" idx="1"/>
          </p:nvPr>
        </p:nvSpPr>
        <p:spPr>
          <a:xfrm>
            <a:off x="628075" y="2695562"/>
            <a:ext cx="12561453" cy="2031325"/>
          </a:xfrm>
          <a:prstGeom prst="rect">
            <a:avLst/>
          </a:prstGeom>
          <a:noFill/>
          <a:ln>
            <a:noFill/>
          </a:ln>
        </p:spPr>
        <p:txBody>
          <a:bodyPr spcFirstLastPara="1" wrap="square" lIns="91425" tIns="91425" rIns="91425" bIns="91425" anchor="t" anchorCtr="0">
            <a:spAutoFit/>
          </a:bodyPr>
          <a:lstStyle>
            <a:lvl1pPr marL="457200" lvl="0" indent="-228600" algn="l">
              <a:lnSpc>
                <a:spcPct val="100000"/>
              </a:lnSpc>
              <a:spcBef>
                <a:spcPts val="0"/>
              </a:spcBef>
              <a:spcAft>
                <a:spcPts val="0"/>
              </a:spcAft>
              <a:buClr>
                <a:schemeClr val="lt1"/>
              </a:buClr>
              <a:buSzPts val="6000"/>
              <a:buNone/>
              <a:defRPr sz="6000" b="0" i="0">
                <a:solidFill>
                  <a:schemeClr val="lt1"/>
                </a:solidFill>
                <a:latin typeface="Arial"/>
                <a:ea typeface="Arial"/>
                <a:cs typeface="Arial"/>
                <a:sym typeface="Arial"/>
              </a:defRPr>
            </a:lvl1pPr>
            <a:lvl2pPr marL="914400" lvl="1" indent="-228600" algn="l">
              <a:lnSpc>
                <a:spcPct val="120000"/>
              </a:lnSpc>
              <a:spcBef>
                <a:spcPts val="0"/>
              </a:spcBef>
              <a:spcAft>
                <a:spcPts val="0"/>
              </a:spcAft>
              <a:buClr>
                <a:schemeClr val="lt1"/>
              </a:buClr>
              <a:buSzPts val="5495"/>
              <a:buNone/>
              <a:defRPr sz="5495">
                <a:solidFill>
                  <a:schemeClr val="lt1"/>
                </a:solidFill>
                <a:latin typeface="Arial"/>
                <a:ea typeface="Arial"/>
                <a:cs typeface="Arial"/>
                <a:sym typeface="Arial"/>
              </a:defRPr>
            </a:lvl2pPr>
            <a:lvl3pPr marL="1371600" lvl="2" indent="-228600" algn="l">
              <a:lnSpc>
                <a:spcPct val="120000"/>
              </a:lnSpc>
              <a:spcBef>
                <a:spcPts val="600"/>
              </a:spcBef>
              <a:spcAft>
                <a:spcPts val="0"/>
              </a:spcAft>
              <a:buClr>
                <a:schemeClr val="lt1"/>
              </a:buClr>
              <a:buSzPts val="5495"/>
              <a:buNone/>
              <a:defRPr sz="5495">
                <a:solidFill>
                  <a:schemeClr val="lt1"/>
                </a:solidFill>
                <a:latin typeface="Arial"/>
                <a:ea typeface="Arial"/>
                <a:cs typeface="Arial"/>
                <a:sym typeface="Arial"/>
              </a:defRPr>
            </a:lvl3pPr>
            <a:lvl4pPr marL="1828800" lvl="3" indent="-228600" algn="l">
              <a:lnSpc>
                <a:spcPct val="120000"/>
              </a:lnSpc>
              <a:spcBef>
                <a:spcPts val="600"/>
              </a:spcBef>
              <a:spcAft>
                <a:spcPts val="0"/>
              </a:spcAft>
              <a:buClr>
                <a:schemeClr val="lt1"/>
              </a:buClr>
              <a:buSzPts val="5495"/>
              <a:buNone/>
              <a:defRPr sz="5495">
                <a:solidFill>
                  <a:schemeClr val="lt1"/>
                </a:solidFill>
                <a:latin typeface="Arial"/>
                <a:ea typeface="Arial"/>
                <a:cs typeface="Arial"/>
                <a:sym typeface="Arial"/>
              </a:defRPr>
            </a:lvl4pPr>
            <a:lvl5pPr marL="2286000" lvl="4" indent="-228600" algn="l">
              <a:spcBef>
                <a:spcPts val="1099"/>
              </a:spcBef>
              <a:spcAft>
                <a:spcPts val="0"/>
              </a:spcAft>
              <a:buClr>
                <a:schemeClr val="lt1"/>
              </a:buClr>
              <a:buSzPts val="5495"/>
              <a:buNone/>
              <a:defRPr sz="5495">
                <a:solidFill>
                  <a:schemeClr val="lt1"/>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2" name="Google Shape;62;p8"/>
          <p:cNvSpPr txBox="1">
            <a:spLocks noGrp="1"/>
          </p:cNvSpPr>
          <p:nvPr>
            <p:ph type="body" idx="2"/>
          </p:nvPr>
        </p:nvSpPr>
        <p:spPr>
          <a:xfrm>
            <a:off x="628074" y="5369311"/>
            <a:ext cx="12561451" cy="472185"/>
          </a:xfrm>
          <a:prstGeom prst="rect">
            <a:avLst/>
          </a:prstGeom>
          <a:noFill/>
          <a:ln>
            <a:noFill/>
          </a:ln>
        </p:spPr>
        <p:txBody>
          <a:bodyPr spcFirstLastPara="1" wrap="square" lIns="91425" tIns="91425" rIns="91425" bIns="91425" anchor="t" anchorCtr="0">
            <a:spAutoFit/>
          </a:bodyPr>
          <a:lstStyle>
            <a:lvl1pPr marL="457200" lvl="0" indent="-228600" algn="l">
              <a:lnSpc>
                <a:spcPct val="120000"/>
              </a:lnSpc>
              <a:spcBef>
                <a:spcPts val="600"/>
              </a:spcBef>
              <a:spcAft>
                <a:spcPts val="0"/>
              </a:spcAft>
              <a:buClr>
                <a:schemeClr val="lt1"/>
              </a:buClr>
              <a:buSzPts val="1600"/>
              <a:buNone/>
              <a:defRPr sz="1600">
                <a:solidFill>
                  <a:schemeClr val="lt1"/>
                </a:solidFill>
              </a:defRPr>
            </a:lvl1pPr>
            <a:lvl2pPr marL="914400" lvl="1" indent="-228600" algn="l">
              <a:lnSpc>
                <a:spcPct val="120000"/>
              </a:lnSpc>
              <a:spcBef>
                <a:spcPts val="600"/>
              </a:spcBef>
              <a:spcAft>
                <a:spcPts val="0"/>
              </a:spcAft>
              <a:buClr>
                <a:schemeClr val="dk1"/>
              </a:buClr>
              <a:buSzPts val="1600"/>
              <a:buNone/>
              <a:defRPr/>
            </a:lvl2pPr>
            <a:lvl3pPr marL="1371600" lvl="2" indent="-228600" algn="l">
              <a:lnSpc>
                <a:spcPct val="120000"/>
              </a:lnSpc>
              <a:spcBef>
                <a:spcPts val="600"/>
              </a:spcBef>
              <a:spcAft>
                <a:spcPts val="0"/>
              </a:spcAft>
              <a:buClr>
                <a:schemeClr val="dk1"/>
              </a:buClr>
              <a:buSzPts val="1600"/>
              <a:buNone/>
              <a:defRPr/>
            </a:lvl3pPr>
            <a:lvl4pPr marL="1828800" lvl="3" indent="-228600" algn="l">
              <a:lnSpc>
                <a:spcPct val="120000"/>
              </a:lnSpc>
              <a:spcBef>
                <a:spcPts val="600"/>
              </a:spcBef>
              <a:spcAft>
                <a:spcPts val="0"/>
              </a:spcAft>
              <a:buClr>
                <a:schemeClr val="dk1"/>
              </a:buClr>
              <a:buSzPts val="1600"/>
              <a:buNone/>
              <a:defRPr/>
            </a:lvl4pPr>
            <a:lvl5pPr marL="2286000" lvl="4" indent="-228600" algn="l">
              <a:spcBef>
                <a:spcPts val="600"/>
              </a:spcBef>
              <a:spcAft>
                <a:spcPts val="0"/>
              </a:spcAft>
              <a:buClr>
                <a:srgbClr val="C39E11"/>
              </a:buClr>
              <a:buSzPts val="1648"/>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cxnSp>
        <p:nvCxnSpPr>
          <p:cNvPr id="63" name="Google Shape;63;p8"/>
          <p:cNvCxnSpPr/>
          <p:nvPr/>
        </p:nvCxnSpPr>
        <p:spPr>
          <a:xfrm>
            <a:off x="729343" y="5122227"/>
            <a:ext cx="911198" cy="0"/>
          </a:xfrm>
          <a:prstGeom prst="straightConnector1">
            <a:avLst/>
          </a:prstGeom>
          <a:noFill/>
          <a:ln w="28575" cap="flat" cmpd="sng">
            <a:solidFill>
              <a:schemeClr val="lt2"/>
            </a:solidFill>
            <a:prstDash val="solid"/>
            <a:round/>
            <a:headEnd type="none" w="sm" len="sm"/>
            <a:tailEnd type="none" w="sm" len="sm"/>
          </a:ln>
        </p:spPr>
      </p:cxnSp>
      <p:sp>
        <p:nvSpPr>
          <p:cNvPr id="64" name="Google Shape;64;p8"/>
          <p:cNvSpPr>
            <a:spLocks noGrp="1"/>
          </p:cNvSpPr>
          <p:nvPr>
            <p:ph type="pic" idx="3"/>
          </p:nvPr>
        </p:nvSpPr>
        <p:spPr>
          <a:xfrm>
            <a:off x="9986681" y="6869532"/>
            <a:ext cx="3202843" cy="512064"/>
          </a:xfrm>
          <a:prstGeom prst="rect">
            <a:avLst/>
          </a:prstGeom>
          <a:noFill/>
          <a:ln>
            <a:noFill/>
          </a:ln>
        </p:spPr>
      </p:sp>
      <p:sp>
        <p:nvSpPr>
          <p:cNvPr id="65" name="Google Shape;65;p8"/>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a:buNone/>
              <a:defRPr>
                <a:solidFill>
                  <a:schemeClr val="lt1"/>
                </a:solidFill>
                <a:latin typeface="Arial"/>
                <a:ea typeface="Arial"/>
                <a:cs typeface="Arial"/>
                <a:sym typeface="Arial"/>
              </a:defRPr>
            </a:lvl1pPr>
            <a:lvl2pPr lvl="1">
              <a:buNone/>
              <a:defRPr>
                <a:solidFill>
                  <a:schemeClr val="lt1"/>
                </a:solidFill>
                <a:latin typeface="Arial"/>
                <a:ea typeface="Arial"/>
                <a:cs typeface="Arial"/>
                <a:sym typeface="Arial"/>
              </a:defRPr>
            </a:lvl2pPr>
            <a:lvl3pPr lvl="2">
              <a:buNone/>
              <a:defRPr>
                <a:solidFill>
                  <a:schemeClr val="lt1"/>
                </a:solidFill>
                <a:latin typeface="Arial"/>
                <a:ea typeface="Arial"/>
                <a:cs typeface="Arial"/>
                <a:sym typeface="Arial"/>
              </a:defRPr>
            </a:lvl3pPr>
            <a:lvl4pPr lvl="3">
              <a:buNone/>
              <a:defRPr>
                <a:solidFill>
                  <a:schemeClr val="lt1"/>
                </a:solidFill>
                <a:latin typeface="Arial"/>
                <a:ea typeface="Arial"/>
                <a:cs typeface="Arial"/>
                <a:sym typeface="Arial"/>
              </a:defRPr>
            </a:lvl4pPr>
            <a:lvl5pPr lvl="4">
              <a:buNone/>
              <a:defRPr>
                <a:solidFill>
                  <a:schemeClr val="lt1"/>
                </a:solidFill>
                <a:latin typeface="Arial"/>
                <a:ea typeface="Arial"/>
                <a:cs typeface="Arial"/>
                <a:sym typeface="Arial"/>
              </a:defRPr>
            </a:lvl5pPr>
            <a:lvl6pPr lvl="5">
              <a:buNone/>
              <a:defRPr>
                <a:solidFill>
                  <a:schemeClr val="lt1"/>
                </a:solidFill>
                <a:latin typeface="Arial"/>
                <a:ea typeface="Arial"/>
                <a:cs typeface="Arial"/>
                <a:sym typeface="Arial"/>
              </a:defRPr>
            </a:lvl6pPr>
            <a:lvl7pPr lvl="6">
              <a:buNone/>
              <a:defRPr>
                <a:solidFill>
                  <a:schemeClr val="lt1"/>
                </a:solidFill>
                <a:latin typeface="Arial"/>
                <a:ea typeface="Arial"/>
                <a:cs typeface="Arial"/>
                <a:sym typeface="Arial"/>
              </a:defRPr>
            </a:lvl7pPr>
            <a:lvl8pPr lvl="7">
              <a:buNone/>
              <a:defRPr>
                <a:solidFill>
                  <a:schemeClr val="lt1"/>
                </a:solidFill>
                <a:latin typeface="Arial"/>
                <a:ea typeface="Arial"/>
                <a:cs typeface="Arial"/>
                <a:sym typeface="Arial"/>
              </a:defRPr>
            </a:lvl8pPr>
            <a:lvl9pPr lvl="8">
              <a:buNone/>
              <a:defRPr>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White">
  <p:cSld name="Blank White">
    <p:spTree>
      <p:nvGrpSpPr>
        <p:cNvPr id="1" name="Shape 99"/>
        <p:cNvGrpSpPr/>
        <p:nvPr/>
      </p:nvGrpSpPr>
      <p:grpSpPr>
        <a:xfrm>
          <a:off x="0" y="0"/>
          <a:ext cx="0" cy="0"/>
          <a:chOff x="0" y="0"/>
          <a:chExt cx="0" cy="0"/>
        </a:xfrm>
      </p:grpSpPr>
    </p:spTree>
    <p:extLst>
      <p:ext uri="{BB962C8B-B14F-4D97-AF65-F5344CB8AC3E}">
        <p14:creationId xmlns:p14="http://schemas.microsoft.com/office/powerpoint/2010/main" val="845172596"/>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losing Green Ram">
  <p:cSld name="Closing Green Ram">
    <p:bg>
      <p:bgPr>
        <a:solidFill>
          <a:schemeClr val="dk2"/>
        </a:solidFill>
        <a:effectLst/>
      </p:bgPr>
    </p:bg>
    <p:spTree>
      <p:nvGrpSpPr>
        <p:cNvPr id="1" name="Shape 100"/>
        <p:cNvGrpSpPr/>
        <p:nvPr/>
      </p:nvGrpSpPr>
      <p:grpSpPr>
        <a:xfrm>
          <a:off x="0" y="0"/>
          <a:ext cx="0" cy="0"/>
          <a:chOff x="0" y="0"/>
          <a:chExt cx="0" cy="0"/>
        </a:xfrm>
      </p:grpSpPr>
      <p:sp>
        <p:nvSpPr>
          <p:cNvPr id="101" name="Google Shape;101;p56"/>
          <p:cNvSpPr txBox="1"/>
          <p:nvPr/>
        </p:nvSpPr>
        <p:spPr>
          <a:xfrm>
            <a:off x="729343" y="4199229"/>
            <a:ext cx="12561453" cy="1107996"/>
          </a:xfrm>
          <a:prstGeom prst="rect">
            <a:avLst/>
          </a:prstGeom>
          <a:noFill/>
          <a:ln>
            <a:noFill/>
          </a:ln>
        </p:spPr>
        <p:txBody>
          <a:bodyPr spcFirstLastPara="1" wrap="square" lIns="91425" tIns="91425" rIns="91425" bIns="91425" anchor="b" anchorCtr="0">
            <a:spAutoFit/>
          </a:bodyPr>
          <a:lstStyle/>
          <a:p>
            <a:pPr marL="0" marR="0" lvl="0" indent="0" algn="l" rtl="0">
              <a:spcBef>
                <a:spcPts val="0"/>
              </a:spcBef>
              <a:spcAft>
                <a:spcPts val="0"/>
              </a:spcAft>
              <a:buClr>
                <a:schemeClr val="lt1"/>
              </a:buClr>
              <a:buSzPts val="6000"/>
              <a:buFont typeface="Arial"/>
              <a:buNone/>
            </a:pPr>
            <a:r>
              <a:rPr lang="en-US" sz="6000">
                <a:solidFill>
                  <a:schemeClr val="lt1"/>
                </a:solidFill>
                <a:latin typeface="Arial"/>
                <a:ea typeface="Arial"/>
                <a:cs typeface="Arial"/>
                <a:sym typeface="Arial"/>
              </a:rPr>
              <a:t>Thank you</a:t>
            </a:r>
            <a:endParaRPr sz="6000">
              <a:solidFill>
                <a:schemeClr val="lt1"/>
              </a:solidFill>
              <a:latin typeface="Arial"/>
              <a:ea typeface="Arial"/>
              <a:cs typeface="Arial"/>
              <a:sym typeface="Arial"/>
            </a:endParaRPr>
          </a:p>
        </p:txBody>
      </p:sp>
      <p:cxnSp>
        <p:nvCxnSpPr>
          <p:cNvPr id="102" name="Google Shape;102;p56"/>
          <p:cNvCxnSpPr/>
          <p:nvPr/>
        </p:nvCxnSpPr>
        <p:spPr>
          <a:xfrm>
            <a:off x="881743" y="5936778"/>
            <a:ext cx="911198" cy="0"/>
          </a:xfrm>
          <a:prstGeom prst="straightConnector1">
            <a:avLst/>
          </a:prstGeom>
          <a:noFill/>
          <a:ln w="28575" cap="flat" cmpd="sng">
            <a:solidFill>
              <a:schemeClr val="lt2"/>
            </a:solidFill>
            <a:prstDash val="solid"/>
            <a:round/>
            <a:headEnd type="none" w="sm" len="sm"/>
            <a:tailEnd type="none" w="sm" len="sm"/>
          </a:ln>
        </p:spPr>
      </p:cxnSp>
      <p:pic>
        <p:nvPicPr>
          <p:cNvPr id="103" name="Google Shape;103;p56"/>
          <p:cNvPicPr preferRelativeResize="0"/>
          <p:nvPr/>
        </p:nvPicPr>
        <p:blipFill rotWithShape="1">
          <a:blip r:embed="rId2">
            <a:alphaModFix/>
          </a:blip>
          <a:srcRect/>
          <a:stretch/>
        </p:blipFill>
        <p:spPr>
          <a:xfrm>
            <a:off x="756239" y="6320940"/>
            <a:ext cx="3520440" cy="787424"/>
          </a:xfrm>
          <a:prstGeom prst="rect">
            <a:avLst/>
          </a:prstGeom>
          <a:noFill/>
          <a:ln>
            <a:noFill/>
          </a:ln>
        </p:spPr>
      </p:pic>
      <p:pic>
        <p:nvPicPr>
          <p:cNvPr id="104" name="Google Shape;104;p56"/>
          <p:cNvPicPr preferRelativeResize="0"/>
          <p:nvPr/>
        </p:nvPicPr>
        <p:blipFill rotWithShape="1">
          <a:blip r:embed="rId3">
            <a:alphaModFix amt="8000"/>
          </a:blip>
          <a:srcRect t="14710" r="30639" b="6932"/>
          <a:stretch/>
        </p:blipFill>
        <p:spPr>
          <a:xfrm>
            <a:off x="6937515" y="-1"/>
            <a:ext cx="6880085" cy="7772401"/>
          </a:xfrm>
          <a:prstGeom prst="rect">
            <a:avLst/>
          </a:prstGeom>
          <a:noFill/>
          <a:ln>
            <a:noFill/>
          </a:ln>
        </p:spPr>
      </p:pic>
    </p:spTree>
    <p:extLst>
      <p:ext uri="{BB962C8B-B14F-4D97-AF65-F5344CB8AC3E}">
        <p14:creationId xmlns:p14="http://schemas.microsoft.com/office/powerpoint/2010/main" val="259452789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losing Green Dots">
  <p:cSld name="Closing Green Dots">
    <p:bg>
      <p:bgPr>
        <a:solidFill>
          <a:schemeClr val="dk2"/>
        </a:solidFill>
        <a:effectLst/>
      </p:bgPr>
    </p:bg>
    <p:spTree>
      <p:nvGrpSpPr>
        <p:cNvPr id="1" name="Shape 105"/>
        <p:cNvGrpSpPr/>
        <p:nvPr/>
      </p:nvGrpSpPr>
      <p:grpSpPr>
        <a:xfrm>
          <a:off x="0" y="0"/>
          <a:ext cx="0" cy="0"/>
          <a:chOff x="0" y="0"/>
          <a:chExt cx="0" cy="0"/>
        </a:xfrm>
      </p:grpSpPr>
      <p:sp>
        <p:nvSpPr>
          <p:cNvPr id="106" name="Google Shape;106;p57"/>
          <p:cNvSpPr txBox="1"/>
          <p:nvPr/>
        </p:nvSpPr>
        <p:spPr>
          <a:xfrm>
            <a:off x="729343" y="4199229"/>
            <a:ext cx="12561453" cy="1107996"/>
          </a:xfrm>
          <a:prstGeom prst="rect">
            <a:avLst/>
          </a:prstGeom>
          <a:noFill/>
          <a:ln>
            <a:noFill/>
          </a:ln>
        </p:spPr>
        <p:txBody>
          <a:bodyPr spcFirstLastPara="1" wrap="square" lIns="91425" tIns="91425" rIns="91425" bIns="91425" anchor="b" anchorCtr="0">
            <a:spAutoFit/>
          </a:bodyPr>
          <a:lstStyle/>
          <a:p>
            <a:pPr marL="0" marR="0" lvl="0" indent="0" algn="l" rtl="0">
              <a:spcBef>
                <a:spcPts val="0"/>
              </a:spcBef>
              <a:spcAft>
                <a:spcPts val="0"/>
              </a:spcAft>
              <a:buClr>
                <a:schemeClr val="lt1"/>
              </a:buClr>
              <a:buSzPts val="6000"/>
              <a:buFont typeface="Arial"/>
              <a:buNone/>
            </a:pPr>
            <a:r>
              <a:rPr lang="en-US" sz="6000">
                <a:solidFill>
                  <a:schemeClr val="lt1"/>
                </a:solidFill>
                <a:latin typeface="Arial"/>
                <a:ea typeface="Arial"/>
                <a:cs typeface="Arial"/>
                <a:sym typeface="Arial"/>
              </a:rPr>
              <a:t>Thank you</a:t>
            </a:r>
            <a:endParaRPr sz="6000">
              <a:solidFill>
                <a:schemeClr val="lt1"/>
              </a:solidFill>
              <a:latin typeface="Arial"/>
              <a:ea typeface="Arial"/>
              <a:cs typeface="Arial"/>
              <a:sym typeface="Arial"/>
            </a:endParaRPr>
          </a:p>
        </p:txBody>
      </p:sp>
      <p:pic>
        <p:nvPicPr>
          <p:cNvPr id="107" name="Google Shape;107;p57"/>
          <p:cNvPicPr preferRelativeResize="0"/>
          <p:nvPr/>
        </p:nvPicPr>
        <p:blipFill rotWithShape="1">
          <a:blip r:embed="rId2">
            <a:alphaModFix/>
          </a:blip>
          <a:srcRect t="6240" r="31394"/>
          <a:stretch/>
        </p:blipFill>
        <p:spPr>
          <a:xfrm>
            <a:off x="8406691" y="0"/>
            <a:ext cx="5410909" cy="7566210"/>
          </a:xfrm>
          <a:prstGeom prst="rect">
            <a:avLst/>
          </a:prstGeom>
          <a:noFill/>
          <a:ln>
            <a:noFill/>
          </a:ln>
        </p:spPr>
      </p:pic>
      <p:cxnSp>
        <p:nvCxnSpPr>
          <p:cNvPr id="108" name="Google Shape;108;p57"/>
          <p:cNvCxnSpPr/>
          <p:nvPr/>
        </p:nvCxnSpPr>
        <p:spPr>
          <a:xfrm>
            <a:off x="881743" y="5936778"/>
            <a:ext cx="911198" cy="0"/>
          </a:xfrm>
          <a:prstGeom prst="straightConnector1">
            <a:avLst/>
          </a:prstGeom>
          <a:noFill/>
          <a:ln w="28575" cap="flat" cmpd="sng">
            <a:solidFill>
              <a:schemeClr val="lt2"/>
            </a:solidFill>
            <a:prstDash val="solid"/>
            <a:round/>
            <a:headEnd type="none" w="sm" len="sm"/>
            <a:tailEnd type="none" w="sm" len="sm"/>
          </a:ln>
        </p:spPr>
      </p:cxnSp>
      <p:pic>
        <p:nvPicPr>
          <p:cNvPr id="109" name="Google Shape;109;p57"/>
          <p:cNvPicPr preferRelativeResize="0"/>
          <p:nvPr/>
        </p:nvPicPr>
        <p:blipFill rotWithShape="1">
          <a:blip r:embed="rId3">
            <a:alphaModFix/>
          </a:blip>
          <a:srcRect/>
          <a:stretch/>
        </p:blipFill>
        <p:spPr>
          <a:xfrm>
            <a:off x="756239" y="6320940"/>
            <a:ext cx="3520440" cy="787424"/>
          </a:xfrm>
          <a:prstGeom prst="rect">
            <a:avLst/>
          </a:prstGeom>
          <a:noFill/>
          <a:ln>
            <a:noFill/>
          </a:ln>
        </p:spPr>
      </p:pic>
    </p:spTree>
    <p:extLst>
      <p:ext uri="{BB962C8B-B14F-4D97-AF65-F5344CB8AC3E}">
        <p14:creationId xmlns:p14="http://schemas.microsoft.com/office/powerpoint/2010/main" val="3745381970"/>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losing White">
  <p:cSld name="Closing White">
    <p:spTree>
      <p:nvGrpSpPr>
        <p:cNvPr id="1" name="Shape 110"/>
        <p:cNvGrpSpPr/>
        <p:nvPr/>
      </p:nvGrpSpPr>
      <p:grpSpPr>
        <a:xfrm>
          <a:off x="0" y="0"/>
          <a:ext cx="0" cy="0"/>
          <a:chOff x="0" y="0"/>
          <a:chExt cx="0" cy="0"/>
        </a:xfrm>
      </p:grpSpPr>
      <p:sp>
        <p:nvSpPr>
          <p:cNvPr id="111" name="Google Shape;111;p58"/>
          <p:cNvSpPr txBox="1"/>
          <p:nvPr/>
        </p:nvSpPr>
        <p:spPr>
          <a:xfrm>
            <a:off x="729343" y="4198802"/>
            <a:ext cx="12561453" cy="1107996"/>
          </a:xfrm>
          <a:prstGeom prst="rect">
            <a:avLst/>
          </a:prstGeom>
          <a:noFill/>
          <a:ln>
            <a:noFill/>
          </a:ln>
        </p:spPr>
        <p:txBody>
          <a:bodyPr spcFirstLastPara="1" wrap="square" lIns="91425" tIns="91425" rIns="91425" bIns="91425" anchor="b" anchorCtr="0">
            <a:spAutoFit/>
          </a:bodyPr>
          <a:lstStyle/>
          <a:p>
            <a:pPr marL="0" marR="0" lvl="0" indent="0" algn="l" rtl="0">
              <a:spcBef>
                <a:spcPts val="0"/>
              </a:spcBef>
              <a:spcAft>
                <a:spcPts val="0"/>
              </a:spcAft>
              <a:buClr>
                <a:schemeClr val="dk2"/>
              </a:buClr>
              <a:buSzPts val="6000"/>
              <a:buFont typeface="Arial"/>
              <a:buNone/>
            </a:pPr>
            <a:r>
              <a:rPr lang="en-US" sz="6000">
                <a:solidFill>
                  <a:schemeClr val="dk2"/>
                </a:solidFill>
                <a:latin typeface="Arial"/>
                <a:ea typeface="Arial"/>
                <a:cs typeface="Arial"/>
                <a:sym typeface="Arial"/>
              </a:rPr>
              <a:t>Thank you</a:t>
            </a:r>
            <a:endParaRPr sz="6000">
              <a:solidFill>
                <a:schemeClr val="dk2"/>
              </a:solidFill>
              <a:latin typeface="Arial"/>
              <a:ea typeface="Arial"/>
              <a:cs typeface="Arial"/>
              <a:sym typeface="Arial"/>
            </a:endParaRPr>
          </a:p>
        </p:txBody>
      </p:sp>
      <p:cxnSp>
        <p:nvCxnSpPr>
          <p:cNvPr id="112" name="Google Shape;112;p58"/>
          <p:cNvCxnSpPr/>
          <p:nvPr/>
        </p:nvCxnSpPr>
        <p:spPr>
          <a:xfrm>
            <a:off x="881743" y="5936351"/>
            <a:ext cx="911198" cy="0"/>
          </a:xfrm>
          <a:prstGeom prst="straightConnector1">
            <a:avLst/>
          </a:prstGeom>
          <a:noFill/>
          <a:ln w="28575" cap="flat" cmpd="sng">
            <a:solidFill>
              <a:schemeClr val="lt2"/>
            </a:solidFill>
            <a:prstDash val="solid"/>
            <a:round/>
            <a:headEnd type="none" w="sm" len="sm"/>
            <a:tailEnd type="none" w="sm" len="sm"/>
          </a:ln>
        </p:spPr>
      </p:cxnSp>
      <p:pic>
        <p:nvPicPr>
          <p:cNvPr id="113" name="Google Shape;113;p58"/>
          <p:cNvPicPr preferRelativeResize="0"/>
          <p:nvPr/>
        </p:nvPicPr>
        <p:blipFill rotWithShape="1">
          <a:blip r:embed="rId2">
            <a:alphaModFix/>
          </a:blip>
          <a:srcRect/>
          <a:stretch/>
        </p:blipFill>
        <p:spPr>
          <a:xfrm>
            <a:off x="756239" y="6320941"/>
            <a:ext cx="3520440" cy="787423"/>
          </a:xfrm>
          <a:prstGeom prst="rect">
            <a:avLst/>
          </a:prstGeom>
          <a:noFill/>
          <a:ln>
            <a:noFill/>
          </a:ln>
        </p:spPr>
      </p:pic>
    </p:spTree>
    <p:extLst>
      <p:ext uri="{BB962C8B-B14F-4D97-AF65-F5344CB8AC3E}">
        <p14:creationId xmlns:p14="http://schemas.microsoft.com/office/powerpoint/2010/main" val="2876472241"/>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118"/>
        <p:cNvGrpSpPr/>
        <p:nvPr/>
      </p:nvGrpSpPr>
      <p:grpSpPr>
        <a:xfrm>
          <a:off x="0" y="0"/>
          <a:ext cx="0" cy="0"/>
          <a:chOff x="0" y="0"/>
          <a:chExt cx="0" cy="0"/>
        </a:xfrm>
      </p:grpSpPr>
      <p:sp>
        <p:nvSpPr>
          <p:cNvPr id="119" name="Google Shape;119;p43"/>
          <p:cNvSpPr txBox="1">
            <a:spLocks noGrp="1"/>
          </p:cNvSpPr>
          <p:nvPr>
            <p:ph type="title"/>
          </p:nvPr>
        </p:nvSpPr>
        <p:spPr>
          <a:xfrm>
            <a:off x="2036701" y="2797385"/>
            <a:ext cx="9744199" cy="1015663"/>
          </a:xfrm>
          <a:prstGeom prst="rect">
            <a:avLst/>
          </a:prstGeom>
          <a:noFill/>
          <a:ln>
            <a:noFill/>
          </a:ln>
        </p:spPr>
        <p:txBody>
          <a:bodyPr spcFirstLastPara="1" wrap="square" lIns="91425" tIns="91425" rIns="91425" bIns="91425" anchor="ctr" anchorCtr="0">
            <a:spAutoFit/>
          </a:bodyPr>
          <a:lstStyle>
            <a:lvl1pPr lvl="0" algn="ctr">
              <a:spcBef>
                <a:spcPts val="0"/>
              </a:spcBef>
              <a:spcAft>
                <a:spcPts val="0"/>
              </a:spcAft>
              <a:buClr>
                <a:schemeClr val="lt1"/>
              </a:buClr>
              <a:buSzPts val="54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0" name="Google Shape;120;p43"/>
          <p:cNvPicPr preferRelativeResize="0"/>
          <p:nvPr/>
        </p:nvPicPr>
        <p:blipFill rotWithShape="1">
          <a:blip r:embed="rId2">
            <a:alphaModFix/>
          </a:blip>
          <a:srcRect l="-221" t="28562" r="1" b="57447"/>
          <a:stretch/>
        </p:blipFill>
        <p:spPr>
          <a:xfrm>
            <a:off x="246888" y="6034881"/>
            <a:ext cx="13267944" cy="1883823"/>
          </a:xfrm>
          <a:prstGeom prst="rect">
            <a:avLst/>
          </a:prstGeom>
          <a:noFill/>
          <a:ln>
            <a:noFill/>
          </a:ln>
        </p:spPr>
      </p:pic>
    </p:spTree>
    <p:extLst>
      <p:ext uri="{BB962C8B-B14F-4D97-AF65-F5344CB8AC3E}">
        <p14:creationId xmlns:p14="http://schemas.microsoft.com/office/powerpoint/2010/main" val="3773184011"/>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mparison">
  <p:cSld name="Comparison">
    <p:bg>
      <p:bgPr>
        <a:solidFill>
          <a:schemeClr val="dk2"/>
        </a:solidFill>
        <a:effectLst/>
      </p:bgPr>
    </p:bg>
    <p:spTree>
      <p:nvGrpSpPr>
        <p:cNvPr id="1" name="Shape 121"/>
        <p:cNvGrpSpPr/>
        <p:nvPr/>
      </p:nvGrpSpPr>
      <p:grpSpPr>
        <a:xfrm>
          <a:off x="0" y="0"/>
          <a:ext cx="0" cy="0"/>
          <a:chOff x="0" y="0"/>
          <a:chExt cx="0" cy="0"/>
        </a:xfrm>
      </p:grpSpPr>
      <p:sp>
        <p:nvSpPr>
          <p:cNvPr id="122" name="Google Shape;122;p45"/>
          <p:cNvSpPr txBox="1">
            <a:spLocks noGrp="1"/>
          </p:cNvSpPr>
          <p:nvPr>
            <p:ph type="body" idx="1"/>
          </p:nvPr>
        </p:nvSpPr>
        <p:spPr>
          <a:xfrm>
            <a:off x="742950" y="2728873"/>
            <a:ext cx="3604654" cy="627864"/>
          </a:xfrm>
          <a:prstGeom prst="rect">
            <a:avLst/>
          </a:prstGeom>
          <a:noFill/>
          <a:ln>
            <a:noFill/>
          </a:ln>
        </p:spPr>
        <p:txBody>
          <a:bodyPr spcFirstLastPara="1" wrap="square" lIns="91425" tIns="91425" rIns="91425" bIns="91425" anchor="ctr" anchorCtr="0">
            <a:spAutoFit/>
          </a:bodyPr>
          <a:lstStyle>
            <a:lvl1pPr marL="457200" lvl="0" indent="-228600" algn="ctr">
              <a:lnSpc>
                <a:spcPct val="120000"/>
              </a:lnSpc>
              <a:spcBef>
                <a:spcPts val="600"/>
              </a:spcBef>
              <a:spcAft>
                <a:spcPts val="0"/>
              </a:spcAft>
              <a:buClr>
                <a:schemeClr val="lt1"/>
              </a:buClr>
              <a:buSzPts val="2400"/>
              <a:buNone/>
              <a:defRPr sz="2400">
                <a:solidFill>
                  <a:schemeClr val="lt1"/>
                </a:solidFill>
              </a:defRPr>
            </a:lvl1pPr>
            <a:lvl2pPr marL="914400" lvl="1" indent="-330200" algn="l">
              <a:lnSpc>
                <a:spcPct val="120000"/>
              </a:lnSpc>
              <a:spcBef>
                <a:spcPts val="600"/>
              </a:spcBef>
              <a:spcAft>
                <a:spcPts val="0"/>
              </a:spcAft>
              <a:buClr>
                <a:schemeClr val="lt1"/>
              </a:buClr>
              <a:buSzPts val="1600"/>
              <a:buChar char="–"/>
              <a:defRPr>
                <a:solidFill>
                  <a:schemeClr val="lt1"/>
                </a:solidFill>
              </a:defRPr>
            </a:lvl2pPr>
            <a:lvl3pPr marL="1371600" lvl="2" indent="-330200" algn="l">
              <a:lnSpc>
                <a:spcPct val="120000"/>
              </a:lnSpc>
              <a:spcBef>
                <a:spcPts val="600"/>
              </a:spcBef>
              <a:spcAft>
                <a:spcPts val="0"/>
              </a:spcAft>
              <a:buClr>
                <a:schemeClr val="lt1"/>
              </a:buClr>
              <a:buSzPts val="1600"/>
              <a:buChar char="•"/>
              <a:defRPr>
                <a:solidFill>
                  <a:schemeClr val="lt1"/>
                </a:solidFill>
              </a:defRPr>
            </a:lvl3pPr>
            <a:lvl4pPr marL="1828800" lvl="3" indent="-330200" algn="l">
              <a:lnSpc>
                <a:spcPct val="120000"/>
              </a:lnSpc>
              <a:spcBef>
                <a:spcPts val="600"/>
              </a:spcBef>
              <a:spcAft>
                <a:spcPts val="0"/>
              </a:spcAft>
              <a:buClr>
                <a:schemeClr val="lt1"/>
              </a:buClr>
              <a:buSzPts val="1600"/>
              <a:buChar char="–"/>
              <a:defRPr>
                <a:solidFill>
                  <a:schemeClr val="lt1"/>
                </a:solidFill>
              </a:defRPr>
            </a:lvl4pPr>
            <a:lvl5pPr marL="2286000" lvl="4" indent="-333248" algn="l">
              <a:spcBef>
                <a:spcPts val="600"/>
              </a:spcBef>
              <a:spcAft>
                <a:spcPts val="0"/>
              </a:spcAft>
              <a:buClr>
                <a:schemeClr val="lt1"/>
              </a:buClr>
              <a:buSzPts val="1648"/>
              <a:buChar char="»"/>
              <a:defRPr>
                <a:solidFill>
                  <a:schemeClr val="lt1"/>
                </a:solidFill>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grpSp>
        <p:nvGrpSpPr>
          <p:cNvPr id="123" name="Google Shape;123;p45"/>
          <p:cNvGrpSpPr/>
          <p:nvPr/>
        </p:nvGrpSpPr>
        <p:grpSpPr>
          <a:xfrm>
            <a:off x="0" y="6796748"/>
            <a:ext cx="13817600" cy="617143"/>
            <a:chOff x="0" y="6739600"/>
            <a:chExt cx="13817600" cy="617143"/>
          </a:xfrm>
        </p:grpSpPr>
        <p:pic>
          <p:nvPicPr>
            <p:cNvPr id="124" name="Google Shape;124;p45"/>
            <p:cNvPicPr preferRelativeResize="0"/>
            <p:nvPr/>
          </p:nvPicPr>
          <p:blipFill rotWithShape="1">
            <a:blip r:embed="rId2">
              <a:alphaModFix/>
            </a:blip>
            <a:srcRect/>
            <a:stretch/>
          </p:blipFill>
          <p:spPr>
            <a:xfrm>
              <a:off x="0" y="6778192"/>
              <a:ext cx="6449921" cy="539962"/>
            </a:xfrm>
            <a:prstGeom prst="rect">
              <a:avLst/>
            </a:prstGeom>
            <a:noFill/>
            <a:ln>
              <a:noFill/>
            </a:ln>
          </p:spPr>
        </p:pic>
        <p:pic>
          <p:nvPicPr>
            <p:cNvPr id="125" name="Google Shape;125;p45"/>
            <p:cNvPicPr preferRelativeResize="0"/>
            <p:nvPr/>
          </p:nvPicPr>
          <p:blipFill rotWithShape="1">
            <a:blip r:embed="rId2">
              <a:alphaModFix/>
            </a:blip>
            <a:srcRect/>
            <a:stretch/>
          </p:blipFill>
          <p:spPr>
            <a:xfrm rot="10800000">
              <a:off x="7367679" y="6778192"/>
              <a:ext cx="6449921" cy="539962"/>
            </a:xfrm>
            <a:prstGeom prst="rect">
              <a:avLst/>
            </a:prstGeom>
            <a:noFill/>
            <a:ln>
              <a:noFill/>
            </a:ln>
          </p:spPr>
        </p:pic>
        <p:pic>
          <p:nvPicPr>
            <p:cNvPr id="126" name="Google Shape;126;p45"/>
            <p:cNvPicPr preferRelativeResize="0"/>
            <p:nvPr/>
          </p:nvPicPr>
          <p:blipFill rotWithShape="1">
            <a:blip r:embed="rId3">
              <a:alphaModFix/>
            </a:blip>
            <a:srcRect/>
            <a:stretch/>
          </p:blipFill>
          <p:spPr>
            <a:xfrm>
              <a:off x="6600229" y="6739600"/>
              <a:ext cx="617143" cy="617143"/>
            </a:xfrm>
            <a:prstGeom prst="rect">
              <a:avLst/>
            </a:prstGeom>
            <a:noFill/>
            <a:ln>
              <a:noFill/>
            </a:ln>
          </p:spPr>
        </p:pic>
      </p:grpSp>
      <p:sp>
        <p:nvSpPr>
          <p:cNvPr id="127" name="Google Shape;127;p45"/>
          <p:cNvSpPr txBox="1">
            <a:spLocks noGrp="1"/>
          </p:cNvSpPr>
          <p:nvPr>
            <p:ph type="body" idx="2"/>
          </p:nvPr>
        </p:nvSpPr>
        <p:spPr>
          <a:xfrm>
            <a:off x="5106473" y="2728873"/>
            <a:ext cx="3604654" cy="627864"/>
          </a:xfrm>
          <a:prstGeom prst="rect">
            <a:avLst/>
          </a:prstGeom>
          <a:noFill/>
          <a:ln>
            <a:noFill/>
          </a:ln>
        </p:spPr>
        <p:txBody>
          <a:bodyPr spcFirstLastPara="1" wrap="square" lIns="91425" tIns="91425" rIns="91425" bIns="91425" anchor="ctr" anchorCtr="0">
            <a:spAutoFit/>
          </a:bodyPr>
          <a:lstStyle>
            <a:lvl1pPr marL="457200" lvl="0" indent="-228600" algn="ctr">
              <a:lnSpc>
                <a:spcPct val="120000"/>
              </a:lnSpc>
              <a:spcBef>
                <a:spcPts val="600"/>
              </a:spcBef>
              <a:spcAft>
                <a:spcPts val="0"/>
              </a:spcAft>
              <a:buClr>
                <a:schemeClr val="lt1"/>
              </a:buClr>
              <a:buSzPts val="2400"/>
              <a:buNone/>
              <a:defRPr sz="2400">
                <a:solidFill>
                  <a:schemeClr val="lt1"/>
                </a:solidFill>
              </a:defRPr>
            </a:lvl1pPr>
            <a:lvl2pPr marL="914400" lvl="1" indent="-330200" algn="l">
              <a:lnSpc>
                <a:spcPct val="120000"/>
              </a:lnSpc>
              <a:spcBef>
                <a:spcPts val="600"/>
              </a:spcBef>
              <a:spcAft>
                <a:spcPts val="0"/>
              </a:spcAft>
              <a:buClr>
                <a:schemeClr val="lt1"/>
              </a:buClr>
              <a:buSzPts val="1600"/>
              <a:buChar char="–"/>
              <a:defRPr>
                <a:solidFill>
                  <a:schemeClr val="lt1"/>
                </a:solidFill>
              </a:defRPr>
            </a:lvl2pPr>
            <a:lvl3pPr marL="1371600" lvl="2" indent="-330200" algn="l">
              <a:lnSpc>
                <a:spcPct val="120000"/>
              </a:lnSpc>
              <a:spcBef>
                <a:spcPts val="600"/>
              </a:spcBef>
              <a:spcAft>
                <a:spcPts val="0"/>
              </a:spcAft>
              <a:buClr>
                <a:schemeClr val="lt1"/>
              </a:buClr>
              <a:buSzPts val="1600"/>
              <a:buChar char="•"/>
              <a:defRPr>
                <a:solidFill>
                  <a:schemeClr val="lt1"/>
                </a:solidFill>
              </a:defRPr>
            </a:lvl3pPr>
            <a:lvl4pPr marL="1828800" lvl="3" indent="-330200" algn="l">
              <a:lnSpc>
                <a:spcPct val="120000"/>
              </a:lnSpc>
              <a:spcBef>
                <a:spcPts val="600"/>
              </a:spcBef>
              <a:spcAft>
                <a:spcPts val="0"/>
              </a:spcAft>
              <a:buClr>
                <a:schemeClr val="lt1"/>
              </a:buClr>
              <a:buSzPts val="1600"/>
              <a:buChar char="–"/>
              <a:defRPr>
                <a:solidFill>
                  <a:schemeClr val="lt1"/>
                </a:solidFill>
              </a:defRPr>
            </a:lvl4pPr>
            <a:lvl5pPr marL="2286000" lvl="4" indent="-333248" algn="l">
              <a:spcBef>
                <a:spcPts val="600"/>
              </a:spcBef>
              <a:spcAft>
                <a:spcPts val="0"/>
              </a:spcAft>
              <a:buClr>
                <a:schemeClr val="lt1"/>
              </a:buClr>
              <a:buSzPts val="1648"/>
              <a:buChar char="»"/>
              <a:defRPr>
                <a:solidFill>
                  <a:schemeClr val="lt1"/>
                </a:solidFill>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28" name="Google Shape;128;p45"/>
          <p:cNvSpPr txBox="1">
            <a:spLocks noGrp="1"/>
          </p:cNvSpPr>
          <p:nvPr>
            <p:ph type="body" idx="3"/>
          </p:nvPr>
        </p:nvSpPr>
        <p:spPr>
          <a:xfrm>
            <a:off x="9469996" y="2728873"/>
            <a:ext cx="3604654" cy="627864"/>
          </a:xfrm>
          <a:prstGeom prst="rect">
            <a:avLst/>
          </a:prstGeom>
          <a:noFill/>
          <a:ln>
            <a:noFill/>
          </a:ln>
        </p:spPr>
        <p:txBody>
          <a:bodyPr spcFirstLastPara="1" wrap="square" lIns="91425" tIns="91425" rIns="91425" bIns="91425" anchor="ctr" anchorCtr="0">
            <a:spAutoFit/>
          </a:bodyPr>
          <a:lstStyle>
            <a:lvl1pPr marL="457200" lvl="0" indent="-228600" algn="ctr">
              <a:lnSpc>
                <a:spcPct val="120000"/>
              </a:lnSpc>
              <a:spcBef>
                <a:spcPts val="600"/>
              </a:spcBef>
              <a:spcAft>
                <a:spcPts val="0"/>
              </a:spcAft>
              <a:buClr>
                <a:schemeClr val="lt1"/>
              </a:buClr>
              <a:buSzPts val="2400"/>
              <a:buNone/>
              <a:defRPr sz="2400">
                <a:solidFill>
                  <a:schemeClr val="lt1"/>
                </a:solidFill>
              </a:defRPr>
            </a:lvl1pPr>
            <a:lvl2pPr marL="914400" lvl="1" indent="-330200" algn="l">
              <a:lnSpc>
                <a:spcPct val="120000"/>
              </a:lnSpc>
              <a:spcBef>
                <a:spcPts val="600"/>
              </a:spcBef>
              <a:spcAft>
                <a:spcPts val="0"/>
              </a:spcAft>
              <a:buClr>
                <a:schemeClr val="lt1"/>
              </a:buClr>
              <a:buSzPts val="1600"/>
              <a:buChar char="–"/>
              <a:defRPr>
                <a:solidFill>
                  <a:schemeClr val="lt1"/>
                </a:solidFill>
              </a:defRPr>
            </a:lvl2pPr>
            <a:lvl3pPr marL="1371600" lvl="2" indent="-330200" algn="l">
              <a:lnSpc>
                <a:spcPct val="120000"/>
              </a:lnSpc>
              <a:spcBef>
                <a:spcPts val="600"/>
              </a:spcBef>
              <a:spcAft>
                <a:spcPts val="0"/>
              </a:spcAft>
              <a:buClr>
                <a:schemeClr val="lt1"/>
              </a:buClr>
              <a:buSzPts val="1600"/>
              <a:buChar char="•"/>
              <a:defRPr>
                <a:solidFill>
                  <a:schemeClr val="lt1"/>
                </a:solidFill>
              </a:defRPr>
            </a:lvl3pPr>
            <a:lvl4pPr marL="1828800" lvl="3" indent="-330200" algn="l">
              <a:lnSpc>
                <a:spcPct val="120000"/>
              </a:lnSpc>
              <a:spcBef>
                <a:spcPts val="600"/>
              </a:spcBef>
              <a:spcAft>
                <a:spcPts val="0"/>
              </a:spcAft>
              <a:buClr>
                <a:schemeClr val="lt1"/>
              </a:buClr>
              <a:buSzPts val="1600"/>
              <a:buChar char="–"/>
              <a:defRPr>
                <a:solidFill>
                  <a:schemeClr val="lt1"/>
                </a:solidFill>
              </a:defRPr>
            </a:lvl4pPr>
            <a:lvl5pPr marL="2286000" lvl="4" indent="-333248" algn="l">
              <a:spcBef>
                <a:spcPts val="600"/>
              </a:spcBef>
              <a:spcAft>
                <a:spcPts val="0"/>
              </a:spcAft>
              <a:buClr>
                <a:schemeClr val="lt1"/>
              </a:buClr>
              <a:buSzPts val="1648"/>
              <a:buChar char="»"/>
              <a:defRPr>
                <a:solidFill>
                  <a:schemeClr val="lt1"/>
                </a:solidFill>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extLst>
      <p:ext uri="{BB962C8B-B14F-4D97-AF65-F5344CB8AC3E}">
        <p14:creationId xmlns:p14="http://schemas.microsoft.com/office/powerpoint/2010/main" val="703106870"/>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Footer">
  <p:cSld name="Blank Footer">
    <p:spTree>
      <p:nvGrpSpPr>
        <p:cNvPr id="1" name="Shape 129"/>
        <p:cNvGrpSpPr/>
        <p:nvPr/>
      </p:nvGrpSpPr>
      <p:grpSpPr>
        <a:xfrm>
          <a:off x="0" y="0"/>
          <a:ext cx="0" cy="0"/>
          <a:chOff x="0" y="0"/>
          <a:chExt cx="0" cy="0"/>
        </a:xfrm>
      </p:grpSpPr>
      <p:grpSp>
        <p:nvGrpSpPr>
          <p:cNvPr id="130" name="Google Shape;130;p59"/>
          <p:cNvGrpSpPr/>
          <p:nvPr/>
        </p:nvGrpSpPr>
        <p:grpSpPr>
          <a:xfrm>
            <a:off x="0" y="7372350"/>
            <a:ext cx="13817600" cy="400052"/>
            <a:chOff x="0" y="7372350"/>
            <a:chExt cx="13817600" cy="400052"/>
          </a:xfrm>
        </p:grpSpPr>
        <p:sp>
          <p:nvSpPr>
            <p:cNvPr id="131" name="Google Shape;131;p59"/>
            <p:cNvSpPr/>
            <p:nvPr/>
          </p:nvSpPr>
          <p:spPr>
            <a:xfrm>
              <a:off x="0" y="7372350"/>
              <a:ext cx="13817600" cy="40004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pic>
          <p:nvPicPr>
            <p:cNvPr id="132" name="Google Shape;132;p59"/>
            <p:cNvPicPr preferRelativeResize="0"/>
            <p:nvPr/>
          </p:nvPicPr>
          <p:blipFill rotWithShape="1">
            <a:blip r:embed="rId2">
              <a:alphaModFix/>
            </a:blip>
            <a:srcRect/>
            <a:stretch/>
          </p:blipFill>
          <p:spPr>
            <a:xfrm>
              <a:off x="152257" y="7372351"/>
              <a:ext cx="1788557" cy="400050"/>
            </a:xfrm>
            <a:prstGeom prst="rect">
              <a:avLst/>
            </a:prstGeom>
            <a:noFill/>
            <a:ln>
              <a:noFill/>
            </a:ln>
          </p:spPr>
        </p:pic>
        <p:sp>
          <p:nvSpPr>
            <p:cNvPr id="133" name="Google Shape;133;p59"/>
            <p:cNvSpPr/>
            <p:nvPr/>
          </p:nvSpPr>
          <p:spPr>
            <a:xfrm>
              <a:off x="0" y="7372351"/>
              <a:ext cx="13817600" cy="40004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pic>
          <p:nvPicPr>
            <p:cNvPr id="134" name="Google Shape;134;p59"/>
            <p:cNvPicPr preferRelativeResize="0"/>
            <p:nvPr/>
          </p:nvPicPr>
          <p:blipFill rotWithShape="1">
            <a:blip r:embed="rId2">
              <a:alphaModFix/>
            </a:blip>
            <a:srcRect/>
            <a:stretch/>
          </p:blipFill>
          <p:spPr>
            <a:xfrm>
              <a:off x="152257" y="7372352"/>
              <a:ext cx="1788557" cy="400050"/>
            </a:xfrm>
            <a:prstGeom prst="rect">
              <a:avLst/>
            </a:prstGeom>
            <a:noFill/>
            <a:ln>
              <a:noFill/>
            </a:ln>
          </p:spPr>
        </p:pic>
      </p:grpSp>
    </p:spTree>
    <p:extLst>
      <p:ext uri="{BB962C8B-B14F-4D97-AF65-F5344CB8AC3E}">
        <p14:creationId xmlns:p14="http://schemas.microsoft.com/office/powerpoint/2010/main" val="3147489392"/>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Green">
  <p:cSld name="Blank Green">
    <p:bg>
      <p:bgPr>
        <a:solidFill>
          <a:schemeClr val="dk2"/>
        </a:solidFill>
        <a:effectLst/>
      </p:bgPr>
    </p:bg>
    <p:spTree>
      <p:nvGrpSpPr>
        <p:cNvPr id="1" name="Shape 135"/>
        <p:cNvGrpSpPr/>
        <p:nvPr/>
      </p:nvGrpSpPr>
      <p:grpSpPr>
        <a:xfrm>
          <a:off x="0" y="0"/>
          <a:ext cx="0" cy="0"/>
          <a:chOff x="0" y="0"/>
          <a:chExt cx="0" cy="0"/>
        </a:xfrm>
      </p:grpSpPr>
    </p:spTree>
    <p:extLst>
      <p:ext uri="{BB962C8B-B14F-4D97-AF65-F5344CB8AC3E}">
        <p14:creationId xmlns:p14="http://schemas.microsoft.com/office/powerpoint/2010/main" val="3491531433"/>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a:xfrm>
            <a:off x="690880" y="1381760"/>
            <a:ext cx="12435840" cy="5699760"/>
          </a:xfrm>
        </p:spPr>
        <p:txBody>
          <a:bodyPr>
            <a:normAutofit/>
          </a:bodyPr>
          <a:lstStyle>
            <a:lvl1pPr marL="259072" indent="-259072">
              <a:spcBef>
                <a:spcPts val="1360"/>
              </a:spcBef>
              <a:defRPr sz="2720"/>
            </a:lvl1pPr>
            <a:lvl2pPr marL="656677" indent="-268069">
              <a:spcBef>
                <a:spcPts val="680"/>
              </a:spcBef>
              <a:defRPr sz="2267"/>
            </a:lvl2pPr>
            <a:lvl3pPr marL="1036290" indent="-259072">
              <a:spcBef>
                <a:spcPts val="340"/>
              </a:spcBef>
              <a:defRPr sz="2040"/>
            </a:lvl3pPr>
            <a:lvl4pPr>
              <a:defRPr sz="1813"/>
            </a:lvl4pPr>
            <a:lvl5pPr>
              <a:defRPr sz="2040"/>
            </a:lvl5pPr>
          </a:lstStyle>
          <a:p>
            <a:pPr lvl="0"/>
            <a:r>
              <a:rPr lang="en-US"/>
              <a:t>Click to edit Master text styles</a:t>
            </a:r>
          </a:p>
          <a:p>
            <a:pPr lvl="1"/>
            <a:r>
              <a:rPr lang="en-US"/>
              <a:t>Second level</a:t>
            </a:r>
          </a:p>
          <a:p>
            <a:pPr lvl="2"/>
            <a:r>
              <a:rPr lang="en-US"/>
              <a:t>Third level</a:t>
            </a:r>
          </a:p>
        </p:txBody>
      </p:sp>
      <p:sp>
        <p:nvSpPr>
          <p:cNvPr id="6" name="Rectangle 6">
            <a:extLst>
              <a:ext uri="{FF2B5EF4-FFF2-40B4-BE49-F238E27FC236}">
                <a16:creationId xmlns:a16="http://schemas.microsoft.com/office/drawing/2014/main" id="{94F8616B-01F3-4E51-9C93-6A3CCD54D384}"/>
              </a:ext>
            </a:extLst>
          </p:cNvPr>
          <p:cNvSpPr>
            <a:spLocks noGrp="1" noChangeArrowheads="1"/>
          </p:cNvSpPr>
          <p:nvPr>
            <p:ph type="sldNum" sz="quarter" idx="12"/>
          </p:nvPr>
        </p:nvSpPr>
        <p:spPr>
          <a:xfrm>
            <a:off x="12608560" y="7340600"/>
            <a:ext cx="1036320" cy="307657"/>
          </a:xfrm>
          <a:ln/>
        </p:spPr>
        <p:txBody>
          <a:bodyPr/>
          <a:lstStyle>
            <a:lvl1pPr>
              <a:defRPr/>
            </a:lvl1pPr>
          </a:lstStyle>
          <a:p>
            <a:pPr>
              <a:defRPr/>
            </a:pPr>
            <a:fld id="{8C042677-DFBC-43A8-8F50-F699E3962FB6}" type="slidenum">
              <a:rPr lang="en-US" smtClean="0"/>
              <a:pPr>
                <a:defRPr/>
              </a:pPr>
              <a:t>‹#›</a:t>
            </a:fld>
            <a:endParaRPr lang="en-US"/>
          </a:p>
        </p:txBody>
      </p:sp>
      <p:sp>
        <p:nvSpPr>
          <p:cNvPr id="4" name="Rectangle 5">
            <a:extLst>
              <a:ext uri="{FF2B5EF4-FFF2-40B4-BE49-F238E27FC236}">
                <a16:creationId xmlns:a16="http://schemas.microsoft.com/office/drawing/2014/main" id="{2FB6ED97-A4A2-08F7-F504-24B95D86A5D9}"/>
              </a:ext>
            </a:extLst>
          </p:cNvPr>
          <p:cNvSpPr>
            <a:spLocks noGrp="1" noChangeArrowheads="1"/>
          </p:cNvSpPr>
          <p:nvPr>
            <p:ph type="ftr" sz="quarter" idx="3"/>
          </p:nvPr>
        </p:nvSpPr>
        <p:spPr bwMode="auto">
          <a:xfrm>
            <a:off x="4817088" y="7119302"/>
            <a:ext cx="6045200" cy="566737"/>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360" dirty="0">
                <a:latin typeface="Arial" charset="0"/>
                <a:ea typeface="ＭＳ Ｐゴシック"/>
                <a:cs typeface="ＭＳ Ｐゴシック"/>
              </a:defRPr>
            </a:lvl1pPr>
          </a:lstStyle>
          <a:p>
            <a:pPr>
              <a:defRPr/>
            </a:pPr>
            <a:r>
              <a:rPr lang="en-US"/>
              <a:t>2023 WSRC - A Demonstration of </a:t>
            </a:r>
            <a:r>
              <a:rPr lang="en-US" err="1"/>
              <a:t>MBSEsec</a:t>
            </a:r>
            <a:r>
              <a:rPr lang="en-US"/>
              <a:t> Applied to Securing J1939 Protocols on Heavy Vehicle Networks | Salinger, Span, Daily</a:t>
            </a:r>
          </a:p>
        </p:txBody>
      </p:sp>
    </p:spTree>
    <p:extLst>
      <p:ext uri="{BB962C8B-B14F-4D97-AF65-F5344CB8AC3E}">
        <p14:creationId xmlns:p14="http://schemas.microsoft.com/office/powerpoint/2010/main" val="22282946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628075" y="905259"/>
            <a:ext cx="12561453" cy="1015663"/>
          </a:xfrm>
          <a:prstGeom prst="rect">
            <a:avLst/>
          </a:prstGeom>
          <a:noFill/>
          <a:ln>
            <a:noFill/>
          </a:ln>
        </p:spPr>
        <p:txBody>
          <a:bodyPr spcFirstLastPara="1" wrap="square" lIns="91425" tIns="91425" rIns="91425" bIns="91425" anchor="b" anchorCtr="0">
            <a:sp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
          <p:cNvSpPr txBox="1">
            <a:spLocks noGrp="1"/>
          </p:cNvSpPr>
          <p:nvPr>
            <p:ph type="body" idx="1"/>
          </p:nvPr>
        </p:nvSpPr>
        <p:spPr>
          <a:xfrm>
            <a:off x="628075" y="2487883"/>
            <a:ext cx="12561453" cy="2015552"/>
          </a:xfrm>
          <a:prstGeom prst="rect">
            <a:avLst/>
          </a:prstGeom>
          <a:noFill/>
          <a:ln>
            <a:noFill/>
          </a:ln>
        </p:spPr>
        <p:txBody>
          <a:bodyPr spcFirstLastPara="1" wrap="square" lIns="91425" tIns="91425" rIns="91425" bIns="91425" anchor="t" anchorCtr="0">
            <a:spAutoFit/>
          </a:bodyPr>
          <a:lstStyle>
            <a:lvl1pPr marL="457200" lvl="0" indent="-342900" algn="l">
              <a:lnSpc>
                <a:spcPct val="120000"/>
              </a:lnSpc>
              <a:spcBef>
                <a:spcPts val="600"/>
              </a:spcBef>
              <a:spcAft>
                <a:spcPts val="0"/>
              </a:spcAft>
              <a:buClr>
                <a:schemeClr val="dk1"/>
              </a:buClr>
              <a:buSzPts val="1800"/>
              <a:buChar char="•"/>
              <a:defRPr>
                <a:solidFill>
                  <a:schemeClr val="dk1"/>
                </a:solidFill>
              </a:defRPr>
            </a:lvl1pPr>
            <a:lvl2pPr marL="914400" lvl="1" indent="-330200" algn="l">
              <a:lnSpc>
                <a:spcPct val="120000"/>
              </a:lnSpc>
              <a:spcBef>
                <a:spcPts val="600"/>
              </a:spcBef>
              <a:spcAft>
                <a:spcPts val="0"/>
              </a:spcAft>
              <a:buClr>
                <a:schemeClr val="dk1"/>
              </a:buClr>
              <a:buSzPts val="1600"/>
              <a:buChar char="–"/>
              <a:defRPr>
                <a:solidFill>
                  <a:schemeClr val="dk1"/>
                </a:solidFill>
              </a:defRPr>
            </a:lvl2pPr>
            <a:lvl3pPr marL="1371600" lvl="2" indent="-330200" algn="l">
              <a:lnSpc>
                <a:spcPct val="120000"/>
              </a:lnSpc>
              <a:spcBef>
                <a:spcPts val="600"/>
              </a:spcBef>
              <a:spcAft>
                <a:spcPts val="0"/>
              </a:spcAft>
              <a:buClr>
                <a:schemeClr val="dk1"/>
              </a:buClr>
              <a:buSzPts val="1600"/>
              <a:buChar char="•"/>
              <a:defRPr>
                <a:solidFill>
                  <a:schemeClr val="dk1"/>
                </a:solidFill>
              </a:defRPr>
            </a:lvl3pPr>
            <a:lvl4pPr marL="1828800" lvl="3" indent="-330200" algn="l">
              <a:lnSpc>
                <a:spcPct val="120000"/>
              </a:lnSpc>
              <a:spcBef>
                <a:spcPts val="600"/>
              </a:spcBef>
              <a:spcAft>
                <a:spcPts val="0"/>
              </a:spcAft>
              <a:buClr>
                <a:schemeClr val="dk1"/>
              </a:buClr>
              <a:buSzPts val="1600"/>
              <a:buChar char="–"/>
              <a:defRPr>
                <a:solidFill>
                  <a:schemeClr val="dk1"/>
                </a:solidFill>
              </a:defRPr>
            </a:lvl4pPr>
            <a:lvl5pPr marL="2286000" lvl="4" indent="-333248" algn="l">
              <a:spcBef>
                <a:spcPts val="600"/>
              </a:spcBef>
              <a:spcAft>
                <a:spcPts val="0"/>
              </a:spcAft>
              <a:buClr>
                <a:schemeClr val="dk1"/>
              </a:buClr>
              <a:buSzPts val="1648"/>
              <a:buChar char="»"/>
              <a:defRPr>
                <a:solidFill>
                  <a:schemeClr val="dk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23" name="Google Shape;23;p3"/>
          <p:cNvGrpSpPr/>
          <p:nvPr/>
        </p:nvGrpSpPr>
        <p:grpSpPr>
          <a:xfrm>
            <a:off x="0" y="7372350"/>
            <a:ext cx="13817599" cy="400052"/>
            <a:chOff x="0" y="7372350"/>
            <a:chExt cx="13817599" cy="400052"/>
          </a:xfrm>
        </p:grpSpPr>
        <p:sp>
          <p:nvSpPr>
            <p:cNvPr id="24" name="Google Shape;24;p3"/>
            <p:cNvSpPr/>
            <p:nvPr/>
          </p:nvSpPr>
          <p:spPr>
            <a:xfrm>
              <a:off x="0" y="7372350"/>
              <a:ext cx="13817599" cy="40004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0" i="0" u="none" strike="noStrike" cap="none">
                <a:solidFill>
                  <a:schemeClr val="lt1"/>
                </a:solidFill>
                <a:latin typeface="Arial"/>
                <a:ea typeface="Arial"/>
                <a:cs typeface="Arial"/>
                <a:sym typeface="Arial"/>
              </a:endParaRPr>
            </a:p>
          </p:txBody>
        </p:sp>
        <p:pic>
          <p:nvPicPr>
            <p:cNvPr id="25" name="Google Shape;25;p3"/>
            <p:cNvPicPr preferRelativeResize="0"/>
            <p:nvPr/>
          </p:nvPicPr>
          <p:blipFill rotWithShape="1">
            <a:blip r:embed="rId2">
              <a:alphaModFix/>
            </a:blip>
            <a:srcRect/>
            <a:stretch/>
          </p:blipFill>
          <p:spPr>
            <a:xfrm>
              <a:off x="152257" y="7372351"/>
              <a:ext cx="1788557" cy="400050"/>
            </a:xfrm>
            <a:prstGeom prst="rect">
              <a:avLst/>
            </a:prstGeom>
            <a:noFill/>
            <a:ln>
              <a:noFill/>
            </a:ln>
          </p:spPr>
        </p:pic>
        <p:sp>
          <p:nvSpPr>
            <p:cNvPr id="26" name="Google Shape;26;p3"/>
            <p:cNvSpPr/>
            <p:nvPr/>
          </p:nvSpPr>
          <p:spPr>
            <a:xfrm>
              <a:off x="0" y="7372351"/>
              <a:ext cx="13817599" cy="40004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0" i="0" u="none" strike="noStrike" cap="none">
                <a:solidFill>
                  <a:schemeClr val="lt1"/>
                </a:solidFill>
                <a:latin typeface="Arial"/>
                <a:ea typeface="Arial"/>
                <a:cs typeface="Arial"/>
                <a:sym typeface="Arial"/>
              </a:endParaRPr>
            </a:p>
          </p:txBody>
        </p:sp>
        <p:pic>
          <p:nvPicPr>
            <p:cNvPr id="27" name="Google Shape;27;p3"/>
            <p:cNvPicPr preferRelativeResize="0"/>
            <p:nvPr/>
          </p:nvPicPr>
          <p:blipFill rotWithShape="1">
            <a:blip r:embed="rId2">
              <a:alphaModFix/>
            </a:blip>
            <a:srcRect/>
            <a:stretch/>
          </p:blipFill>
          <p:spPr>
            <a:xfrm>
              <a:off x="152257" y="7372352"/>
              <a:ext cx="1788557" cy="400050"/>
            </a:xfrm>
            <a:prstGeom prst="rect">
              <a:avLst/>
            </a:prstGeom>
            <a:noFill/>
            <a:ln>
              <a:noFill/>
            </a:ln>
          </p:spPr>
        </p:pic>
      </p:grpSp>
      <p:sp>
        <p:nvSpPr>
          <p:cNvPr id="28" name="Google Shape;28;p3"/>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lvl1pPr lvl="0">
              <a:buNone/>
              <a:defRPr b="1">
                <a:solidFill>
                  <a:schemeClr val="lt1"/>
                </a:solidFill>
              </a:defRPr>
            </a:lvl1pPr>
            <a:lvl2pPr lvl="1">
              <a:buNone/>
              <a:defRPr b="1">
                <a:solidFill>
                  <a:schemeClr val="lt1"/>
                </a:solidFill>
              </a:defRPr>
            </a:lvl2pPr>
            <a:lvl3pPr lvl="2">
              <a:buNone/>
              <a:defRPr b="1">
                <a:solidFill>
                  <a:schemeClr val="lt1"/>
                </a:solidFill>
              </a:defRPr>
            </a:lvl3pPr>
            <a:lvl4pPr lvl="3">
              <a:buNone/>
              <a:defRPr b="1">
                <a:solidFill>
                  <a:schemeClr val="lt1"/>
                </a:solidFill>
              </a:defRPr>
            </a:lvl4pPr>
            <a:lvl5pPr lvl="4">
              <a:buNone/>
              <a:defRPr b="1">
                <a:solidFill>
                  <a:schemeClr val="lt1"/>
                </a:solidFill>
              </a:defRPr>
            </a:lvl5pPr>
            <a:lvl6pPr lvl="5">
              <a:buNone/>
              <a:defRPr b="1">
                <a:solidFill>
                  <a:schemeClr val="lt1"/>
                </a:solidFill>
              </a:defRPr>
            </a:lvl6pPr>
            <a:lvl7pPr lvl="6">
              <a:buNone/>
              <a:defRPr b="1">
                <a:solidFill>
                  <a:schemeClr val="lt1"/>
                </a:solidFill>
              </a:defRPr>
            </a:lvl7pPr>
            <a:lvl8pPr lvl="7">
              <a:buNone/>
              <a:defRPr b="1">
                <a:solidFill>
                  <a:schemeClr val="lt1"/>
                </a:solidFill>
              </a:defRPr>
            </a:lvl8pPr>
            <a:lvl9pPr lvl="8">
              <a:buNone/>
              <a:defRPr b="1">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4170468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White UnitID">
  <p:cSld name="Title White UnitID">
    <p:spTree>
      <p:nvGrpSpPr>
        <p:cNvPr id="1" name="Shape 75"/>
        <p:cNvGrpSpPr/>
        <p:nvPr/>
      </p:nvGrpSpPr>
      <p:grpSpPr>
        <a:xfrm>
          <a:off x="0" y="0"/>
          <a:ext cx="0" cy="0"/>
          <a:chOff x="0" y="0"/>
          <a:chExt cx="0" cy="0"/>
        </a:xfrm>
      </p:grpSpPr>
      <p:sp>
        <p:nvSpPr>
          <p:cNvPr id="76" name="Google Shape;76;p10"/>
          <p:cNvSpPr txBox="1"/>
          <p:nvPr/>
        </p:nvSpPr>
        <p:spPr>
          <a:xfrm>
            <a:off x="-1349192" y="1236134"/>
            <a:ext cx="184731" cy="5150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747">
              <a:solidFill>
                <a:schemeClr val="dk1"/>
              </a:solidFill>
              <a:latin typeface="Arial"/>
              <a:ea typeface="Arial"/>
              <a:cs typeface="Arial"/>
              <a:sym typeface="Arial"/>
            </a:endParaRPr>
          </a:p>
        </p:txBody>
      </p:sp>
      <p:sp>
        <p:nvSpPr>
          <p:cNvPr id="77" name="Google Shape;77;p10"/>
          <p:cNvSpPr txBox="1"/>
          <p:nvPr/>
        </p:nvSpPr>
        <p:spPr>
          <a:xfrm>
            <a:off x="-2093575" y="-474133"/>
            <a:ext cx="184731" cy="5150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747">
              <a:solidFill>
                <a:schemeClr val="dk1"/>
              </a:solidFill>
              <a:latin typeface="Arial"/>
              <a:ea typeface="Arial"/>
              <a:cs typeface="Arial"/>
              <a:sym typeface="Arial"/>
            </a:endParaRPr>
          </a:p>
        </p:txBody>
      </p:sp>
      <p:sp>
        <p:nvSpPr>
          <p:cNvPr id="78" name="Google Shape;78;p10"/>
          <p:cNvSpPr txBox="1"/>
          <p:nvPr/>
        </p:nvSpPr>
        <p:spPr>
          <a:xfrm>
            <a:off x="-2186621" y="-795867"/>
            <a:ext cx="184731" cy="5150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747">
              <a:solidFill>
                <a:schemeClr val="dk1"/>
              </a:solidFill>
              <a:latin typeface="Arial"/>
              <a:ea typeface="Arial"/>
              <a:cs typeface="Arial"/>
              <a:sym typeface="Arial"/>
            </a:endParaRPr>
          </a:p>
        </p:txBody>
      </p:sp>
      <p:sp>
        <p:nvSpPr>
          <p:cNvPr id="79" name="Google Shape;79;p10"/>
          <p:cNvSpPr txBox="1">
            <a:spLocks noGrp="1"/>
          </p:cNvSpPr>
          <p:nvPr>
            <p:ph type="body" idx="1"/>
          </p:nvPr>
        </p:nvSpPr>
        <p:spPr>
          <a:xfrm>
            <a:off x="628075" y="2695562"/>
            <a:ext cx="12561453" cy="2031325"/>
          </a:xfrm>
          <a:prstGeom prst="rect">
            <a:avLst/>
          </a:prstGeom>
          <a:noFill/>
          <a:ln>
            <a:noFill/>
          </a:ln>
        </p:spPr>
        <p:txBody>
          <a:bodyPr spcFirstLastPara="1" wrap="square" lIns="91425" tIns="91425" rIns="91425" bIns="91425" anchor="t" anchorCtr="0">
            <a:spAutoFit/>
          </a:bodyPr>
          <a:lstStyle>
            <a:lvl1pPr marL="457200" lvl="0" indent="-228600" algn="l">
              <a:lnSpc>
                <a:spcPct val="100000"/>
              </a:lnSpc>
              <a:spcBef>
                <a:spcPts val="0"/>
              </a:spcBef>
              <a:spcAft>
                <a:spcPts val="0"/>
              </a:spcAft>
              <a:buClr>
                <a:schemeClr val="dk2"/>
              </a:buClr>
              <a:buSzPts val="6000"/>
              <a:buNone/>
              <a:defRPr sz="6000" b="0" i="0">
                <a:solidFill>
                  <a:schemeClr val="dk2"/>
                </a:solidFill>
                <a:latin typeface="Arial"/>
                <a:ea typeface="Arial"/>
                <a:cs typeface="Arial"/>
                <a:sym typeface="Arial"/>
              </a:defRPr>
            </a:lvl1pPr>
            <a:lvl2pPr marL="914400" lvl="1" indent="-228600" algn="l">
              <a:lnSpc>
                <a:spcPct val="120000"/>
              </a:lnSpc>
              <a:spcBef>
                <a:spcPts val="0"/>
              </a:spcBef>
              <a:spcAft>
                <a:spcPts val="0"/>
              </a:spcAft>
              <a:buClr>
                <a:schemeClr val="lt1"/>
              </a:buClr>
              <a:buSzPts val="5495"/>
              <a:buNone/>
              <a:defRPr sz="5495">
                <a:solidFill>
                  <a:schemeClr val="lt1"/>
                </a:solidFill>
                <a:latin typeface="Arial"/>
                <a:ea typeface="Arial"/>
                <a:cs typeface="Arial"/>
                <a:sym typeface="Arial"/>
              </a:defRPr>
            </a:lvl2pPr>
            <a:lvl3pPr marL="1371600" lvl="2" indent="-228600" algn="l">
              <a:lnSpc>
                <a:spcPct val="120000"/>
              </a:lnSpc>
              <a:spcBef>
                <a:spcPts val="600"/>
              </a:spcBef>
              <a:spcAft>
                <a:spcPts val="0"/>
              </a:spcAft>
              <a:buClr>
                <a:schemeClr val="lt1"/>
              </a:buClr>
              <a:buSzPts val="5495"/>
              <a:buNone/>
              <a:defRPr sz="5495">
                <a:solidFill>
                  <a:schemeClr val="lt1"/>
                </a:solidFill>
                <a:latin typeface="Arial"/>
                <a:ea typeface="Arial"/>
                <a:cs typeface="Arial"/>
                <a:sym typeface="Arial"/>
              </a:defRPr>
            </a:lvl3pPr>
            <a:lvl4pPr marL="1828800" lvl="3" indent="-228600" algn="l">
              <a:lnSpc>
                <a:spcPct val="120000"/>
              </a:lnSpc>
              <a:spcBef>
                <a:spcPts val="600"/>
              </a:spcBef>
              <a:spcAft>
                <a:spcPts val="0"/>
              </a:spcAft>
              <a:buClr>
                <a:schemeClr val="lt1"/>
              </a:buClr>
              <a:buSzPts val="5495"/>
              <a:buNone/>
              <a:defRPr sz="5495">
                <a:solidFill>
                  <a:schemeClr val="lt1"/>
                </a:solidFill>
                <a:latin typeface="Arial"/>
                <a:ea typeface="Arial"/>
                <a:cs typeface="Arial"/>
                <a:sym typeface="Arial"/>
              </a:defRPr>
            </a:lvl4pPr>
            <a:lvl5pPr marL="2286000" lvl="4" indent="-228600" algn="l">
              <a:spcBef>
                <a:spcPts val="1099"/>
              </a:spcBef>
              <a:spcAft>
                <a:spcPts val="0"/>
              </a:spcAft>
              <a:buClr>
                <a:schemeClr val="lt1"/>
              </a:buClr>
              <a:buSzPts val="5495"/>
              <a:buNone/>
              <a:defRPr sz="5495">
                <a:solidFill>
                  <a:schemeClr val="lt1"/>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0" name="Google Shape;80;p10"/>
          <p:cNvSpPr txBox="1">
            <a:spLocks noGrp="1"/>
          </p:cNvSpPr>
          <p:nvPr>
            <p:ph type="body" idx="2"/>
          </p:nvPr>
        </p:nvSpPr>
        <p:spPr>
          <a:xfrm>
            <a:off x="628074" y="5369311"/>
            <a:ext cx="12561451" cy="480131"/>
          </a:xfrm>
          <a:prstGeom prst="rect">
            <a:avLst/>
          </a:prstGeom>
          <a:noFill/>
          <a:ln>
            <a:noFill/>
          </a:ln>
        </p:spPr>
        <p:txBody>
          <a:bodyPr spcFirstLastPara="1" wrap="square" lIns="91425" tIns="91425" rIns="91425" bIns="91425" anchor="t" anchorCtr="0">
            <a:spAutoFit/>
          </a:bodyPr>
          <a:lstStyle>
            <a:lvl1pPr marL="457200" lvl="0" indent="-228600" algn="l">
              <a:lnSpc>
                <a:spcPct val="120000"/>
              </a:lnSpc>
              <a:spcBef>
                <a:spcPts val="600"/>
              </a:spcBef>
              <a:spcAft>
                <a:spcPts val="0"/>
              </a:spcAft>
              <a:buClr>
                <a:schemeClr val="dk2"/>
              </a:buClr>
              <a:buSzPts val="1600"/>
              <a:buNone/>
              <a:defRPr sz="1600">
                <a:solidFill>
                  <a:schemeClr val="dk2"/>
                </a:solidFill>
              </a:defRPr>
            </a:lvl1pPr>
            <a:lvl2pPr marL="914400" lvl="1" indent="-228600" algn="l">
              <a:lnSpc>
                <a:spcPct val="120000"/>
              </a:lnSpc>
              <a:spcBef>
                <a:spcPts val="600"/>
              </a:spcBef>
              <a:spcAft>
                <a:spcPts val="0"/>
              </a:spcAft>
              <a:buClr>
                <a:schemeClr val="dk1"/>
              </a:buClr>
              <a:buSzPts val="1600"/>
              <a:buNone/>
              <a:defRPr/>
            </a:lvl2pPr>
            <a:lvl3pPr marL="1371600" lvl="2" indent="-228600" algn="l">
              <a:lnSpc>
                <a:spcPct val="120000"/>
              </a:lnSpc>
              <a:spcBef>
                <a:spcPts val="600"/>
              </a:spcBef>
              <a:spcAft>
                <a:spcPts val="0"/>
              </a:spcAft>
              <a:buClr>
                <a:schemeClr val="dk1"/>
              </a:buClr>
              <a:buSzPts val="1600"/>
              <a:buNone/>
              <a:defRPr/>
            </a:lvl3pPr>
            <a:lvl4pPr marL="1828800" lvl="3" indent="-228600" algn="l">
              <a:lnSpc>
                <a:spcPct val="120000"/>
              </a:lnSpc>
              <a:spcBef>
                <a:spcPts val="600"/>
              </a:spcBef>
              <a:spcAft>
                <a:spcPts val="0"/>
              </a:spcAft>
              <a:buClr>
                <a:schemeClr val="dk1"/>
              </a:buClr>
              <a:buSzPts val="1600"/>
              <a:buNone/>
              <a:defRPr/>
            </a:lvl4pPr>
            <a:lvl5pPr marL="2286000" lvl="4" indent="-228600" algn="l">
              <a:spcBef>
                <a:spcPts val="600"/>
              </a:spcBef>
              <a:spcAft>
                <a:spcPts val="0"/>
              </a:spcAft>
              <a:buClr>
                <a:srgbClr val="C39E11"/>
              </a:buClr>
              <a:buSzPts val="1648"/>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cxnSp>
        <p:nvCxnSpPr>
          <p:cNvPr id="81" name="Google Shape;81;p10"/>
          <p:cNvCxnSpPr/>
          <p:nvPr/>
        </p:nvCxnSpPr>
        <p:spPr>
          <a:xfrm>
            <a:off x="729343" y="5122227"/>
            <a:ext cx="911198" cy="0"/>
          </a:xfrm>
          <a:prstGeom prst="straightConnector1">
            <a:avLst/>
          </a:prstGeom>
          <a:noFill/>
          <a:ln w="28575" cap="flat" cmpd="sng">
            <a:solidFill>
              <a:schemeClr val="lt2"/>
            </a:solidFill>
            <a:prstDash val="solid"/>
            <a:round/>
            <a:headEnd type="none" w="sm" len="sm"/>
            <a:tailEnd type="none" w="sm" len="sm"/>
          </a:ln>
        </p:spPr>
      </p:cxnSp>
      <p:sp>
        <p:nvSpPr>
          <p:cNvPr id="82" name="Google Shape;82;p10"/>
          <p:cNvSpPr>
            <a:spLocks noGrp="1"/>
          </p:cNvSpPr>
          <p:nvPr>
            <p:ph type="pic" idx="3"/>
          </p:nvPr>
        </p:nvSpPr>
        <p:spPr>
          <a:xfrm>
            <a:off x="9986681" y="6869532"/>
            <a:ext cx="3202843" cy="512064"/>
          </a:xfrm>
          <a:prstGeom prst="rect">
            <a:avLst/>
          </a:prstGeom>
          <a:noFill/>
          <a:ln>
            <a:noFill/>
          </a:ln>
        </p:spPr>
      </p:sp>
      <p:sp>
        <p:nvSpPr>
          <p:cNvPr id="83" name="Google Shape;83;p10"/>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a:buNone/>
              <a:defRPr>
                <a:solidFill>
                  <a:schemeClr val="dk2"/>
                </a:solidFill>
                <a:latin typeface="Arial"/>
                <a:ea typeface="Arial"/>
                <a:cs typeface="Arial"/>
                <a:sym typeface="Arial"/>
              </a:defRPr>
            </a:lvl1pPr>
            <a:lvl2pPr lvl="1">
              <a:buNone/>
              <a:defRPr>
                <a:solidFill>
                  <a:schemeClr val="dk2"/>
                </a:solidFill>
                <a:latin typeface="Arial"/>
                <a:ea typeface="Arial"/>
                <a:cs typeface="Arial"/>
                <a:sym typeface="Arial"/>
              </a:defRPr>
            </a:lvl2pPr>
            <a:lvl3pPr lvl="2">
              <a:buNone/>
              <a:defRPr>
                <a:solidFill>
                  <a:schemeClr val="dk2"/>
                </a:solidFill>
                <a:latin typeface="Arial"/>
                <a:ea typeface="Arial"/>
                <a:cs typeface="Arial"/>
                <a:sym typeface="Arial"/>
              </a:defRPr>
            </a:lvl3pPr>
            <a:lvl4pPr lvl="3">
              <a:buNone/>
              <a:defRPr>
                <a:solidFill>
                  <a:schemeClr val="dk2"/>
                </a:solidFill>
                <a:latin typeface="Arial"/>
                <a:ea typeface="Arial"/>
                <a:cs typeface="Arial"/>
                <a:sym typeface="Arial"/>
              </a:defRPr>
            </a:lvl4pPr>
            <a:lvl5pPr lvl="4">
              <a:buNone/>
              <a:defRPr>
                <a:solidFill>
                  <a:schemeClr val="dk2"/>
                </a:solidFill>
                <a:latin typeface="Arial"/>
                <a:ea typeface="Arial"/>
                <a:cs typeface="Arial"/>
                <a:sym typeface="Arial"/>
              </a:defRPr>
            </a:lvl5pPr>
            <a:lvl6pPr lvl="5">
              <a:buNone/>
              <a:defRPr>
                <a:solidFill>
                  <a:schemeClr val="dk2"/>
                </a:solidFill>
                <a:latin typeface="Arial"/>
                <a:ea typeface="Arial"/>
                <a:cs typeface="Arial"/>
                <a:sym typeface="Arial"/>
              </a:defRPr>
            </a:lvl6pPr>
            <a:lvl7pPr lvl="6">
              <a:buNone/>
              <a:defRPr>
                <a:solidFill>
                  <a:schemeClr val="dk2"/>
                </a:solidFill>
                <a:latin typeface="Arial"/>
                <a:ea typeface="Arial"/>
                <a:cs typeface="Arial"/>
                <a:sym typeface="Arial"/>
              </a:defRPr>
            </a:lvl7pPr>
            <a:lvl8pPr lvl="7">
              <a:buNone/>
              <a:defRPr>
                <a:solidFill>
                  <a:schemeClr val="dk2"/>
                </a:solidFill>
                <a:latin typeface="Arial"/>
                <a:ea typeface="Arial"/>
                <a:cs typeface="Arial"/>
                <a:sym typeface="Arial"/>
              </a:defRPr>
            </a:lvl8pPr>
            <a:lvl9pPr lvl="8">
              <a:buNone/>
              <a:defRPr>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Green">
  <p:cSld name="Section Green">
    <p:bg>
      <p:bgPr>
        <a:solidFill>
          <a:schemeClr val="dk2"/>
        </a:solidFill>
        <a:effectLst/>
      </p:bgPr>
    </p:bg>
    <p:spTree>
      <p:nvGrpSpPr>
        <p:cNvPr id="1" name="Shape 92"/>
        <p:cNvGrpSpPr/>
        <p:nvPr/>
      </p:nvGrpSpPr>
      <p:grpSpPr>
        <a:xfrm>
          <a:off x="0" y="0"/>
          <a:ext cx="0" cy="0"/>
          <a:chOff x="0" y="0"/>
          <a:chExt cx="0" cy="0"/>
        </a:xfrm>
      </p:grpSpPr>
      <p:sp>
        <p:nvSpPr>
          <p:cNvPr id="93" name="Google Shape;93;p12"/>
          <p:cNvSpPr txBox="1">
            <a:spLocks noGrp="1"/>
          </p:cNvSpPr>
          <p:nvPr>
            <p:ph type="title"/>
          </p:nvPr>
        </p:nvSpPr>
        <p:spPr>
          <a:xfrm>
            <a:off x="3445328" y="2799373"/>
            <a:ext cx="9744199" cy="1015663"/>
          </a:xfrm>
          <a:prstGeom prst="rect">
            <a:avLst/>
          </a:prstGeom>
          <a:noFill/>
          <a:ln>
            <a:noFill/>
          </a:ln>
        </p:spPr>
        <p:txBody>
          <a:bodyPr spcFirstLastPara="1" wrap="square" lIns="91425" tIns="91425" rIns="91425" bIns="91425" anchor="b" anchorCtr="0">
            <a:spAutoFit/>
          </a:bodyPr>
          <a:lstStyle>
            <a:lvl1pPr lvl="0" algn="l">
              <a:spcBef>
                <a:spcPts val="0"/>
              </a:spcBef>
              <a:spcAft>
                <a:spcPts val="0"/>
              </a:spcAft>
              <a:buClr>
                <a:schemeClr val="lt1"/>
              </a:buClr>
              <a:buSzPts val="54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2"/>
          <p:cNvSpPr txBox="1">
            <a:spLocks noGrp="1"/>
          </p:cNvSpPr>
          <p:nvPr>
            <p:ph type="body" idx="1"/>
          </p:nvPr>
        </p:nvSpPr>
        <p:spPr>
          <a:xfrm>
            <a:off x="3445328" y="4381997"/>
            <a:ext cx="9744199" cy="517065"/>
          </a:xfrm>
          <a:prstGeom prst="rect">
            <a:avLst/>
          </a:prstGeom>
          <a:noFill/>
          <a:ln>
            <a:noFill/>
          </a:ln>
        </p:spPr>
        <p:txBody>
          <a:bodyPr spcFirstLastPara="1" wrap="square" lIns="91425" tIns="91425" rIns="91425" bIns="91425" anchor="t" anchorCtr="0">
            <a:spAutoFit/>
          </a:bodyPr>
          <a:lstStyle>
            <a:lvl1pPr marL="457200" lvl="0" indent="-228600" algn="l">
              <a:lnSpc>
                <a:spcPct val="120000"/>
              </a:lnSpc>
              <a:spcBef>
                <a:spcPts val="600"/>
              </a:spcBef>
              <a:spcAft>
                <a:spcPts val="0"/>
              </a:spcAft>
              <a:buClr>
                <a:schemeClr val="lt1"/>
              </a:buClr>
              <a:buSzPts val="1800"/>
              <a:buNone/>
              <a:defRPr>
                <a:solidFill>
                  <a:schemeClr val="lt1"/>
                </a:solidFill>
              </a:defRPr>
            </a:lvl1pPr>
            <a:lvl2pPr marL="914400" lvl="1" indent="-342900" algn="l">
              <a:lnSpc>
                <a:spcPct val="120000"/>
              </a:lnSpc>
              <a:spcBef>
                <a:spcPts val="600"/>
              </a:spcBef>
              <a:spcAft>
                <a:spcPts val="0"/>
              </a:spcAft>
              <a:buClr>
                <a:schemeClr val="lt1"/>
              </a:buClr>
              <a:buSzPts val="1800"/>
              <a:buChar char="–"/>
              <a:defRPr/>
            </a:lvl2pPr>
            <a:lvl3pPr marL="1371600" lvl="2" indent="-342900" algn="l">
              <a:lnSpc>
                <a:spcPct val="120000"/>
              </a:lnSpc>
              <a:spcBef>
                <a:spcPts val="600"/>
              </a:spcBef>
              <a:spcAft>
                <a:spcPts val="0"/>
              </a:spcAft>
              <a:buClr>
                <a:schemeClr val="lt1"/>
              </a:buClr>
              <a:buSzPts val="1800"/>
              <a:buChar char="•"/>
              <a:defRPr/>
            </a:lvl3pPr>
            <a:lvl4pPr marL="1828800" lvl="3" indent="-342900" algn="l">
              <a:lnSpc>
                <a:spcPct val="120000"/>
              </a:lnSpc>
              <a:spcBef>
                <a:spcPts val="600"/>
              </a:spcBef>
              <a:spcAft>
                <a:spcPts val="0"/>
              </a:spcAft>
              <a:buClr>
                <a:schemeClr val="lt1"/>
              </a:buClr>
              <a:buSzPts val="1800"/>
              <a:buChar char="–"/>
              <a:defRPr/>
            </a:lvl4pPr>
            <a:lvl5pPr marL="2286000" lvl="4" indent="-342900" algn="l">
              <a:spcBef>
                <a:spcPts val="600"/>
              </a:spcBef>
              <a:spcAft>
                <a:spcPts val="0"/>
              </a:spcAft>
              <a:buClr>
                <a:srgbClr val="C39E1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pic>
        <p:nvPicPr>
          <p:cNvPr id="95" name="Google Shape;95;p12"/>
          <p:cNvPicPr preferRelativeResize="0"/>
          <p:nvPr/>
        </p:nvPicPr>
        <p:blipFill rotWithShape="1">
          <a:blip r:embed="rId2">
            <a:alphaModFix/>
          </a:blip>
          <a:srcRect l="79831" t="28562" b="11533"/>
          <a:stretch/>
        </p:blipFill>
        <p:spPr>
          <a:xfrm>
            <a:off x="0" y="0"/>
            <a:ext cx="2572932" cy="7772400"/>
          </a:xfrm>
          <a:prstGeom prst="rect">
            <a:avLst/>
          </a:prstGeom>
          <a:noFill/>
          <a:ln>
            <a:noFill/>
          </a:ln>
        </p:spPr>
      </p:pic>
      <p:sp>
        <p:nvSpPr>
          <p:cNvPr id="96" name="Google Shape;96;p12"/>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White">
  <p:cSld name="Section White">
    <p:spTree>
      <p:nvGrpSpPr>
        <p:cNvPr id="1" name="Shape 97"/>
        <p:cNvGrpSpPr/>
        <p:nvPr/>
      </p:nvGrpSpPr>
      <p:grpSpPr>
        <a:xfrm>
          <a:off x="0" y="0"/>
          <a:ext cx="0" cy="0"/>
          <a:chOff x="0" y="0"/>
          <a:chExt cx="0" cy="0"/>
        </a:xfrm>
      </p:grpSpPr>
      <p:sp>
        <p:nvSpPr>
          <p:cNvPr id="98" name="Google Shape;98;p13"/>
          <p:cNvSpPr txBox="1">
            <a:spLocks noGrp="1"/>
          </p:cNvSpPr>
          <p:nvPr>
            <p:ph type="title"/>
          </p:nvPr>
        </p:nvSpPr>
        <p:spPr>
          <a:xfrm>
            <a:off x="3445328" y="2799373"/>
            <a:ext cx="9744199" cy="1015663"/>
          </a:xfrm>
          <a:prstGeom prst="rect">
            <a:avLst/>
          </a:prstGeom>
          <a:noFill/>
          <a:ln>
            <a:noFill/>
          </a:ln>
        </p:spPr>
        <p:txBody>
          <a:bodyPr spcFirstLastPara="1" wrap="square" lIns="91425" tIns="91425" rIns="91425" bIns="91425" anchor="b" anchorCtr="0">
            <a:sp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13"/>
          <p:cNvSpPr txBox="1">
            <a:spLocks noGrp="1"/>
          </p:cNvSpPr>
          <p:nvPr>
            <p:ph type="body" idx="1"/>
          </p:nvPr>
        </p:nvSpPr>
        <p:spPr>
          <a:xfrm>
            <a:off x="3445328" y="4381997"/>
            <a:ext cx="9744199" cy="486543"/>
          </a:xfrm>
          <a:prstGeom prst="rect">
            <a:avLst/>
          </a:prstGeom>
          <a:noFill/>
          <a:ln>
            <a:noFill/>
          </a:ln>
        </p:spPr>
        <p:txBody>
          <a:bodyPr spcFirstLastPara="1" wrap="square" lIns="91425" tIns="91425" rIns="91425" bIns="91425" anchor="t" anchorCtr="0">
            <a:spAutoFit/>
          </a:bodyPr>
          <a:lstStyle>
            <a:lvl1pPr marL="457200" lvl="0" indent="-228600" algn="l">
              <a:lnSpc>
                <a:spcPct val="120000"/>
              </a:lnSpc>
              <a:spcBef>
                <a:spcPts val="600"/>
              </a:spcBef>
              <a:spcAft>
                <a:spcPts val="0"/>
              </a:spcAft>
              <a:buClr>
                <a:schemeClr val="dk1"/>
              </a:buClr>
              <a:buSzPts val="1800"/>
              <a:buNone/>
              <a:defRPr/>
            </a:lvl1pPr>
            <a:lvl2pPr marL="914400" lvl="1" indent="-342900" algn="l">
              <a:lnSpc>
                <a:spcPct val="120000"/>
              </a:lnSpc>
              <a:spcBef>
                <a:spcPts val="600"/>
              </a:spcBef>
              <a:spcAft>
                <a:spcPts val="0"/>
              </a:spcAft>
              <a:buClr>
                <a:schemeClr val="dk1"/>
              </a:buClr>
              <a:buSzPts val="1800"/>
              <a:buChar char="–"/>
              <a:defRPr/>
            </a:lvl2pPr>
            <a:lvl3pPr marL="1371600" lvl="2" indent="-342900" algn="l">
              <a:lnSpc>
                <a:spcPct val="120000"/>
              </a:lnSpc>
              <a:spcBef>
                <a:spcPts val="600"/>
              </a:spcBef>
              <a:spcAft>
                <a:spcPts val="0"/>
              </a:spcAft>
              <a:buClr>
                <a:schemeClr val="dk1"/>
              </a:buClr>
              <a:buSzPts val="1800"/>
              <a:buChar char="•"/>
              <a:defRPr/>
            </a:lvl3pPr>
            <a:lvl4pPr marL="1828800" lvl="3" indent="-342900" algn="l">
              <a:lnSpc>
                <a:spcPct val="120000"/>
              </a:lnSpc>
              <a:spcBef>
                <a:spcPts val="600"/>
              </a:spcBef>
              <a:spcAft>
                <a:spcPts val="0"/>
              </a:spcAft>
              <a:buClr>
                <a:schemeClr val="dk1"/>
              </a:buClr>
              <a:buSzPts val="1800"/>
              <a:buChar char="–"/>
              <a:defRPr/>
            </a:lvl4pPr>
            <a:lvl5pPr marL="2286000" lvl="4" indent="-342900" algn="l">
              <a:spcBef>
                <a:spcPts val="600"/>
              </a:spcBef>
              <a:spcAft>
                <a:spcPts val="0"/>
              </a:spcAft>
              <a:buClr>
                <a:srgbClr val="C39E1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100" name="Google Shape;100;p13"/>
          <p:cNvPicPr preferRelativeResize="0"/>
          <p:nvPr/>
        </p:nvPicPr>
        <p:blipFill rotWithShape="1">
          <a:blip r:embed="rId2">
            <a:alphaModFix/>
          </a:blip>
          <a:srcRect l="79831" t="28562" b="11533"/>
          <a:stretch/>
        </p:blipFill>
        <p:spPr>
          <a:xfrm>
            <a:off x="0" y="1"/>
            <a:ext cx="2572933" cy="7772400"/>
          </a:xfrm>
          <a:prstGeom prst="rect">
            <a:avLst/>
          </a:prstGeom>
          <a:noFill/>
          <a:ln>
            <a:noFill/>
          </a:ln>
        </p:spPr>
      </p:pic>
      <p:sp>
        <p:nvSpPr>
          <p:cNvPr id="101" name="Google Shape;101;p13"/>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theme" Target="../theme/theme3.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075" y="905259"/>
            <a:ext cx="12561453" cy="1015663"/>
          </a:xfrm>
          <a:prstGeom prst="rect">
            <a:avLst/>
          </a:prstGeom>
          <a:noFill/>
          <a:ln>
            <a:noFill/>
          </a:ln>
        </p:spPr>
        <p:txBody>
          <a:bodyPr spcFirstLastPara="1" wrap="square" lIns="91425" tIns="91425" rIns="91425" bIns="91425" anchor="b" anchorCtr="0">
            <a:spAutoFit/>
          </a:bodyPr>
          <a:lstStyle>
            <a:lvl1pPr marR="0" lvl="0" algn="l" rtl="0">
              <a:spcBef>
                <a:spcPts val="0"/>
              </a:spcBef>
              <a:spcAft>
                <a:spcPts val="0"/>
              </a:spcAft>
              <a:buClr>
                <a:schemeClr val="dk2"/>
              </a:buClr>
              <a:buSzPts val="5400"/>
              <a:buFont typeface="Arial"/>
              <a:buNone/>
              <a:defRPr sz="54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28074" y="2487883"/>
            <a:ext cx="12561453" cy="3093154"/>
          </a:xfrm>
          <a:prstGeom prst="rect">
            <a:avLst/>
          </a:prstGeom>
          <a:noFill/>
          <a:ln>
            <a:noFill/>
          </a:ln>
        </p:spPr>
        <p:txBody>
          <a:bodyPr spcFirstLastPara="1" wrap="square" lIns="91425" tIns="91425" rIns="91425" bIns="91425" anchor="t" anchorCtr="0">
            <a:spAutoFit/>
          </a:bodyPr>
          <a:lstStyle>
            <a:lvl1pPr marL="457200" marR="0" lvl="0" indent="-342900" algn="l" rtl="0">
              <a:lnSpc>
                <a:spcPct val="120000"/>
              </a:lnSpc>
              <a:spcBef>
                <a:spcPts val="6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1pPr>
            <a:lvl2pPr marL="914400" marR="0" lvl="1"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2pPr>
            <a:lvl3pPr marL="1371600" marR="0" lvl="2"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3pPr>
            <a:lvl4pPr marL="1828800" marR="0" lvl="3"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4pPr>
            <a:lvl5pPr marL="2286000" marR="0" lvl="4" indent="-333248" algn="l" rtl="0">
              <a:spcBef>
                <a:spcPts val="600"/>
              </a:spcBef>
              <a:spcAft>
                <a:spcPts val="0"/>
              </a:spcAft>
              <a:buClr>
                <a:srgbClr val="C39E11"/>
              </a:buClr>
              <a:buSzPts val="1648"/>
              <a:buFont typeface="Arial"/>
              <a:buChar char="»"/>
              <a:defRPr sz="1648" b="0" i="0" u="none" strike="noStrike" cap="none">
                <a:solidFill>
                  <a:srgbClr val="C39E11"/>
                </a:solidFill>
                <a:latin typeface="Libre Franklin"/>
                <a:ea typeface="Libre Franklin"/>
                <a:cs typeface="Libre Franklin"/>
                <a:sym typeface="Libre Franklin"/>
              </a:defRPr>
            </a:lvl5pPr>
            <a:lvl6pPr marL="2743200" marR="0" lvl="5" indent="-420497" algn="l" rtl="0">
              <a:spcBef>
                <a:spcPts val="604"/>
              </a:spcBef>
              <a:spcAft>
                <a:spcPts val="0"/>
              </a:spcAft>
              <a:buClr>
                <a:schemeClr val="dk1"/>
              </a:buClr>
              <a:buSzPts val="3022"/>
              <a:buFont typeface="Arial"/>
              <a:buChar char="•"/>
              <a:defRPr sz="3022" b="0" i="0" u="none" strike="noStrike" cap="none">
                <a:solidFill>
                  <a:schemeClr val="dk1"/>
                </a:solidFill>
                <a:latin typeface="Arial"/>
                <a:ea typeface="Arial"/>
                <a:cs typeface="Arial"/>
                <a:sym typeface="Arial"/>
              </a:defRPr>
            </a:lvl6pPr>
            <a:lvl7pPr marL="3200400" marR="0" lvl="6" indent="-420497" algn="l" rtl="0">
              <a:spcBef>
                <a:spcPts val="604"/>
              </a:spcBef>
              <a:spcAft>
                <a:spcPts val="0"/>
              </a:spcAft>
              <a:buClr>
                <a:schemeClr val="dk1"/>
              </a:buClr>
              <a:buSzPts val="3022"/>
              <a:buFont typeface="Arial"/>
              <a:buChar char="•"/>
              <a:defRPr sz="3022" b="0" i="0" u="none" strike="noStrike" cap="none">
                <a:solidFill>
                  <a:schemeClr val="dk1"/>
                </a:solidFill>
                <a:latin typeface="Arial"/>
                <a:ea typeface="Arial"/>
                <a:cs typeface="Arial"/>
                <a:sym typeface="Arial"/>
              </a:defRPr>
            </a:lvl7pPr>
            <a:lvl8pPr marL="3657600" marR="0" lvl="7" indent="-420497" algn="l" rtl="0">
              <a:spcBef>
                <a:spcPts val="604"/>
              </a:spcBef>
              <a:spcAft>
                <a:spcPts val="0"/>
              </a:spcAft>
              <a:buClr>
                <a:schemeClr val="dk1"/>
              </a:buClr>
              <a:buSzPts val="3022"/>
              <a:buFont typeface="Arial"/>
              <a:buChar char="•"/>
              <a:defRPr sz="3022" b="0" i="0" u="none" strike="noStrike" cap="none">
                <a:solidFill>
                  <a:schemeClr val="dk1"/>
                </a:solidFill>
                <a:latin typeface="Arial"/>
                <a:ea typeface="Arial"/>
                <a:cs typeface="Arial"/>
                <a:sym typeface="Arial"/>
              </a:defRPr>
            </a:lvl8pPr>
            <a:lvl9pPr marL="4114800" marR="0" lvl="8" indent="-420496" algn="l" rtl="0">
              <a:spcBef>
                <a:spcPts val="604"/>
              </a:spcBef>
              <a:spcAft>
                <a:spcPts val="0"/>
              </a:spcAft>
              <a:buClr>
                <a:schemeClr val="dk1"/>
              </a:buClr>
              <a:buSzPts val="3022"/>
              <a:buFont typeface="Arial"/>
              <a:buChar char="•"/>
              <a:defRPr sz="3022"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sldNum" idx="12"/>
          </p:nvPr>
        </p:nvSpPr>
        <p:spPr>
          <a:xfrm>
            <a:off x="12930251" y="7177552"/>
            <a:ext cx="829200" cy="594900"/>
          </a:xfrm>
          <a:prstGeom prst="rect">
            <a:avLst/>
          </a:prstGeom>
          <a:noFill/>
          <a:ln>
            <a:noFill/>
          </a:ln>
        </p:spPr>
        <p:txBody>
          <a:bodyPr spcFirstLastPara="1" wrap="square" lIns="126650" tIns="126650" rIns="126650" bIns="126650" anchor="t" anchorCtr="0">
            <a:noAutofit/>
          </a:bodyPr>
          <a:lstStyle>
            <a:lvl1pPr lvl="0" algn="r">
              <a:buNone/>
              <a:defRPr sz="1800">
                <a:solidFill>
                  <a:schemeClr val="dk1"/>
                </a:solidFill>
                <a:latin typeface="Proxima Nova"/>
                <a:ea typeface="Proxima Nova"/>
                <a:cs typeface="Proxima Nova"/>
                <a:sym typeface="Proxima Nova"/>
              </a:defRPr>
            </a:lvl1pPr>
            <a:lvl2pPr lvl="1" algn="r">
              <a:buNone/>
              <a:defRPr sz="1800">
                <a:solidFill>
                  <a:schemeClr val="dk1"/>
                </a:solidFill>
                <a:latin typeface="Proxima Nova"/>
                <a:ea typeface="Proxima Nova"/>
                <a:cs typeface="Proxima Nova"/>
                <a:sym typeface="Proxima Nova"/>
              </a:defRPr>
            </a:lvl2pPr>
            <a:lvl3pPr lvl="2" algn="r">
              <a:buNone/>
              <a:defRPr sz="1800">
                <a:solidFill>
                  <a:schemeClr val="dk1"/>
                </a:solidFill>
                <a:latin typeface="Proxima Nova"/>
                <a:ea typeface="Proxima Nova"/>
                <a:cs typeface="Proxima Nova"/>
                <a:sym typeface="Proxima Nova"/>
              </a:defRPr>
            </a:lvl3pPr>
            <a:lvl4pPr lvl="3" algn="r">
              <a:buNone/>
              <a:defRPr sz="1800">
                <a:solidFill>
                  <a:schemeClr val="dk1"/>
                </a:solidFill>
                <a:latin typeface="Proxima Nova"/>
                <a:ea typeface="Proxima Nova"/>
                <a:cs typeface="Proxima Nova"/>
                <a:sym typeface="Proxima Nova"/>
              </a:defRPr>
            </a:lvl4pPr>
            <a:lvl5pPr lvl="4" algn="r">
              <a:buNone/>
              <a:defRPr sz="1800">
                <a:solidFill>
                  <a:schemeClr val="dk1"/>
                </a:solidFill>
                <a:latin typeface="Proxima Nova"/>
                <a:ea typeface="Proxima Nova"/>
                <a:cs typeface="Proxima Nova"/>
                <a:sym typeface="Proxima Nova"/>
              </a:defRPr>
            </a:lvl5pPr>
            <a:lvl6pPr lvl="5" algn="r">
              <a:buNone/>
              <a:defRPr sz="1800">
                <a:solidFill>
                  <a:schemeClr val="dk1"/>
                </a:solidFill>
                <a:latin typeface="Proxima Nova"/>
                <a:ea typeface="Proxima Nova"/>
                <a:cs typeface="Proxima Nova"/>
                <a:sym typeface="Proxima Nova"/>
              </a:defRPr>
            </a:lvl6pPr>
            <a:lvl7pPr lvl="6" algn="r">
              <a:buNone/>
              <a:defRPr sz="1800">
                <a:solidFill>
                  <a:schemeClr val="dk1"/>
                </a:solidFill>
                <a:latin typeface="Proxima Nova"/>
                <a:ea typeface="Proxima Nova"/>
                <a:cs typeface="Proxima Nova"/>
                <a:sym typeface="Proxima Nova"/>
              </a:defRPr>
            </a:lvl7pPr>
            <a:lvl8pPr lvl="7" algn="r">
              <a:buNone/>
              <a:defRPr sz="1800">
                <a:solidFill>
                  <a:schemeClr val="dk1"/>
                </a:solidFill>
                <a:latin typeface="Proxima Nova"/>
                <a:ea typeface="Proxima Nova"/>
                <a:cs typeface="Proxima Nova"/>
                <a:sym typeface="Proxima Nova"/>
              </a:defRPr>
            </a:lvl8pPr>
            <a:lvl9pPr lvl="8" algn="r">
              <a:buNone/>
              <a:defRPr sz="1800">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6" r:id="rId7"/>
    <p:sldLayoutId id="2147483658" r:id="rId8"/>
    <p:sldLayoutId id="2147483659"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701" r:id="rId21"/>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sp>
        <p:nvSpPr>
          <p:cNvPr id="162" name="Google Shape;162;p26"/>
          <p:cNvSpPr txBox="1">
            <a:spLocks noGrp="1"/>
          </p:cNvSpPr>
          <p:nvPr>
            <p:ph type="title"/>
          </p:nvPr>
        </p:nvSpPr>
        <p:spPr>
          <a:xfrm>
            <a:off x="628075" y="905259"/>
            <a:ext cx="12561600" cy="1015800"/>
          </a:xfrm>
          <a:prstGeom prst="rect">
            <a:avLst/>
          </a:prstGeom>
          <a:noFill/>
          <a:ln>
            <a:noFill/>
          </a:ln>
        </p:spPr>
        <p:txBody>
          <a:bodyPr spcFirstLastPara="1" wrap="square" lIns="91425" tIns="91425" rIns="91425" bIns="91425" anchor="b" anchorCtr="0">
            <a:spAutoFit/>
          </a:bodyPr>
          <a:lstStyle>
            <a:lvl1pPr marR="0" lvl="0" algn="l" rtl="0">
              <a:spcBef>
                <a:spcPts val="0"/>
              </a:spcBef>
              <a:spcAft>
                <a:spcPts val="0"/>
              </a:spcAft>
              <a:buClr>
                <a:schemeClr val="dk2"/>
              </a:buClr>
              <a:buSzPts val="5400"/>
              <a:buFont typeface="Arial"/>
              <a:buNone/>
              <a:defRPr sz="5400" b="0" i="0" u="none" strike="noStrike" cap="none">
                <a:solidFill>
                  <a:schemeClr val="dk2"/>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63" name="Google Shape;163;p26"/>
          <p:cNvSpPr txBox="1">
            <a:spLocks noGrp="1"/>
          </p:cNvSpPr>
          <p:nvPr>
            <p:ph type="body" idx="1"/>
          </p:nvPr>
        </p:nvSpPr>
        <p:spPr>
          <a:xfrm>
            <a:off x="628074" y="2487883"/>
            <a:ext cx="12561600" cy="3093300"/>
          </a:xfrm>
          <a:prstGeom prst="rect">
            <a:avLst/>
          </a:prstGeom>
          <a:noFill/>
          <a:ln>
            <a:noFill/>
          </a:ln>
        </p:spPr>
        <p:txBody>
          <a:bodyPr spcFirstLastPara="1" wrap="square" lIns="91425" tIns="91425" rIns="91425" bIns="91425" anchor="t" anchorCtr="0">
            <a:spAutoFit/>
          </a:bodyPr>
          <a:lstStyle>
            <a:lvl1pPr marL="457200" marR="0" lvl="0" indent="-342900" algn="l" rtl="0">
              <a:lnSpc>
                <a:spcPct val="120000"/>
              </a:lnSpc>
              <a:spcBef>
                <a:spcPts val="6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1pPr>
            <a:lvl2pPr marL="914400" marR="0" lvl="1"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2pPr>
            <a:lvl3pPr marL="1371600" marR="0" lvl="2"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3pPr>
            <a:lvl4pPr marL="1828800" marR="0" lvl="3"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4pPr>
            <a:lvl5pPr marL="2286000" marR="0" lvl="4" indent="-333248" algn="l" rtl="0">
              <a:spcBef>
                <a:spcPts val="600"/>
              </a:spcBef>
              <a:spcAft>
                <a:spcPts val="0"/>
              </a:spcAft>
              <a:buClr>
                <a:srgbClr val="C39E11"/>
              </a:buClr>
              <a:buSzPts val="1648"/>
              <a:buFont typeface="Arial"/>
              <a:buChar char="»"/>
              <a:defRPr sz="1648" b="0" i="0" u="none" strike="noStrike" cap="none">
                <a:solidFill>
                  <a:srgbClr val="C39E11"/>
                </a:solidFill>
                <a:latin typeface="Libre Franklin"/>
                <a:ea typeface="Libre Franklin"/>
                <a:cs typeface="Libre Franklin"/>
                <a:sym typeface="Libre Franklin"/>
              </a:defRPr>
            </a:lvl5pPr>
            <a:lvl6pPr marL="2743200" marR="0" lvl="5" indent="-420497" algn="l" rtl="0">
              <a:spcBef>
                <a:spcPts val="604"/>
              </a:spcBef>
              <a:spcAft>
                <a:spcPts val="0"/>
              </a:spcAft>
              <a:buClr>
                <a:schemeClr val="dk1"/>
              </a:buClr>
              <a:buSzPts val="3022"/>
              <a:buFont typeface="Arial"/>
              <a:buChar char="•"/>
              <a:defRPr sz="3022" b="0" i="0" u="none" strike="noStrike" cap="none">
                <a:solidFill>
                  <a:schemeClr val="dk1"/>
                </a:solidFill>
                <a:latin typeface="Arial"/>
                <a:ea typeface="Arial"/>
                <a:cs typeface="Arial"/>
                <a:sym typeface="Arial"/>
              </a:defRPr>
            </a:lvl6pPr>
            <a:lvl7pPr marL="3200400" marR="0" lvl="6" indent="-420497" algn="l" rtl="0">
              <a:spcBef>
                <a:spcPts val="604"/>
              </a:spcBef>
              <a:spcAft>
                <a:spcPts val="0"/>
              </a:spcAft>
              <a:buClr>
                <a:schemeClr val="dk1"/>
              </a:buClr>
              <a:buSzPts val="3022"/>
              <a:buFont typeface="Arial"/>
              <a:buChar char="•"/>
              <a:defRPr sz="3022" b="0" i="0" u="none" strike="noStrike" cap="none">
                <a:solidFill>
                  <a:schemeClr val="dk1"/>
                </a:solidFill>
                <a:latin typeface="Arial"/>
                <a:ea typeface="Arial"/>
                <a:cs typeface="Arial"/>
                <a:sym typeface="Arial"/>
              </a:defRPr>
            </a:lvl7pPr>
            <a:lvl8pPr marL="3657600" marR="0" lvl="7" indent="-420497" algn="l" rtl="0">
              <a:spcBef>
                <a:spcPts val="604"/>
              </a:spcBef>
              <a:spcAft>
                <a:spcPts val="0"/>
              </a:spcAft>
              <a:buClr>
                <a:schemeClr val="dk1"/>
              </a:buClr>
              <a:buSzPts val="3022"/>
              <a:buFont typeface="Arial"/>
              <a:buChar char="•"/>
              <a:defRPr sz="3022" b="0" i="0" u="none" strike="noStrike" cap="none">
                <a:solidFill>
                  <a:schemeClr val="dk1"/>
                </a:solidFill>
                <a:latin typeface="Arial"/>
                <a:ea typeface="Arial"/>
                <a:cs typeface="Arial"/>
                <a:sym typeface="Arial"/>
              </a:defRPr>
            </a:lvl8pPr>
            <a:lvl9pPr marL="4114800" marR="0" lvl="8" indent="-420496" algn="l" rtl="0">
              <a:spcBef>
                <a:spcPts val="604"/>
              </a:spcBef>
              <a:spcAft>
                <a:spcPts val="0"/>
              </a:spcAft>
              <a:buClr>
                <a:schemeClr val="dk1"/>
              </a:buClr>
              <a:buSzPts val="3022"/>
              <a:buFont typeface="Arial"/>
              <a:buChar char="•"/>
              <a:defRPr sz="3022" b="0" i="0" u="none" strike="noStrike" cap="none">
                <a:solidFill>
                  <a:schemeClr val="dk1"/>
                </a:solidFill>
                <a:latin typeface="Arial"/>
                <a:ea typeface="Arial"/>
                <a:cs typeface="Arial"/>
                <a:sym typeface="Arial"/>
              </a:defRPr>
            </a:lvl9pPr>
          </a:lstStyle>
          <a:p>
            <a:endParaRPr/>
          </a:p>
        </p:txBody>
      </p:sp>
      <p:sp>
        <p:nvSpPr>
          <p:cNvPr id="164" name="Google Shape;164;p26"/>
          <p:cNvSpPr txBox="1">
            <a:spLocks noGrp="1"/>
          </p:cNvSpPr>
          <p:nvPr>
            <p:ph type="sldNum" idx="12"/>
          </p:nvPr>
        </p:nvSpPr>
        <p:spPr>
          <a:xfrm>
            <a:off x="12930251" y="7177552"/>
            <a:ext cx="829200" cy="594900"/>
          </a:xfrm>
          <a:prstGeom prst="rect">
            <a:avLst/>
          </a:prstGeom>
          <a:noFill/>
          <a:ln>
            <a:noFill/>
          </a:ln>
        </p:spPr>
        <p:txBody>
          <a:bodyPr spcFirstLastPara="1" wrap="square" lIns="126650" tIns="126650" rIns="126650" bIns="126650" anchor="t" anchorCtr="0">
            <a:noAutofit/>
          </a:bodyPr>
          <a:lstStyle>
            <a:lvl1pPr lvl="0" algn="r" rtl="0">
              <a:buNone/>
              <a:defRPr sz="1800">
                <a:solidFill>
                  <a:schemeClr val="dk1"/>
                </a:solidFill>
                <a:latin typeface="Proxima Nova"/>
                <a:ea typeface="Proxima Nova"/>
                <a:cs typeface="Proxima Nova"/>
                <a:sym typeface="Proxima Nova"/>
              </a:defRPr>
            </a:lvl1pPr>
            <a:lvl2pPr lvl="1" algn="r" rtl="0">
              <a:buNone/>
              <a:defRPr sz="1800">
                <a:solidFill>
                  <a:schemeClr val="dk1"/>
                </a:solidFill>
                <a:latin typeface="Proxima Nova"/>
                <a:ea typeface="Proxima Nova"/>
                <a:cs typeface="Proxima Nova"/>
                <a:sym typeface="Proxima Nova"/>
              </a:defRPr>
            </a:lvl2pPr>
            <a:lvl3pPr lvl="2" algn="r" rtl="0">
              <a:buNone/>
              <a:defRPr sz="1800">
                <a:solidFill>
                  <a:schemeClr val="dk1"/>
                </a:solidFill>
                <a:latin typeface="Proxima Nova"/>
                <a:ea typeface="Proxima Nova"/>
                <a:cs typeface="Proxima Nova"/>
                <a:sym typeface="Proxima Nova"/>
              </a:defRPr>
            </a:lvl3pPr>
            <a:lvl4pPr lvl="3" algn="r" rtl="0">
              <a:buNone/>
              <a:defRPr sz="1800">
                <a:solidFill>
                  <a:schemeClr val="dk1"/>
                </a:solidFill>
                <a:latin typeface="Proxima Nova"/>
                <a:ea typeface="Proxima Nova"/>
                <a:cs typeface="Proxima Nova"/>
                <a:sym typeface="Proxima Nova"/>
              </a:defRPr>
            </a:lvl4pPr>
            <a:lvl5pPr lvl="4" algn="r" rtl="0">
              <a:buNone/>
              <a:defRPr sz="1800">
                <a:solidFill>
                  <a:schemeClr val="dk1"/>
                </a:solidFill>
                <a:latin typeface="Proxima Nova"/>
                <a:ea typeface="Proxima Nova"/>
                <a:cs typeface="Proxima Nova"/>
                <a:sym typeface="Proxima Nova"/>
              </a:defRPr>
            </a:lvl5pPr>
            <a:lvl6pPr lvl="5" algn="r" rtl="0">
              <a:buNone/>
              <a:defRPr sz="1800">
                <a:solidFill>
                  <a:schemeClr val="dk1"/>
                </a:solidFill>
                <a:latin typeface="Proxima Nova"/>
                <a:ea typeface="Proxima Nova"/>
                <a:cs typeface="Proxima Nova"/>
                <a:sym typeface="Proxima Nova"/>
              </a:defRPr>
            </a:lvl6pPr>
            <a:lvl7pPr lvl="6" algn="r" rtl="0">
              <a:buNone/>
              <a:defRPr sz="1800">
                <a:solidFill>
                  <a:schemeClr val="dk1"/>
                </a:solidFill>
                <a:latin typeface="Proxima Nova"/>
                <a:ea typeface="Proxima Nova"/>
                <a:cs typeface="Proxima Nova"/>
                <a:sym typeface="Proxima Nova"/>
              </a:defRPr>
            </a:lvl7pPr>
            <a:lvl8pPr lvl="7" algn="r" rtl="0">
              <a:buNone/>
              <a:defRPr sz="1800">
                <a:solidFill>
                  <a:schemeClr val="dk1"/>
                </a:solidFill>
                <a:latin typeface="Proxima Nova"/>
                <a:ea typeface="Proxima Nova"/>
                <a:cs typeface="Proxima Nova"/>
                <a:sym typeface="Proxima Nova"/>
              </a:defRPr>
            </a:lvl8pPr>
            <a:lvl9pPr lvl="8" algn="r" rtl="0">
              <a:buNone/>
              <a:defRPr sz="1800">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727" r:id="rId24"/>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628075" y="905259"/>
            <a:ext cx="12561453" cy="1015663"/>
          </a:xfrm>
          <a:prstGeom prst="rect">
            <a:avLst/>
          </a:prstGeom>
          <a:noFill/>
          <a:ln>
            <a:noFill/>
          </a:ln>
        </p:spPr>
        <p:txBody>
          <a:bodyPr spcFirstLastPara="1" wrap="square" lIns="91425" tIns="91425" rIns="91425" bIns="91425" anchor="b" anchorCtr="0">
            <a:spAutoFit/>
          </a:bodyPr>
          <a:lstStyle>
            <a:lvl1pPr marR="0" lvl="0" algn="l" rtl="0">
              <a:spcBef>
                <a:spcPts val="0"/>
              </a:spcBef>
              <a:spcAft>
                <a:spcPts val="0"/>
              </a:spcAft>
              <a:buClr>
                <a:schemeClr val="dk2"/>
              </a:buClr>
              <a:buSzPts val="5400"/>
              <a:buFont typeface="Arial"/>
              <a:buNone/>
              <a:defRPr sz="54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0"/>
          <p:cNvSpPr txBox="1">
            <a:spLocks noGrp="1"/>
          </p:cNvSpPr>
          <p:nvPr>
            <p:ph type="body" idx="1"/>
          </p:nvPr>
        </p:nvSpPr>
        <p:spPr>
          <a:xfrm>
            <a:off x="628074" y="2487883"/>
            <a:ext cx="12561453" cy="3093154"/>
          </a:xfrm>
          <a:prstGeom prst="rect">
            <a:avLst/>
          </a:prstGeom>
          <a:noFill/>
          <a:ln>
            <a:noFill/>
          </a:ln>
        </p:spPr>
        <p:txBody>
          <a:bodyPr spcFirstLastPara="1" wrap="square" lIns="91425" tIns="91425" rIns="91425" bIns="91425" anchor="t" anchorCtr="0">
            <a:spAutoFit/>
          </a:bodyPr>
          <a:lstStyle>
            <a:lvl1pPr marL="457200" marR="0" lvl="0" indent="-342900" algn="l" rtl="0">
              <a:lnSpc>
                <a:spcPct val="12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3248" algn="l" rtl="0">
              <a:spcBef>
                <a:spcPts val="600"/>
              </a:spcBef>
              <a:spcAft>
                <a:spcPts val="0"/>
              </a:spcAft>
              <a:buClr>
                <a:srgbClr val="C39E11"/>
              </a:buClr>
              <a:buSzPts val="1648"/>
              <a:buFont typeface="Arial"/>
              <a:buChar char="»"/>
              <a:defRPr sz="1648" b="0" i="0" u="none" strike="noStrike" cap="none">
                <a:solidFill>
                  <a:srgbClr val="C39E11"/>
                </a:solidFill>
                <a:latin typeface="Libre Franklin"/>
                <a:ea typeface="Libre Franklin"/>
                <a:cs typeface="Libre Franklin"/>
                <a:sym typeface="Libre Franklin"/>
              </a:defRPr>
            </a:lvl5pPr>
            <a:lvl6pPr marL="2743200" marR="0" lvl="5" indent="-420497" algn="l" rtl="0">
              <a:spcBef>
                <a:spcPts val="604"/>
              </a:spcBef>
              <a:spcAft>
                <a:spcPts val="0"/>
              </a:spcAft>
              <a:buClr>
                <a:schemeClr val="dk1"/>
              </a:buClr>
              <a:buSzPts val="3022"/>
              <a:buFont typeface="Arial"/>
              <a:buChar char="•"/>
              <a:defRPr sz="3022" b="0" i="0" u="none" strike="noStrike" cap="none">
                <a:solidFill>
                  <a:schemeClr val="dk1"/>
                </a:solidFill>
                <a:latin typeface="Arial"/>
                <a:ea typeface="Arial"/>
                <a:cs typeface="Arial"/>
                <a:sym typeface="Arial"/>
              </a:defRPr>
            </a:lvl6pPr>
            <a:lvl7pPr marL="3200400" marR="0" lvl="6" indent="-420497" algn="l" rtl="0">
              <a:spcBef>
                <a:spcPts val="604"/>
              </a:spcBef>
              <a:spcAft>
                <a:spcPts val="0"/>
              </a:spcAft>
              <a:buClr>
                <a:schemeClr val="dk1"/>
              </a:buClr>
              <a:buSzPts val="3022"/>
              <a:buFont typeface="Arial"/>
              <a:buChar char="•"/>
              <a:defRPr sz="3022" b="0" i="0" u="none" strike="noStrike" cap="none">
                <a:solidFill>
                  <a:schemeClr val="dk1"/>
                </a:solidFill>
                <a:latin typeface="Arial"/>
                <a:ea typeface="Arial"/>
                <a:cs typeface="Arial"/>
                <a:sym typeface="Arial"/>
              </a:defRPr>
            </a:lvl7pPr>
            <a:lvl8pPr marL="3657600" marR="0" lvl="7" indent="-420497" algn="l" rtl="0">
              <a:spcBef>
                <a:spcPts val="604"/>
              </a:spcBef>
              <a:spcAft>
                <a:spcPts val="0"/>
              </a:spcAft>
              <a:buClr>
                <a:schemeClr val="dk1"/>
              </a:buClr>
              <a:buSzPts val="3022"/>
              <a:buFont typeface="Arial"/>
              <a:buChar char="•"/>
              <a:defRPr sz="3022" b="0" i="0" u="none" strike="noStrike" cap="none">
                <a:solidFill>
                  <a:schemeClr val="dk1"/>
                </a:solidFill>
                <a:latin typeface="Arial"/>
                <a:ea typeface="Arial"/>
                <a:cs typeface="Arial"/>
                <a:sym typeface="Arial"/>
              </a:defRPr>
            </a:lvl8pPr>
            <a:lvl9pPr marL="4114800" marR="0" lvl="8" indent="-420496" algn="l" rtl="0">
              <a:spcBef>
                <a:spcPts val="604"/>
              </a:spcBef>
              <a:spcAft>
                <a:spcPts val="0"/>
              </a:spcAft>
              <a:buClr>
                <a:schemeClr val="dk1"/>
              </a:buClr>
              <a:buSzPts val="3022"/>
              <a:buFont typeface="Arial"/>
              <a:buChar char="•"/>
              <a:defRPr sz="3022"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354194635"/>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8" r:id="rId24"/>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5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5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52.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slideLayout" Target="../slideLayouts/slideLayout68.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6.xml"/><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68.xml"/><Relationship Id="rId7" Type="http://schemas.openxmlformats.org/officeDocument/2006/relationships/image" Target="../media/image3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notesSlide" Target="../notesSlides/notesSlide17.xml"/><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12.jpg"/><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52.xml"/><Relationship Id="rId5" Type="http://schemas.openxmlformats.org/officeDocument/2006/relationships/image" Target="../media/image35.png"/><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68.xml"/><Relationship Id="rId6" Type="http://schemas.openxmlformats.org/officeDocument/2006/relationships/image" Target="../media/image30.png"/><Relationship Id="rId5" Type="http://schemas.openxmlformats.org/officeDocument/2006/relationships/image" Target="../media/image39.jpe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68.xml"/><Relationship Id="rId6" Type="http://schemas.openxmlformats.org/officeDocument/2006/relationships/image" Target="../media/image34.jpg"/><Relationship Id="rId5" Type="http://schemas.openxmlformats.org/officeDocument/2006/relationships/image" Target="../media/image30.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4.jpg"/><Relationship Id="rId7" Type="http://schemas.openxmlformats.org/officeDocument/2006/relationships/image" Target="../media/image45.svg"/><Relationship Id="rId2" Type="http://schemas.openxmlformats.org/officeDocument/2006/relationships/notesSlide" Target="../notesSlides/notesSlide24.xml"/><Relationship Id="rId1" Type="http://schemas.openxmlformats.org/officeDocument/2006/relationships/slideLayout" Target="../slideLayouts/slideLayout68.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68.xml"/><Relationship Id="rId5" Type="http://schemas.openxmlformats.org/officeDocument/2006/relationships/image" Target="../media/image30.png"/><Relationship Id="rId4" Type="http://schemas.openxmlformats.org/officeDocument/2006/relationships/image" Target="../media/image46.jp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68.xml"/><Relationship Id="rId5" Type="http://schemas.openxmlformats.org/officeDocument/2006/relationships/image" Target="../media/image30.png"/><Relationship Id="rId4" Type="http://schemas.openxmlformats.org/officeDocument/2006/relationships/image" Target="../media/image48.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68.xml"/><Relationship Id="rId5" Type="http://schemas.openxmlformats.org/officeDocument/2006/relationships/image" Target="../media/image30.png"/><Relationship Id="rId4" Type="http://schemas.openxmlformats.org/officeDocument/2006/relationships/image" Target="../media/image50.sv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68.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68.xml"/><Relationship Id="rId5" Type="http://schemas.openxmlformats.org/officeDocument/2006/relationships/image" Target="../media/image30.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68.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52.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52.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52.xml"/><Relationship Id="rId4" Type="http://schemas.openxmlformats.org/officeDocument/2006/relationships/image" Target="../media/image58.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5.xml"/><Relationship Id="rId1" Type="http://schemas.openxmlformats.org/officeDocument/2006/relationships/slideLayout" Target="../slideLayouts/slideLayout52.xml"/><Relationship Id="rId5" Type="http://schemas.openxmlformats.org/officeDocument/2006/relationships/image" Target="../media/image63.pn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6.xml"/><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52.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68.xml"/><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2.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9.xml"/><Relationship Id="rId1" Type="http://schemas.openxmlformats.org/officeDocument/2006/relationships/slideLayout" Target="../slideLayouts/slideLayout52.xml"/><Relationship Id="rId5" Type="http://schemas.openxmlformats.org/officeDocument/2006/relationships/image" Target="../media/image73.jpeg"/><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75.png"/><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4.png"/><Relationship Id="rId1" Type="http://schemas.openxmlformats.org/officeDocument/2006/relationships/slideLayout" Target="../slideLayouts/slideLayout52.xml"/><Relationship Id="rId4" Type="http://schemas.openxmlformats.org/officeDocument/2006/relationships/image" Target="../media/image77.svg"/></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4.png"/><Relationship Id="rId1" Type="http://schemas.openxmlformats.org/officeDocument/2006/relationships/slideLayout" Target="../slideLayouts/slideLayout52.xml"/><Relationship Id="rId4" Type="http://schemas.openxmlformats.org/officeDocument/2006/relationships/image" Target="../media/image79.svg"/></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4.png"/><Relationship Id="rId1" Type="http://schemas.openxmlformats.org/officeDocument/2006/relationships/slideLayout" Target="../slideLayouts/slideLayout52.xml"/><Relationship Id="rId4" Type="http://schemas.openxmlformats.org/officeDocument/2006/relationships/image" Target="../media/image81.svg"/></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4.png"/><Relationship Id="rId1" Type="http://schemas.openxmlformats.org/officeDocument/2006/relationships/slideLayout" Target="../slideLayouts/slideLayout52.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74.png"/><Relationship Id="rId1" Type="http://schemas.openxmlformats.org/officeDocument/2006/relationships/slideLayout" Target="../slideLayouts/slideLayout52.xml"/><Relationship Id="rId4" Type="http://schemas.openxmlformats.org/officeDocument/2006/relationships/image" Target="../media/image87.svg"/></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74.png"/><Relationship Id="rId1" Type="http://schemas.openxmlformats.org/officeDocument/2006/relationships/slideLayout" Target="../slideLayouts/slideLayout52.xml"/><Relationship Id="rId4" Type="http://schemas.openxmlformats.org/officeDocument/2006/relationships/image" Target="../media/image89.svg"/></Relationships>
</file>

<file path=ppt/slides/_rels/slide5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74.png"/><Relationship Id="rId7" Type="http://schemas.openxmlformats.org/officeDocument/2006/relationships/image" Target="../media/image93.svg"/><Relationship Id="rId2" Type="http://schemas.openxmlformats.org/officeDocument/2006/relationships/notesSlide" Target="../notesSlides/notesSlide40.xml"/><Relationship Id="rId1" Type="http://schemas.openxmlformats.org/officeDocument/2006/relationships/slideLayout" Target="../slideLayouts/slideLayout52.xml"/><Relationship Id="rId6" Type="http://schemas.openxmlformats.org/officeDocument/2006/relationships/image" Target="../media/image92.png"/><Relationship Id="rId5" Type="http://schemas.openxmlformats.org/officeDocument/2006/relationships/image" Target="../media/image91.svg"/><Relationship Id="rId4" Type="http://schemas.openxmlformats.org/officeDocument/2006/relationships/image" Target="../media/image90.png"/></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98.svg"/><Relationship Id="rId2" Type="http://schemas.openxmlformats.org/officeDocument/2006/relationships/notesSlide" Target="../notesSlides/notesSlide41.xml"/><Relationship Id="rId1" Type="http://schemas.openxmlformats.org/officeDocument/2006/relationships/slideLayout" Target="../slideLayouts/slideLayout52.xml"/><Relationship Id="rId6" Type="http://schemas.openxmlformats.org/officeDocument/2006/relationships/image" Target="../media/image97.png"/><Relationship Id="rId5" Type="http://schemas.openxmlformats.org/officeDocument/2006/relationships/image" Target="../media/image96.svg"/><Relationship Id="rId4" Type="http://schemas.openxmlformats.org/officeDocument/2006/relationships/image" Target="../media/image95.png"/></Relationships>
</file>

<file path=ppt/slides/_rels/slide59.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Layout" Target="../slideLayouts/slideLayout52.xml"/><Relationship Id="rId5" Type="http://schemas.openxmlformats.org/officeDocument/2006/relationships/image" Target="../media/image102.svg"/><Relationship Id="rId4" Type="http://schemas.openxmlformats.org/officeDocument/2006/relationships/image" Target="../media/image101.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74.png"/><Relationship Id="rId1" Type="http://schemas.openxmlformats.org/officeDocument/2006/relationships/slideLayout" Target="../slideLayouts/slideLayout52.xml"/><Relationship Id="rId4" Type="http://schemas.openxmlformats.org/officeDocument/2006/relationships/image" Target="../media/image87.sv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2.xml"/></Relationships>
</file>

<file path=ppt/slides/_rels/slide6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4.xml"/><Relationship Id="rId1" Type="http://schemas.openxmlformats.org/officeDocument/2006/relationships/slideLayout" Target="../slideLayouts/slideLayout5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7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4.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55.xml"/><Relationship Id="rId1" Type="http://schemas.openxmlformats.org/officeDocument/2006/relationships/slideLayout" Target="../slideLayouts/slideLayout45.xml"/><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sv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1"/>
          <p:cNvSpPr txBox="1">
            <a:spLocks noGrp="1"/>
          </p:cNvSpPr>
          <p:nvPr>
            <p:ph type="body" idx="1"/>
          </p:nvPr>
        </p:nvSpPr>
        <p:spPr>
          <a:xfrm>
            <a:off x="628074" y="1332057"/>
            <a:ext cx="12561600" cy="2400627"/>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Clr>
                <a:schemeClr val="lt1"/>
              </a:buClr>
              <a:buSzPts val="6000"/>
              <a:buNone/>
            </a:pPr>
            <a:r>
              <a:rPr lang="en-US" sz="4800" dirty="0"/>
              <a:t>The Application of Model-Based Systems Engineering to Understand Security of Systems Using SAE J1939</a:t>
            </a:r>
          </a:p>
        </p:txBody>
      </p:sp>
      <p:sp>
        <p:nvSpPr>
          <p:cNvPr id="318" name="Google Shape;318;p51"/>
          <p:cNvSpPr txBox="1">
            <a:spLocks noGrp="1"/>
          </p:cNvSpPr>
          <p:nvPr>
            <p:ph type="body" idx="2"/>
          </p:nvPr>
        </p:nvSpPr>
        <p:spPr>
          <a:xfrm>
            <a:off x="628074" y="5369311"/>
            <a:ext cx="12561600" cy="1071032"/>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Clr>
                <a:schemeClr val="lt1"/>
              </a:buClr>
              <a:buSzPts val="1600"/>
              <a:buNone/>
            </a:pPr>
            <a:r>
              <a:rPr lang="en-US" sz="2400" dirty="0"/>
              <a:t>Gabriel Salinger</a:t>
            </a:r>
          </a:p>
          <a:p>
            <a:pPr marL="0" lvl="0" indent="0" algn="l" rtl="0">
              <a:lnSpc>
                <a:spcPct val="120000"/>
              </a:lnSpc>
              <a:spcBef>
                <a:spcPts val="0"/>
              </a:spcBef>
              <a:spcAft>
                <a:spcPts val="0"/>
              </a:spcAft>
              <a:buClr>
                <a:schemeClr val="lt1"/>
              </a:buClr>
              <a:buSzPts val="1600"/>
              <a:buNone/>
            </a:pPr>
            <a:r>
              <a:rPr lang="en-US" sz="2400" dirty="0"/>
              <a:t>January 26, 2024</a:t>
            </a:r>
          </a:p>
        </p:txBody>
      </p:sp>
      <p:sp>
        <p:nvSpPr>
          <p:cNvPr id="2" name="Google Shape;318;p51">
            <a:extLst>
              <a:ext uri="{FF2B5EF4-FFF2-40B4-BE49-F238E27FC236}">
                <a16:creationId xmlns:a16="http://schemas.microsoft.com/office/drawing/2014/main" id="{40DF2C46-F11D-1E93-BB85-FEEE792E97FA}"/>
              </a:ext>
            </a:extLst>
          </p:cNvPr>
          <p:cNvSpPr txBox="1">
            <a:spLocks/>
          </p:cNvSpPr>
          <p:nvPr/>
        </p:nvSpPr>
        <p:spPr>
          <a:xfrm>
            <a:off x="5249875" y="4390596"/>
            <a:ext cx="3317850" cy="1957429"/>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228600" algn="l" rtl="0">
              <a:lnSpc>
                <a:spcPct val="120000"/>
              </a:lnSpc>
              <a:spcBef>
                <a:spcPts val="600"/>
              </a:spcBef>
              <a:spcAft>
                <a:spcPts val="0"/>
              </a:spcAft>
              <a:buClr>
                <a:schemeClr val="lt1"/>
              </a:buClr>
              <a:buSzPts val="1600"/>
              <a:buFont typeface="Arial"/>
              <a:buNone/>
              <a:defRPr sz="1600" b="0" i="0" u="none" strike="noStrike" cap="none">
                <a:solidFill>
                  <a:schemeClr val="lt1"/>
                </a:solidFill>
                <a:latin typeface="Proxima Nova"/>
                <a:ea typeface="Proxima Nova"/>
                <a:cs typeface="Proxima Nova"/>
                <a:sym typeface="Proxima Nova"/>
              </a:defRPr>
            </a:lvl1pPr>
            <a:lvl2pPr marL="914400" marR="0" lvl="1" indent="-228600" algn="l" rtl="0">
              <a:lnSpc>
                <a:spcPct val="120000"/>
              </a:lnSpc>
              <a:spcBef>
                <a:spcPts val="600"/>
              </a:spcBef>
              <a:spcAft>
                <a:spcPts val="0"/>
              </a:spcAft>
              <a:buClr>
                <a:schemeClr val="dk1"/>
              </a:buClr>
              <a:buSzPts val="1600"/>
              <a:buFont typeface="Arial"/>
              <a:buNone/>
              <a:defRPr sz="1600" b="0" i="0" u="none" strike="noStrike" cap="none">
                <a:solidFill>
                  <a:schemeClr val="dk1"/>
                </a:solidFill>
                <a:latin typeface="Proxima Nova"/>
                <a:ea typeface="Proxima Nova"/>
                <a:cs typeface="Proxima Nova"/>
                <a:sym typeface="Proxima Nova"/>
              </a:defRPr>
            </a:lvl2pPr>
            <a:lvl3pPr marL="1371600" marR="0" lvl="2" indent="-228600" algn="l" rtl="0">
              <a:lnSpc>
                <a:spcPct val="120000"/>
              </a:lnSpc>
              <a:spcBef>
                <a:spcPts val="600"/>
              </a:spcBef>
              <a:spcAft>
                <a:spcPts val="0"/>
              </a:spcAft>
              <a:buClr>
                <a:schemeClr val="dk1"/>
              </a:buClr>
              <a:buSzPts val="1600"/>
              <a:buFont typeface="Arial"/>
              <a:buNone/>
              <a:defRPr sz="1600" b="0" i="0" u="none" strike="noStrike" cap="none">
                <a:solidFill>
                  <a:schemeClr val="dk1"/>
                </a:solidFill>
                <a:latin typeface="Proxima Nova"/>
                <a:ea typeface="Proxima Nova"/>
                <a:cs typeface="Proxima Nova"/>
                <a:sym typeface="Proxima Nova"/>
              </a:defRPr>
            </a:lvl3pPr>
            <a:lvl4pPr marL="1828800" marR="0" lvl="3" indent="-228600" algn="l" rtl="0">
              <a:lnSpc>
                <a:spcPct val="120000"/>
              </a:lnSpc>
              <a:spcBef>
                <a:spcPts val="600"/>
              </a:spcBef>
              <a:spcAft>
                <a:spcPts val="0"/>
              </a:spcAft>
              <a:buClr>
                <a:schemeClr val="dk1"/>
              </a:buClr>
              <a:buSzPts val="1600"/>
              <a:buFont typeface="Arial"/>
              <a:buNone/>
              <a:defRPr sz="16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600"/>
              </a:spcBef>
              <a:spcAft>
                <a:spcPts val="0"/>
              </a:spcAft>
              <a:buClr>
                <a:srgbClr val="C39E11"/>
              </a:buClr>
              <a:buSzPts val="1648"/>
              <a:buFont typeface="Arial"/>
              <a:buNone/>
              <a:defRPr sz="1648" b="0" i="0" u="none" strike="noStrike" cap="none">
                <a:solidFill>
                  <a:srgbClr val="C39E11"/>
                </a:solidFill>
                <a:latin typeface="Libre Franklin"/>
                <a:ea typeface="Libre Franklin"/>
                <a:cs typeface="Libre Franklin"/>
                <a:sym typeface="Libre Franklin"/>
              </a:defRPr>
            </a:lvl5pPr>
            <a:lvl6pPr marL="2743200" marR="0" lvl="5"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9pPr>
          </a:lstStyle>
          <a:p>
            <a:pPr marL="0" indent="0">
              <a:spcBef>
                <a:spcPts val="0"/>
              </a:spcBef>
            </a:pPr>
            <a:r>
              <a:rPr lang="en-US" sz="2400" b="1" dirty="0"/>
              <a:t>Research Committee:</a:t>
            </a:r>
          </a:p>
          <a:p>
            <a:pPr marL="0" indent="0">
              <a:spcBef>
                <a:spcPts val="0"/>
              </a:spcBef>
            </a:pPr>
            <a:r>
              <a:rPr lang="en-US" sz="2400" dirty="0"/>
              <a:t>Jeremy Daily (Chair)</a:t>
            </a:r>
          </a:p>
          <a:p>
            <a:pPr marL="0" indent="0">
              <a:spcBef>
                <a:spcPts val="0"/>
              </a:spcBef>
            </a:pPr>
            <a:r>
              <a:rPr lang="en-US" sz="2400" dirty="0"/>
              <a:t>Daniel </a:t>
            </a:r>
            <a:r>
              <a:rPr lang="en-US" sz="2400" dirty="0" err="1"/>
              <a:t>Herber</a:t>
            </a:r>
            <a:endParaRPr lang="en-US" sz="2400" dirty="0"/>
          </a:p>
          <a:p>
            <a:pPr marL="0" indent="0">
              <a:spcBef>
                <a:spcPts val="0"/>
              </a:spcBef>
            </a:pPr>
            <a:r>
              <a:rPr lang="en-US" sz="2400" dirty="0"/>
              <a:t>Bret Windom</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628000" y="0"/>
            <a:ext cx="12561600" cy="1846629"/>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en-US" dirty="0"/>
              <a:t>Model Based Systems Engineering Methods for Security</a:t>
            </a:r>
          </a:p>
        </p:txBody>
      </p:sp>
      <p:sp>
        <p:nvSpPr>
          <p:cNvPr id="333" name="Google Shape;333;p53"/>
          <p:cNvSpPr txBox="1">
            <a:spLocks noGrp="1"/>
          </p:cNvSpPr>
          <p:nvPr>
            <p:ph type="body" idx="1"/>
          </p:nvPr>
        </p:nvSpPr>
        <p:spPr>
          <a:xfrm>
            <a:off x="227832" y="1764876"/>
            <a:ext cx="12961768" cy="6472511"/>
          </a:xfrm>
          <a:prstGeom prst="rect">
            <a:avLst/>
          </a:prstGeom>
        </p:spPr>
        <p:txBody>
          <a:bodyPr spcFirstLastPara="1" wrap="square" lIns="91425" tIns="91425" rIns="91425" bIns="91425" anchor="t" anchorCtr="0">
            <a:spAutoFit/>
          </a:bodyPr>
          <a:lstStyle/>
          <a:p>
            <a:r>
              <a:rPr lang="en-US" sz="2200" b="1" dirty="0" err="1">
                <a:latin typeface="Proxima Nova" panose="020B0604020202020204" charset="0"/>
              </a:rPr>
              <a:t>UMLSec</a:t>
            </a:r>
            <a:r>
              <a:rPr lang="en-US" sz="2200" b="1" dirty="0">
                <a:latin typeface="Proxima Nova" panose="020B0604020202020204" charset="0"/>
              </a:rPr>
              <a:t>, 2002 [8]</a:t>
            </a:r>
          </a:p>
          <a:p>
            <a:pPr lvl="1"/>
            <a:r>
              <a:rPr lang="en-US" sz="2000" dirty="0">
                <a:latin typeface="Proxima Nova" panose="020B0604020202020204" charset="0"/>
              </a:rPr>
              <a:t>UML Sec uses standard UML diagrams to specify security requirements and attack scenarios. It provides a set of security-related constructs, such as security classes, associations, and constraints.</a:t>
            </a:r>
          </a:p>
          <a:p>
            <a:r>
              <a:rPr lang="en-US" sz="2200" b="1" dirty="0" err="1">
                <a:latin typeface="Proxima Nova" panose="020B0604020202020204" charset="0"/>
              </a:rPr>
              <a:t>SysMLSec</a:t>
            </a:r>
            <a:r>
              <a:rPr lang="en-US" sz="2200" b="1" dirty="0">
                <a:latin typeface="Proxima Nova" panose="020B0604020202020204" charset="0"/>
              </a:rPr>
              <a:t>, 2015 [24]</a:t>
            </a:r>
          </a:p>
          <a:p>
            <a:pPr lvl="1"/>
            <a:r>
              <a:rPr lang="en-US" sz="2000" dirty="0">
                <a:latin typeface="Proxima Nova" panose="020B0604020202020204" charset="0"/>
              </a:rPr>
              <a:t>The </a:t>
            </a:r>
            <a:r>
              <a:rPr lang="en-US" sz="2000" dirty="0" err="1">
                <a:latin typeface="Proxima Nova" panose="020B0604020202020204" charset="0"/>
              </a:rPr>
              <a:t>SysML</a:t>
            </a:r>
            <a:r>
              <a:rPr lang="en-US" sz="2000" dirty="0">
                <a:latin typeface="Proxima Nova" panose="020B0604020202020204" charset="0"/>
              </a:rPr>
              <a:t> process involves developing high-level security requirements, analyzing attack trees and ending with hardware and software partitioning.</a:t>
            </a:r>
          </a:p>
          <a:p>
            <a:r>
              <a:rPr lang="en-US" sz="2200" b="1" dirty="0">
                <a:latin typeface="Proxima Nova" panose="020B0604020202020204" charset="0"/>
              </a:rPr>
              <a:t>CHASSIS, 2013 [25]</a:t>
            </a:r>
          </a:p>
          <a:p>
            <a:pPr lvl="1"/>
            <a:r>
              <a:rPr lang="en-US" sz="2000" dirty="0">
                <a:latin typeface="Proxima Nova" panose="020B0604020202020204" charset="0"/>
              </a:rPr>
              <a:t>Relies on UML-based diagrams and text-based techniques to develop functional safety/security requirements.</a:t>
            </a:r>
          </a:p>
          <a:p>
            <a:r>
              <a:rPr lang="en-US" sz="2200" b="1" dirty="0" err="1">
                <a:latin typeface="Proxima Nova" panose="020B0604020202020204" charset="0"/>
              </a:rPr>
              <a:t>MBSEsec</a:t>
            </a:r>
            <a:r>
              <a:rPr lang="en-US" sz="2200" b="1" dirty="0">
                <a:latin typeface="Proxima Nova" panose="020B0604020202020204" charset="0"/>
              </a:rPr>
              <a:t>, 2020 [26]</a:t>
            </a:r>
          </a:p>
          <a:p>
            <a:pPr lvl="1"/>
            <a:r>
              <a:rPr lang="en-US" sz="2000" dirty="0" err="1">
                <a:latin typeface="Proxima Nova" panose="020B0604020202020204" charset="0"/>
              </a:rPr>
              <a:t>MBSEsec</a:t>
            </a:r>
            <a:r>
              <a:rPr lang="en-US" sz="2000" dirty="0">
                <a:latin typeface="Proxima Nova" panose="020B0604020202020204" charset="0"/>
              </a:rPr>
              <a:t> is a method for developing secure systems through developing a detailed systems model that outputs security controls. </a:t>
            </a:r>
          </a:p>
          <a:p>
            <a:pPr marL="88900" indent="0">
              <a:lnSpc>
                <a:spcPct val="150000"/>
              </a:lnSpc>
              <a:buSzPts val="2200"/>
              <a:buNone/>
            </a:pPr>
            <a:br>
              <a:rPr lang="en-US" sz="2200" dirty="0"/>
            </a:br>
            <a:endParaRPr lang="en-US" sz="2200" dirty="0"/>
          </a:p>
        </p:txBody>
      </p:sp>
      <p:sp>
        <p:nvSpPr>
          <p:cNvPr id="334" name="Google Shape;334;p53"/>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10</a:t>
            </a:fld>
            <a:endParaRPr/>
          </a:p>
        </p:txBody>
      </p:sp>
      <p:sp>
        <p:nvSpPr>
          <p:cNvPr id="3" name="Rectangle: Rounded Corners 2">
            <a:extLst>
              <a:ext uri="{FF2B5EF4-FFF2-40B4-BE49-F238E27FC236}">
                <a16:creationId xmlns:a16="http://schemas.microsoft.com/office/drawing/2014/main" id="{CBA843C9-3DE2-FF75-6E6D-B35CB0896E10}"/>
              </a:ext>
            </a:extLst>
          </p:cNvPr>
          <p:cNvSpPr/>
          <p:nvPr/>
        </p:nvSpPr>
        <p:spPr>
          <a:xfrm>
            <a:off x="4077586" y="6620584"/>
            <a:ext cx="8033134" cy="709368"/>
          </a:xfrm>
          <a:prstGeom prst="roundRect">
            <a:avLst/>
          </a:prstGeom>
          <a:solidFill>
            <a:srgbClr val="808080"/>
          </a:solidFill>
          <a:ln w="25400" cap="flat" cmpd="sng" algn="ctr">
            <a:solidFill>
              <a:srgbClr val="BBE0E3">
                <a:shade val="15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ＭＳ Ｐゴシック"/>
              </a:rPr>
              <a:t> </a:t>
            </a:r>
            <a:r>
              <a:rPr kumimoji="0" lang="en-US" sz="2000" b="0" i="0" u="none" strike="noStrike" kern="1200" cap="none" spc="0" normalizeH="0" baseline="0" noProof="0" dirty="0" err="1">
                <a:ln>
                  <a:noFill/>
                </a:ln>
                <a:solidFill>
                  <a:srgbClr val="FFFFFF"/>
                </a:solidFill>
                <a:effectLst/>
                <a:uLnTx/>
                <a:uFillTx/>
                <a:latin typeface="Arial"/>
                <a:ea typeface="ＭＳ Ｐゴシック"/>
              </a:rPr>
              <a:t>MBSEsec</a:t>
            </a:r>
            <a:r>
              <a:rPr kumimoji="0" lang="en-US" sz="2000" b="0" i="0" u="none" strike="noStrike" kern="1200" cap="none" spc="0" normalizeH="0" baseline="0" noProof="0" dirty="0">
                <a:ln>
                  <a:noFill/>
                </a:ln>
                <a:solidFill>
                  <a:srgbClr val="FFFFFF"/>
                </a:solidFill>
                <a:effectLst/>
                <a:uLnTx/>
                <a:uFillTx/>
                <a:latin typeface="Arial"/>
                <a:ea typeface="ＭＳ Ｐゴシック"/>
              </a:rPr>
              <a:t> is the most up-to-date and most relevant, because it is a combination of best practices</a:t>
            </a:r>
          </a:p>
        </p:txBody>
      </p:sp>
      <p:sp>
        <p:nvSpPr>
          <p:cNvPr id="7" name="TextBox 6">
            <a:extLst>
              <a:ext uri="{FF2B5EF4-FFF2-40B4-BE49-F238E27FC236}">
                <a16:creationId xmlns:a16="http://schemas.microsoft.com/office/drawing/2014/main" id="{20F8C43D-D45B-A3FC-AAA5-282948930904}"/>
              </a:ext>
            </a:extLst>
          </p:cNvPr>
          <p:cNvSpPr txBox="1"/>
          <p:nvPr/>
        </p:nvSpPr>
        <p:spPr>
          <a:xfrm>
            <a:off x="5757560" y="7366536"/>
            <a:ext cx="2265680" cy="369332"/>
          </a:xfrm>
          <a:prstGeom prst="rect">
            <a:avLst/>
          </a:prstGeom>
          <a:noFill/>
        </p:spPr>
        <p:txBody>
          <a:bodyPr wrap="square" rtlCol="0">
            <a:spAutoFit/>
          </a:bodyPr>
          <a:lstStyle/>
          <a:p>
            <a:r>
              <a:rPr lang="en-US" sz="1800" b="1" dirty="0">
                <a:solidFill>
                  <a:schemeClr val="bg1"/>
                </a:solidFill>
                <a:latin typeface="Proxima Nova" panose="020B0604020202020204" charset="0"/>
              </a:rPr>
              <a:t>Literature Overview</a:t>
            </a:r>
          </a:p>
        </p:txBody>
      </p:sp>
    </p:spTree>
    <p:extLst>
      <p:ext uri="{BB962C8B-B14F-4D97-AF65-F5344CB8AC3E}">
        <p14:creationId xmlns:p14="http://schemas.microsoft.com/office/powerpoint/2010/main" val="342836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52"/>
          <p:cNvSpPr txBox="1">
            <a:spLocks noGrp="1"/>
          </p:cNvSpPr>
          <p:nvPr>
            <p:ph type="title"/>
          </p:nvPr>
        </p:nvSpPr>
        <p:spPr>
          <a:xfrm>
            <a:off x="628075" y="905259"/>
            <a:ext cx="12561600" cy="1015800"/>
          </a:xfrm>
          <a:prstGeom prst="rect">
            <a:avLst/>
          </a:prstGeom>
          <a:noFill/>
          <a:ln>
            <a:noFill/>
          </a:ln>
        </p:spPr>
        <p:txBody>
          <a:bodyPr spcFirstLastPara="1" wrap="square" lIns="91425" tIns="91425" rIns="91425" bIns="91425" anchor="b" anchorCtr="0">
            <a:spAutoFit/>
          </a:bodyPr>
          <a:lstStyle/>
          <a:p>
            <a:pPr marL="0" lvl="0" indent="0" algn="l" rtl="0">
              <a:spcBef>
                <a:spcPts val="0"/>
              </a:spcBef>
              <a:spcAft>
                <a:spcPts val="0"/>
              </a:spcAft>
              <a:buClr>
                <a:schemeClr val="dk2"/>
              </a:buClr>
              <a:buSzPts val="5400"/>
              <a:buFont typeface="Arial"/>
              <a:buNone/>
            </a:pPr>
            <a:r>
              <a:rPr lang="en-US" dirty="0"/>
              <a:t>Overview</a:t>
            </a:r>
            <a:endParaRPr dirty="0"/>
          </a:p>
        </p:txBody>
      </p:sp>
      <p:sp>
        <p:nvSpPr>
          <p:cNvPr id="324" name="Google Shape;324;p52"/>
          <p:cNvSpPr txBox="1">
            <a:spLocks noGrp="1"/>
          </p:cNvSpPr>
          <p:nvPr>
            <p:ph type="body" idx="1"/>
          </p:nvPr>
        </p:nvSpPr>
        <p:spPr>
          <a:xfrm>
            <a:off x="1389624" y="2010350"/>
            <a:ext cx="6554225" cy="4888487"/>
          </a:xfrm>
          <a:prstGeom prst="rect">
            <a:avLst/>
          </a:prstGeom>
          <a:noFill/>
          <a:ln>
            <a:noFill/>
          </a:ln>
        </p:spPr>
        <p:txBody>
          <a:bodyPr spcFirstLastPara="1" wrap="square" lIns="91425" tIns="91425" rIns="91425" bIns="91425" anchor="t" anchorCtr="0">
            <a:spAutoFit/>
          </a:bodyPr>
          <a:lstStyle/>
          <a:p>
            <a:pPr marL="457200" lvl="0" indent="-431800" algn="l" rtl="0">
              <a:lnSpc>
                <a:spcPct val="150000"/>
              </a:lnSpc>
              <a:spcBef>
                <a:spcPts val="1000"/>
              </a:spcBef>
              <a:spcAft>
                <a:spcPts val="0"/>
              </a:spcAft>
              <a:buSzPts val="3200"/>
              <a:buChar char="•"/>
            </a:pPr>
            <a:r>
              <a:rPr lang="en-US" sz="3600" dirty="0"/>
              <a:t>Introduction and Motivation</a:t>
            </a:r>
          </a:p>
          <a:p>
            <a:pPr indent="-431800">
              <a:lnSpc>
                <a:spcPct val="150000"/>
              </a:lnSpc>
              <a:spcBef>
                <a:spcPts val="1000"/>
              </a:spcBef>
              <a:buSzPts val="3200"/>
            </a:pPr>
            <a:r>
              <a:rPr lang="en-US" sz="3600" dirty="0"/>
              <a:t>Literature Overview</a:t>
            </a:r>
          </a:p>
          <a:p>
            <a:pPr indent="-431800">
              <a:lnSpc>
                <a:spcPct val="150000"/>
              </a:lnSpc>
              <a:spcBef>
                <a:spcPts val="1000"/>
              </a:spcBef>
              <a:buSzPts val="3200"/>
            </a:pPr>
            <a:r>
              <a:rPr lang="en-US" sz="3600" b="1" dirty="0"/>
              <a:t>Research Questions</a:t>
            </a:r>
          </a:p>
          <a:p>
            <a:pPr indent="-431800">
              <a:lnSpc>
                <a:spcPct val="150000"/>
              </a:lnSpc>
              <a:spcBef>
                <a:spcPts val="1000"/>
              </a:spcBef>
              <a:buSzPts val="3200"/>
            </a:pPr>
            <a:r>
              <a:rPr lang="en-US" sz="3600" dirty="0"/>
              <a:t>Contributions</a:t>
            </a:r>
          </a:p>
          <a:p>
            <a:pPr marL="457200" lvl="0" indent="-431800" algn="l" rtl="0">
              <a:lnSpc>
                <a:spcPct val="150000"/>
              </a:lnSpc>
              <a:spcBef>
                <a:spcPts val="1000"/>
              </a:spcBef>
              <a:spcAft>
                <a:spcPts val="0"/>
              </a:spcAft>
              <a:buSzPts val="3200"/>
              <a:buChar char="•"/>
            </a:pPr>
            <a:endParaRPr sz="3200" dirty="0"/>
          </a:p>
        </p:txBody>
      </p:sp>
      <p:sp>
        <p:nvSpPr>
          <p:cNvPr id="325" name="Google Shape;325;p52"/>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11</a:t>
            </a:fld>
            <a:endParaRPr dirty="0"/>
          </a:p>
        </p:txBody>
      </p:sp>
    </p:spTree>
    <p:extLst>
      <p:ext uri="{BB962C8B-B14F-4D97-AF65-F5344CB8AC3E}">
        <p14:creationId xmlns:p14="http://schemas.microsoft.com/office/powerpoint/2010/main" val="290175993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C1582-043C-C934-EB66-8CFA90E118DF}"/>
              </a:ext>
            </a:extLst>
          </p:cNvPr>
          <p:cNvSpPr>
            <a:spLocks noGrp="1"/>
          </p:cNvSpPr>
          <p:nvPr>
            <p:ph type="title"/>
          </p:nvPr>
        </p:nvSpPr>
        <p:spPr>
          <a:xfrm>
            <a:off x="475675" y="387099"/>
            <a:ext cx="12561453" cy="1015663"/>
          </a:xfrm>
        </p:spPr>
        <p:txBody>
          <a:bodyPr/>
          <a:lstStyle/>
          <a:p>
            <a:r>
              <a:rPr lang="en-US" dirty="0"/>
              <a:t>Research Questions</a:t>
            </a:r>
          </a:p>
        </p:txBody>
      </p:sp>
      <p:sp>
        <p:nvSpPr>
          <p:cNvPr id="3" name="Text Placeholder 2">
            <a:extLst>
              <a:ext uri="{FF2B5EF4-FFF2-40B4-BE49-F238E27FC236}">
                <a16:creationId xmlns:a16="http://schemas.microsoft.com/office/drawing/2014/main" id="{688CAB76-82DC-4A16-7D12-5E88F947FE44}"/>
              </a:ext>
            </a:extLst>
          </p:cNvPr>
          <p:cNvSpPr>
            <a:spLocks noGrp="1"/>
          </p:cNvSpPr>
          <p:nvPr>
            <p:ph type="body" idx="1"/>
          </p:nvPr>
        </p:nvSpPr>
        <p:spPr>
          <a:xfrm>
            <a:off x="628073" y="1920922"/>
            <a:ext cx="12561453" cy="3964132"/>
          </a:xfrm>
        </p:spPr>
        <p:txBody>
          <a:bodyPr/>
          <a:lstStyle/>
          <a:p>
            <a:pPr marL="114300" indent="0">
              <a:buNone/>
            </a:pPr>
            <a:r>
              <a:rPr kumimoji="0" lang="en-US" sz="3200" b="1" i="0" u="none" strike="noStrike" kern="0" cap="none" spc="0" normalizeH="0" baseline="0" noProof="0" dirty="0">
                <a:ln>
                  <a:noFill/>
                </a:ln>
                <a:solidFill>
                  <a:srgbClr val="FF0000"/>
                </a:solidFill>
                <a:effectLst/>
                <a:uLnTx/>
                <a:uFillTx/>
                <a:latin typeface="Proxima Nova" panose="020B0604020202020204" charset="0"/>
                <a:cs typeface="Arial" panose="020B0604020202020204" pitchFamily="34" charset="0"/>
                <a:sym typeface="Arial"/>
              </a:rPr>
              <a:t>RQ1: How can security be incorporated into the system development process using MBSE?</a:t>
            </a:r>
          </a:p>
          <a:p>
            <a:pPr marL="114300" indent="0">
              <a:buNone/>
            </a:pPr>
            <a:endParaRPr lang="en-US" sz="3200" dirty="0">
              <a:solidFill>
                <a:srgbClr val="FF0000"/>
              </a:solidFill>
              <a:latin typeface="Proxima Nova" panose="020B0604020202020204" charset="0"/>
            </a:endParaRPr>
          </a:p>
          <a:p>
            <a:pPr marL="114300" indent="0">
              <a:buNone/>
            </a:pPr>
            <a:r>
              <a:rPr kumimoji="0" lang="en-US" sz="3200" b="1" i="0" u="none" strike="noStrike" kern="0" cap="none" spc="0" normalizeH="0" baseline="0" noProof="0" dirty="0">
                <a:ln>
                  <a:noFill/>
                </a:ln>
                <a:solidFill>
                  <a:srgbClr val="FF0000"/>
                </a:solidFill>
                <a:effectLst/>
                <a:uLnTx/>
                <a:uFillTx/>
                <a:latin typeface="Proxima Nova" panose="020B0604020202020204" charset="0"/>
                <a:cs typeface="Arial" panose="020B0604020202020204" pitchFamily="34" charset="0"/>
                <a:sym typeface="Arial"/>
              </a:rPr>
              <a:t>RQ2: How can MBSE be leveraged to conduct security requirement elicitation in the design of secure systems?</a:t>
            </a:r>
          </a:p>
          <a:p>
            <a:endParaRPr lang="en-US" sz="2800" dirty="0"/>
          </a:p>
        </p:txBody>
      </p:sp>
      <p:sp>
        <p:nvSpPr>
          <p:cNvPr id="4" name="Slide Number Placeholder 3">
            <a:extLst>
              <a:ext uri="{FF2B5EF4-FFF2-40B4-BE49-F238E27FC236}">
                <a16:creationId xmlns:a16="http://schemas.microsoft.com/office/drawing/2014/main" id="{F24B7682-7105-D058-2880-DC63B9CCD2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spTree>
    <p:extLst>
      <p:ext uri="{BB962C8B-B14F-4D97-AF65-F5344CB8AC3E}">
        <p14:creationId xmlns:p14="http://schemas.microsoft.com/office/powerpoint/2010/main" val="108545994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16edf68c063_4_0"/>
          <p:cNvSpPr txBox="1">
            <a:spLocks noGrp="1"/>
          </p:cNvSpPr>
          <p:nvPr>
            <p:ph type="title"/>
          </p:nvPr>
        </p:nvSpPr>
        <p:spPr>
          <a:xfrm>
            <a:off x="628000" y="198510"/>
            <a:ext cx="12561600" cy="923299"/>
          </a:xfrm>
          <a:prstGeom prst="rect">
            <a:avLst/>
          </a:prstGeom>
          <a:noFill/>
          <a:ln>
            <a:noFill/>
          </a:ln>
        </p:spPr>
        <p:txBody>
          <a:bodyPr spcFirstLastPara="1" wrap="square" lIns="91425" tIns="91425" rIns="91425" bIns="91425" anchor="b" anchorCtr="0">
            <a:spAutoFit/>
          </a:bodyPr>
          <a:lstStyle/>
          <a:p>
            <a:pPr marL="0" lvl="0" indent="0" algn="l" rtl="0">
              <a:spcBef>
                <a:spcPts val="0"/>
              </a:spcBef>
              <a:spcAft>
                <a:spcPts val="0"/>
              </a:spcAft>
              <a:buClr>
                <a:schemeClr val="dk2"/>
              </a:buClr>
              <a:buSzPts val="5400"/>
              <a:buFont typeface="Arial"/>
              <a:buNone/>
            </a:pPr>
            <a:r>
              <a:rPr lang="en-US" sz="4800" b="1" dirty="0"/>
              <a:t>Research Question 1:</a:t>
            </a:r>
            <a:endParaRPr sz="4800" b="1" dirty="0"/>
          </a:p>
        </p:txBody>
      </p:sp>
      <p:sp>
        <p:nvSpPr>
          <p:cNvPr id="2" name="Google Shape;333;p53">
            <a:extLst>
              <a:ext uri="{FF2B5EF4-FFF2-40B4-BE49-F238E27FC236}">
                <a16:creationId xmlns:a16="http://schemas.microsoft.com/office/drawing/2014/main" id="{A757FCEE-662D-F0A4-496C-8AA251D86610}"/>
              </a:ext>
            </a:extLst>
          </p:cNvPr>
          <p:cNvSpPr txBox="1">
            <a:spLocks/>
          </p:cNvSpPr>
          <p:nvPr/>
        </p:nvSpPr>
        <p:spPr>
          <a:xfrm>
            <a:off x="396550" y="1031163"/>
            <a:ext cx="13024500" cy="6313236"/>
          </a:xfrm>
          <a:prstGeom prst="rect">
            <a:avLst/>
          </a:prstGeom>
        </p:spPr>
        <p:txBody>
          <a:bodyPr spcFirstLastPara="1" vert="horz" wrap="square" lIns="91425" tIns="91425" rIns="91425" bIns="91425" numCol="1" anchor="t" anchorCtr="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88902" marR="0" lvl="0" indent="0" algn="l" defTabSz="914400" rtl="0" eaLnBrk="1" fontAlgn="auto" latinLnBrk="0" hangingPunct="1">
              <a:lnSpc>
                <a:spcPct val="150000"/>
              </a:lnSpc>
              <a:spcBef>
                <a:spcPts val="0"/>
              </a:spcBef>
              <a:spcAft>
                <a:spcPts val="0"/>
              </a:spcAft>
              <a:buClr>
                <a:srgbClr val="000000"/>
              </a:buClr>
              <a:buSzPts val="2200"/>
              <a:buFont typeface="Arial"/>
              <a:buNone/>
              <a:tabLst/>
              <a:defRPr/>
            </a:pPr>
            <a:r>
              <a:rPr kumimoji="0" lang="en-US" sz="2400" b="1" i="0" u="none" strike="noStrike" kern="0" cap="none" spc="0" normalizeH="0" baseline="0" noProof="0" dirty="0">
                <a:ln>
                  <a:noFill/>
                </a:ln>
                <a:solidFill>
                  <a:srgbClr val="FF0000"/>
                </a:solidFill>
                <a:effectLst/>
                <a:uLnTx/>
                <a:uFillTx/>
                <a:latin typeface="Proxima Nova" panose="020B0604020202020204" charset="0"/>
                <a:cs typeface="Arial" panose="020B0604020202020204" pitchFamily="34" charset="0"/>
                <a:sym typeface="Arial"/>
              </a:rPr>
              <a:t>How can security be incorporated into the system development process using MBSE?</a:t>
            </a:r>
          </a:p>
          <a:p>
            <a:pPr marL="88902" marR="0" lvl="3" indent="0" algn="l" defTabSz="914400" rtl="0" eaLnBrk="1" fontAlgn="auto" latinLnBrk="0" hangingPunct="1">
              <a:lnSpc>
                <a:spcPct val="150000"/>
              </a:lnSpc>
              <a:spcBef>
                <a:spcPts val="0"/>
              </a:spcBef>
              <a:spcAft>
                <a:spcPts val="0"/>
              </a:spcAft>
              <a:buClr>
                <a:srgbClr val="000000"/>
              </a:buClr>
              <a:buSzPts val="2200"/>
              <a:buFont typeface="Arial"/>
              <a:buNone/>
              <a:tabLst/>
              <a:defRPr/>
            </a:pPr>
            <a:r>
              <a:rPr kumimoji="0" lang="en-US" sz="2200" b="0" i="0" u="none" strike="noStrike" kern="0" cap="none" spc="0" normalizeH="0" baseline="0" noProof="0" dirty="0">
                <a:ln>
                  <a:noFill/>
                </a:ln>
                <a:solidFill>
                  <a:schemeClr val="tx1"/>
                </a:solidFill>
                <a:effectLst/>
                <a:uLnTx/>
                <a:uFillTx/>
                <a:latin typeface="Proxima Nova" panose="020B0604020202020204" charset="0"/>
                <a:cs typeface="Arial" panose="020B0604020202020204" pitchFamily="34" charset="0"/>
                <a:sym typeface="Arial"/>
              </a:rPr>
              <a:t>Motivation: INCOSE Vision 2035 states that “The Future of Systems Engineering Is Predominantly Model-Based” (p.33), and that “Cybersecurity will be as foundational a perspective in systems design as system performance and safety are today” (p. 37). </a:t>
            </a:r>
          </a:p>
          <a:p>
            <a:pPr marL="88902" marR="0" lvl="3" indent="0" algn="l" defTabSz="914400" rtl="0" eaLnBrk="1" fontAlgn="auto" latinLnBrk="0" hangingPunct="1">
              <a:lnSpc>
                <a:spcPct val="150000"/>
              </a:lnSpc>
              <a:spcBef>
                <a:spcPts val="0"/>
              </a:spcBef>
              <a:spcAft>
                <a:spcPts val="0"/>
              </a:spcAft>
              <a:buClr>
                <a:srgbClr val="000000"/>
              </a:buClr>
              <a:buSzPts val="2200"/>
              <a:buFont typeface="Arial"/>
              <a:buNone/>
              <a:tabLst/>
              <a:defRPr/>
            </a:pPr>
            <a:endParaRPr kumimoji="0" lang="en-US" sz="1100" b="0" i="0" u="none" strike="noStrike" kern="0" cap="none" spc="0" normalizeH="0" baseline="0" noProof="0" dirty="0">
              <a:ln>
                <a:noFill/>
              </a:ln>
              <a:solidFill>
                <a:srgbClr val="000000"/>
              </a:solidFill>
              <a:effectLst/>
              <a:uLnTx/>
              <a:uFillTx/>
              <a:latin typeface="Proxima Nova" panose="020B0604020202020204" charset="0"/>
              <a:cs typeface="Arial" panose="020B0604020202020204" pitchFamily="34" charset="0"/>
              <a:sym typeface="Arial"/>
            </a:endParaRPr>
          </a:p>
          <a:p>
            <a:pPr marL="88902" marR="0" lvl="0" indent="0" algn="l" defTabSz="914400" rtl="0" eaLnBrk="1" fontAlgn="auto" latinLnBrk="0" hangingPunct="1">
              <a:lnSpc>
                <a:spcPct val="150000"/>
              </a:lnSpc>
              <a:spcBef>
                <a:spcPts val="0"/>
              </a:spcBef>
              <a:spcAft>
                <a:spcPts val="0"/>
              </a:spcAft>
              <a:buClr>
                <a:srgbClr val="000000"/>
              </a:buClr>
              <a:buSzPts val="2200"/>
              <a:buFont typeface="Arial"/>
              <a:buNone/>
              <a:tabLst/>
              <a:defRPr/>
            </a:pPr>
            <a:r>
              <a:rPr kumimoji="0" lang="en-US" sz="2400" b="0" i="0" u="sng" strike="noStrike" kern="0" cap="none" spc="0" normalizeH="0" baseline="0" noProof="0" dirty="0">
                <a:ln>
                  <a:noFill/>
                </a:ln>
                <a:solidFill>
                  <a:schemeClr val="tx1"/>
                </a:solidFill>
                <a:effectLst/>
                <a:uLnTx/>
                <a:uFillTx/>
                <a:latin typeface="Proxima Nova" panose="020B0604020202020204" charset="0"/>
                <a:cs typeface="Arial" panose="020B0604020202020204" pitchFamily="34" charset="0"/>
                <a:sym typeface="Arial"/>
              </a:rPr>
              <a:t>Research Tasks:</a:t>
            </a:r>
          </a:p>
          <a:p>
            <a:pPr marL="0" marR="0" lvl="0" indent="-368309" algn="l" defTabSz="914400" rtl="0" eaLnBrk="1" fontAlgn="auto" latinLnBrk="0" hangingPunct="1">
              <a:lnSpc>
                <a:spcPct val="150000"/>
              </a:lnSpc>
              <a:spcBef>
                <a:spcPts val="0"/>
              </a:spcBef>
              <a:spcAft>
                <a:spcPts val="0"/>
              </a:spcAft>
              <a:buClr>
                <a:srgbClr val="000000"/>
              </a:buClr>
              <a:buSzPts val="2200"/>
              <a:buFont typeface="Arial"/>
              <a:buNone/>
              <a:tabLst/>
              <a:defRPr/>
            </a:pPr>
            <a:r>
              <a:rPr kumimoji="0" lang="en-US" sz="1750" b="0" i="0" u="none" strike="noStrike" kern="0" cap="none" spc="0" normalizeH="0" baseline="0" noProof="0" dirty="0">
                <a:ln>
                  <a:noFill/>
                </a:ln>
                <a:solidFill>
                  <a:schemeClr val="tx1"/>
                </a:solidFill>
                <a:effectLst/>
                <a:uLnTx/>
                <a:uFillTx/>
                <a:latin typeface="Proxima Nova" panose="020B0604020202020204" charset="0"/>
                <a:cs typeface="Arial" panose="020B0604020202020204" pitchFamily="34" charset="0"/>
                <a:sym typeface="Arial"/>
              </a:rPr>
              <a:t>1.1 Develop an understanding of systems modeling (</a:t>
            </a:r>
            <a:r>
              <a:rPr kumimoji="0" lang="en-US" sz="1750" b="0" i="0" u="none" strike="noStrike" kern="0" cap="none" spc="0" normalizeH="0" baseline="0" noProof="0" dirty="0" err="1">
                <a:ln>
                  <a:noFill/>
                </a:ln>
                <a:solidFill>
                  <a:schemeClr val="tx1"/>
                </a:solidFill>
                <a:effectLst/>
                <a:uLnTx/>
                <a:uFillTx/>
                <a:latin typeface="Proxima Nova" panose="020B0604020202020204" charset="0"/>
                <a:cs typeface="Arial" panose="020B0604020202020204" pitchFamily="34" charset="0"/>
                <a:sym typeface="Arial"/>
              </a:rPr>
              <a:t>SysML</a:t>
            </a:r>
            <a:r>
              <a:rPr kumimoji="0" lang="en-US" sz="1750" b="0" i="0" u="none" strike="noStrike" kern="0" cap="none" spc="0" normalizeH="0" baseline="0" noProof="0" dirty="0">
                <a:ln>
                  <a:noFill/>
                </a:ln>
                <a:solidFill>
                  <a:schemeClr val="tx1"/>
                </a:solidFill>
                <a:effectLst/>
                <a:uLnTx/>
                <a:uFillTx/>
                <a:latin typeface="Proxima Nova" panose="020B0604020202020204" charset="0"/>
                <a:cs typeface="Arial" panose="020B0604020202020204" pitchFamily="34" charset="0"/>
                <a:sym typeface="Arial"/>
              </a:rPr>
              <a:t> in Cameo) and of the system of interest: Truck Networks</a:t>
            </a:r>
          </a:p>
          <a:p>
            <a:pPr marL="0" marR="0" lvl="0" indent="-368309" algn="l" defTabSz="914400" rtl="0" eaLnBrk="1" fontAlgn="auto" latinLnBrk="0" hangingPunct="1">
              <a:lnSpc>
                <a:spcPct val="150000"/>
              </a:lnSpc>
              <a:spcBef>
                <a:spcPts val="0"/>
              </a:spcBef>
              <a:spcAft>
                <a:spcPts val="0"/>
              </a:spcAft>
              <a:buClr>
                <a:srgbClr val="000000"/>
              </a:buClr>
              <a:buSzPts val="2200"/>
              <a:buFont typeface="Arial"/>
              <a:buNone/>
              <a:tabLst/>
              <a:defRPr/>
            </a:pPr>
            <a:r>
              <a:rPr kumimoji="0" lang="en-US" sz="1750" b="0" i="0" u="none" strike="noStrike" kern="0" cap="none" spc="0" normalizeH="0" baseline="0" noProof="0" dirty="0">
                <a:ln>
                  <a:noFill/>
                </a:ln>
                <a:solidFill>
                  <a:schemeClr val="tx1"/>
                </a:solidFill>
                <a:effectLst/>
                <a:uLnTx/>
                <a:uFillTx/>
                <a:latin typeface="Proxima Nova" panose="020B0604020202020204" charset="0"/>
                <a:cs typeface="Arial" panose="020B0604020202020204" pitchFamily="34" charset="0"/>
                <a:sym typeface="Arial"/>
              </a:rPr>
              <a:t>1.2 Build a simulation of real time network attacks (</a:t>
            </a:r>
            <a:r>
              <a:rPr kumimoji="0" lang="en-US" sz="1750" b="0" i="0" u="none" strike="noStrike" kern="0" cap="none" spc="0" normalizeH="0" baseline="0" noProof="0" dirty="0" err="1">
                <a:ln>
                  <a:noFill/>
                </a:ln>
                <a:solidFill>
                  <a:schemeClr val="tx1"/>
                </a:solidFill>
                <a:effectLst/>
                <a:uLnTx/>
                <a:uFillTx/>
                <a:latin typeface="Proxima Nova" panose="020B0604020202020204" charset="0"/>
                <a:cs typeface="Arial" panose="020B0604020202020204" pitchFamily="34" charset="0"/>
                <a:sym typeface="Arial"/>
              </a:rPr>
              <a:t>SysML</a:t>
            </a:r>
            <a:r>
              <a:rPr kumimoji="0" lang="en-US" sz="1750" b="0" i="0" u="none" strike="noStrike" kern="0" cap="none" spc="0" normalizeH="0" baseline="0" noProof="0" dirty="0">
                <a:ln>
                  <a:noFill/>
                </a:ln>
                <a:solidFill>
                  <a:schemeClr val="tx1"/>
                </a:solidFill>
                <a:effectLst/>
                <a:uLnTx/>
                <a:uFillTx/>
                <a:latin typeface="Proxima Nova" panose="020B0604020202020204" charset="0"/>
                <a:cs typeface="Arial" panose="020B0604020202020204" pitchFamily="34" charset="0"/>
                <a:sym typeface="Arial"/>
              </a:rPr>
              <a:t>) and investigate benefits</a:t>
            </a:r>
          </a:p>
          <a:p>
            <a:pPr marL="0" marR="0" lvl="0" indent="-368309" algn="l" defTabSz="914400" rtl="0" eaLnBrk="1" fontAlgn="auto" latinLnBrk="0" hangingPunct="1">
              <a:lnSpc>
                <a:spcPct val="150000"/>
              </a:lnSpc>
              <a:spcBef>
                <a:spcPts val="0"/>
              </a:spcBef>
              <a:spcAft>
                <a:spcPts val="0"/>
              </a:spcAft>
              <a:buClr>
                <a:srgbClr val="000000"/>
              </a:buClr>
              <a:buSzPts val="2200"/>
              <a:buFont typeface="Arial"/>
              <a:buNone/>
              <a:tabLst/>
              <a:defRPr/>
            </a:pPr>
            <a:r>
              <a:rPr kumimoji="0" lang="en-US" sz="1750" b="0" i="0" u="none" strike="noStrike" kern="0" cap="none" spc="0" normalizeH="0" baseline="0" noProof="0" dirty="0">
                <a:ln>
                  <a:noFill/>
                </a:ln>
                <a:solidFill>
                  <a:schemeClr val="tx1"/>
                </a:solidFill>
                <a:effectLst/>
                <a:uLnTx/>
                <a:uFillTx/>
                <a:latin typeface="Proxima Nova" panose="020B0604020202020204" charset="0"/>
                <a:cs typeface="Arial" panose="020B0604020202020204" pitchFamily="34" charset="0"/>
                <a:sym typeface="Arial"/>
              </a:rPr>
              <a:t>1.3 Investigate what methods exist that incorporate MBSE to develop more secure systems</a:t>
            </a:r>
          </a:p>
          <a:p>
            <a:pPr marL="0" marR="0" lvl="0" indent="-368309" algn="l" defTabSz="914400" rtl="0" eaLnBrk="1" fontAlgn="auto" latinLnBrk="0" hangingPunct="1">
              <a:lnSpc>
                <a:spcPct val="150000"/>
              </a:lnSpc>
              <a:spcBef>
                <a:spcPts val="0"/>
              </a:spcBef>
              <a:spcAft>
                <a:spcPts val="0"/>
              </a:spcAft>
              <a:buClr>
                <a:srgbClr val="000000"/>
              </a:buClr>
              <a:buSzPts val="2200"/>
              <a:buFont typeface="Arial"/>
              <a:buNone/>
              <a:tabLst/>
              <a:defRPr/>
            </a:pPr>
            <a:r>
              <a:rPr lang="en-US" sz="1750" dirty="0">
                <a:solidFill>
                  <a:schemeClr val="tx1"/>
                </a:solidFill>
                <a:latin typeface="Proxima Nova" panose="020B0604020202020204" charset="0"/>
                <a:cs typeface="Arial" panose="020B0604020202020204" pitchFamily="34" charset="0"/>
              </a:rPr>
              <a:t>	1.3.1 Investigate literature, methods, applications and tools related to: SE, MBSE, Security Requirements 			Engineering, and </a:t>
            </a:r>
            <a:r>
              <a:rPr kumimoji="0" lang="en-US" sz="1750" b="0" i="0" u="none" strike="noStrike" kern="0" cap="none" spc="0" normalizeH="0" baseline="0" noProof="0" dirty="0">
                <a:ln>
                  <a:noFill/>
                </a:ln>
                <a:solidFill>
                  <a:schemeClr val="tx1"/>
                </a:solidFill>
                <a:effectLst/>
                <a:uLnTx/>
                <a:uFillTx/>
                <a:latin typeface="Proxima Nova" panose="020B0604020202020204" charset="0"/>
                <a:cs typeface="Arial" panose="020B0604020202020204" pitchFamily="34" charset="0"/>
                <a:sym typeface="Arial"/>
              </a:rPr>
              <a:t>primary security-related systems engineering standards</a:t>
            </a:r>
          </a:p>
          <a:p>
            <a:pPr marL="0" marR="0" lvl="0" indent="-368309" algn="l" defTabSz="914400" rtl="0" eaLnBrk="1" fontAlgn="auto" latinLnBrk="0" hangingPunct="1">
              <a:lnSpc>
                <a:spcPct val="150000"/>
              </a:lnSpc>
              <a:spcBef>
                <a:spcPts val="0"/>
              </a:spcBef>
              <a:spcAft>
                <a:spcPts val="0"/>
              </a:spcAft>
              <a:buClr>
                <a:srgbClr val="000000"/>
              </a:buClr>
              <a:buSzPts val="2200"/>
              <a:buFont typeface="Arial"/>
              <a:buNone/>
              <a:tabLst/>
              <a:defRPr/>
            </a:pPr>
            <a:r>
              <a:rPr lang="en-US" sz="1750" dirty="0">
                <a:solidFill>
                  <a:schemeClr val="tx1"/>
                </a:solidFill>
                <a:latin typeface="Proxima Nova" panose="020B0604020202020204" charset="0"/>
                <a:cs typeface="Arial" panose="020B0604020202020204" pitchFamily="34" charset="0"/>
              </a:rPr>
              <a:t>1.4</a:t>
            </a:r>
            <a:r>
              <a:rPr kumimoji="0" lang="en-US" sz="1750" b="0" i="0" u="none" strike="noStrike" kern="0" cap="none" spc="0" normalizeH="0" baseline="0" noProof="0" dirty="0">
                <a:ln>
                  <a:noFill/>
                </a:ln>
                <a:solidFill>
                  <a:schemeClr val="tx1"/>
                </a:solidFill>
                <a:effectLst/>
                <a:uLnTx/>
                <a:uFillTx/>
                <a:latin typeface="Proxima Nova" panose="020B0604020202020204" charset="0"/>
                <a:cs typeface="Arial" panose="020B0604020202020204" pitchFamily="34" charset="0"/>
                <a:sym typeface="Arial"/>
              </a:rPr>
              <a:t> Demonstrate the utility/applicability of selected security MBSE approach to truck networks</a:t>
            </a:r>
          </a:p>
          <a:p>
            <a:pPr marL="0" marR="0" lvl="0" indent="-368309" algn="l" defTabSz="914400" rtl="0" eaLnBrk="1" fontAlgn="auto" latinLnBrk="0" hangingPunct="1">
              <a:lnSpc>
                <a:spcPct val="150000"/>
              </a:lnSpc>
              <a:spcBef>
                <a:spcPts val="0"/>
              </a:spcBef>
              <a:spcAft>
                <a:spcPts val="0"/>
              </a:spcAft>
              <a:buClr>
                <a:srgbClr val="000000"/>
              </a:buClr>
              <a:buSzPts val="2200"/>
              <a:buFont typeface="Arial"/>
              <a:buNone/>
              <a:tabLst/>
              <a:defRPr/>
            </a:pPr>
            <a:r>
              <a:rPr lang="en-US" sz="1750" dirty="0">
                <a:solidFill>
                  <a:schemeClr val="tx1"/>
                </a:solidFill>
                <a:latin typeface="Proxima Nova" panose="020B0604020202020204" charset="0"/>
                <a:cs typeface="Arial" panose="020B0604020202020204" pitchFamily="34" charset="0"/>
              </a:rPr>
              <a:t>1.5</a:t>
            </a:r>
            <a:r>
              <a:rPr kumimoji="0" lang="en-US" sz="1750" b="0" i="0" u="none" strike="noStrike" kern="0" cap="none" spc="0" normalizeH="0" baseline="0" noProof="0" dirty="0">
                <a:ln>
                  <a:noFill/>
                </a:ln>
                <a:solidFill>
                  <a:schemeClr val="tx1"/>
                </a:solidFill>
                <a:effectLst/>
                <a:uLnTx/>
                <a:uFillTx/>
                <a:latin typeface="Proxima Nova" panose="020B0604020202020204" charset="0"/>
                <a:cs typeface="Arial" panose="020B0604020202020204" pitchFamily="34" charset="0"/>
                <a:sym typeface="Arial"/>
              </a:rPr>
              <a:t> Evaluate the approach, highlighting its benefits, and shortcomings</a:t>
            </a:r>
            <a:endParaRPr kumimoji="0" lang="en-US" sz="1750" b="0" i="0" u="none" strike="noStrike" kern="0" cap="none" spc="0" normalizeH="0" baseline="0" noProof="0" dirty="0">
              <a:ln>
                <a:noFill/>
              </a:ln>
              <a:solidFill>
                <a:srgbClr val="000000"/>
              </a:solidFill>
              <a:effectLst/>
              <a:uLnTx/>
              <a:uFillTx/>
              <a:latin typeface="Proxima Nova" panose="020B0604020202020204" charset="0"/>
              <a:cs typeface="Arial" panose="020B0604020202020204" pitchFamily="34" charset="0"/>
              <a:sym typeface="Arial"/>
            </a:endParaRPr>
          </a:p>
          <a:p>
            <a:pPr marL="0" marR="0" lvl="0" indent="-368309" algn="l" defTabSz="914400" rtl="0" eaLnBrk="1" fontAlgn="auto" latinLnBrk="0" hangingPunct="1">
              <a:lnSpc>
                <a:spcPct val="150000"/>
              </a:lnSpc>
              <a:spcBef>
                <a:spcPts val="0"/>
              </a:spcBef>
              <a:spcAft>
                <a:spcPts val="0"/>
              </a:spcAft>
              <a:buClr>
                <a:srgbClr val="000000"/>
              </a:buClr>
              <a:buSzPts val="2200"/>
              <a:buFont typeface="Arial"/>
              <a:buNone/>
              <a:tabLst/>
              <a:defRPr/>
            </a:pPr>
            <a:r>
              <a:rPr kumimoji="0" lang="en-US" sz="1800" b="0" i="0" u="none" strike="noStrike" kern="0" cap="none" spc="0" normalizeH="0" baseline="0" noProof="0" dirty="0">
                <a:ln>
                  <a:noFill/>
                </a:ln>
                <a:solidFill>
                  <a:srgbClr val="000000"/>
                </a:solidFill>
                <a:effectLst/>
                <a:highlight>
                  <a:srgbClr val="FFFF00"/>
                </a:highlight>
                <a:uLnTx/>
                <a:uFillTx/>
                <a:latin typeface="Proxima Nova" panose="020B0604020202020204" charset="0"/>
                <a:cs typeface="Arial" panose="020B0604020202020204" pitchFamily="34" charset="0"/>
                <a:sym typeface="Arial"/>
              </a:rPr>
              <a:t>Output: J1939 Network attack simulation, demonstrated utility and value of an MBSE method for secure system development</a:t>
            </a:r>
          </a:p>
        </p:txBody>
      </p:sp>
      <p:sp>
        <p:nvSpPr>
          <p:cNvPr id="4" name="Google Shape;325;p52">
            <a:extLst>
              <a:ext uri="{FF2B5EF4-FFF2-40B4-BE49-F238E27FC236}">
                <a16:creationId xmlns:a16="http://schemas.microsoft.com/office/drawing/2014/main" id="{4909EA4D-37BE-8DD4-1E9E-891546BB65B9}"/>
              </a:ext>
            </a:extLst>
          </p:cNvPr>
          <p:cNvSpPr txBox="1">
            <a:spLocks/>
          </p:cNvSpPr>
          <p:nvPr/>
        </p:nvSpPr>
        <p:spPr>
          <a:xfrm>
            <a:off x="12930251" y="7253752"/>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13</a:t>
            </a:fld>
            <a:endParaRPr lang="en-US" sz="1800" b="1" dirty="0">
              <a:solidFill>
                <a:schemeClr val="bg1"/>
              </a:solidFill>
              <a:latin typeface="Proxima Nova" panose="020B0604020202020204" charset="0"/>
            </a:endParaRPr>
          </a:p>
        </p:txBody>
      </p:sp>
      <p:sp>
        <p:nvSpPr>
          <p:cNvPr id="12" name="TextBox 11">
            <a:extLst>
              <a:ext uri="{FF2B5EF4-FFF2-40B4-BE49-F238E27FC236}">
                <a16:creationId xmlns:a16="http://schemas.microsoft.com/office/drawing/2014/main" id="{B0910EB1-3569-E3C9-400D-9A84F9F669BA}"/>
              </a:ext>
            </a:extLst>
          </p:cNvPr>
          <p:cNvSpPr txBox="1"/>
          <p:nvPr/>
        </p:nvSpPr>
        <p:spPr>
          <a:xfrm>
            <a:off x="5775959" y="7366536"/>
            <a:ext cx="2443482"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16edf68c063_4_0"/>
          <p:cNvSpPr txBox="1">
            <a:spLocks noGrp="1"/>
          </p:cNvSpPr>
          <p:nvPr>
            <p:ph type="title"/>
          </p:nvPr>
        </p:nvSpPr>
        <p:spPr>
          <a:xfrm>
            <a:off x="628000" y="106177"/>
            <a:ext cx="12561600" cy="1015632"/>
          </a:xfrm>
          <a:prstGeom prst="rect">
            <a:avLst/>
          </a:prstGeom>
          <a:noFill/>
          <a:ln>
            <a:noFill/>
          </a:ln>
        </p:spPr>
        <p:txBody>
          <a:bodyPr spcFirstLastPara="1" wrap="square" lIns="91425" tIns="91425" rIns="91425" bIns="91425" anchor="b" anchorCtr="0">
            <a:spAutoFit/>
          </a:bodyPr>
          <a:lstStyle/>
          <a:p>
            <a:pPr marL="0" lvl="0" indent="0" algn="l" rtl="0">
              <a:spcBef>
                <a:spcPts val="0"/>
              </a:spcBef>
              <a:spcAft>
                <a:spcPts val="0"/>
              </a:spcAft>
              <a:buClr>
                <a:schemeClr val="dk2"/>
              </a:buClr>
              <a:buSzPts val="5400"/>
              <a:buFont typeface="Arial"/>
              <a:buNone/>
            </a:pPr>
            <a:r>
              <a:rPr lang="en-US" dirty="0"/>
              <a:t>RQ1 Approach:</a:t>
            </a:r>
            <a:endParaRPr dirty="0"/>
          </a:p>
        </p:txBody>
      </p:sp>
      <p:sp>
        <p:nvSpPr>
          <p:cNvPr id="4" name="Google Shape;333;p53">
            <a:extLst>
              <a:ext uri="{FF2B5EF4-FFF2-40B4-BE49-F238E27FC236}">
                <a16:creationId xmlns:a16="http://schemas.microsoft.com/office/drawing/2014/main" id="{2FEC5F1E-A263-4820-67F6-12C161675754}"/>
              </a:ext>
            </a:extLst>
          </p:cNvPr>
          <p:cNvSpPr txBox="1">
            <a:spLocks/>
          </p:cNvSpPr>
          <p:nvPr/>
        </p:nvSpPr>
        <p:spPr>
          <a:xfrm>
            <a:off x="628000" y="1223136"/>
            <a:ext cx="12561600" cy="738633"/>
          </a:xfrm>
          <a:prstGeom prst="rect">
            <a:avLst/>
          </a:prstGeom>
        </p:spPr>
        <p:txBody>
          <a:bodyPr spcFirstLastPara="1" vert="horz" wrap="square" lIns="91425" tIns="91425" rIns="91425" bIns="91425" numCol="1" anchor="t" anchorCtr="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88902" marR="0" lvl="0" indent="0" algn="l" defTabSz="914400" rtl="0" eaLnBrk="1" fontAlgn="auto" latinLnBrk="0" hangingPunct="1">
              <a:lnSpc>
                <a:spcPct val="150000"/>
              </a:lnSpc>
              <a:spcBef>
                <a:spcPts val="0"/>
              </a:spcBef>
              <a:spcAft>
                <a:spcPts val="0"/>
              </a:spcAft>
              <a:buClr>
                <a:srgbClr val="000000"/>
              </a:buClr>
              <a:buSzPts val="2200"/>
              <a:buFont typeface="Arial"/>
              <a:buNone/>
              <a:tabLst/>
              <a:defRPr/>
            </a:pPr>
            <a:r>
              <a:rPr kumimoji="0" lang="en-US" sz="2400" b="1" i="0" u="none" strike="noStrike" kern="0" cap="none" spc="0" normalizeH="0" baseline="0" noProof="0" dirty="0">
                <a:ln>
                  <a:noFill/>
                </a:ln>
                <a:solidFill>
                  <a:srgbClr val="FF0000"/>
                </a:solidFill>
                <a:effectLst/>
                <a:uLnTx/>
                <a:uFillTx/>
                <a:latin typeface="Proxima Nova" panose="020B0604020202020204" charset="0"/>
                <a:cs typeface="Arial" panose="020B0604020202020204" pitchFamily="34" charset="0"/>
                <a:sym typeface="Arial"/>
              </a:rPr>
              <a:t>How can security be incorporated into the system development process using MBSE?</a:t>
            </a:r>
          </a:p>
        </p:txBody>
      </p:sp>
      <p:sp>
        <p:nvSpPr>
          <p:cNvPr id="6" name="TextBox 5">
            <a:extLst>
              <a:ext uri="{FF2B5EF4-FFF2-40B4-BE49-F238E27FC236}">
                <a16:creationId xmlns:a16="http://schemas.microsoft.com/office/drawing/2014/main" id="{75D3DC43-0B7C-0113-3846-25682C9372E1}"/>
              </a:ext>
            </a:extLst>
          </p:cNvPr>
          <p:cNvSpPr txBox="1"/>
          <p:nvPr/>
        </p:nvSpPr>
        <p:spPr>
          <a:xfrm>
            <a:off x="628000" y="2148074"/>
            <a:ext cx="7500000" cy="4416594"/>
          </a:xfrm>
          <a:prstGeom prst="rect">
            <a:avLst/>
          </a:prstGeom>
          <a:noFill/>
        </p:spPr>
        <p:txBody>
          <a:bodyPr wrap="square">
            <a:spAutoFit/>
          </a:bodyPr>
          <a:lstStyle/>
          <a:p>
            <a:pPr marL="342900" marR="0" lvl="0" indent="-34290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chemeClr val="tx1"/>
                </a:solidFill>
                <a:effectLst/>
                <a:uLnTx/>
                <a:uFillTx/>
                <a:latin typeface="Proxima Nova" panose="020B0604020202020204" charset="0"/>
                <a:ea typeface="MS PGothic" panose="020B0600070205080204" pitchFamily="34" charset="-128"/>
              </a:rPr>
              <a:t>Explore the effectiveness of </a:t>
            </a:r>
            <a:r>
              <a:rPr kumimoji="0" lang="en-US" sz="2400" b="0" i="1" u="none" strike="noStrike" kern="0" cap="none" spc="0" normalizeH="0" baseline="0" noProof="0" dirty="0">
                <a:ln>
                  <a:noFill/>
                </a:ln>
                <a:solidFill>
                  <a:schemeClr val="tx1"/>
                </a:solidFill>
                <a:effectLst/>
                <a:uLnTx/>
                <a:uFillTx/>
                <a:latin typeface="Proxima Nova" panose="020B0604020202020204" charset="0"/>
                <a:ea typeface="MS PGothic" panose="020B0600070205080204" pitchFamily="34" charset="-128"/>
              </a:rPr>
              <a:t>a selected MBSE method</a:t>
            </a:r>
            <a:r>
              <a:rPr kumimoji="0" lang="en-US" sz="2400" b="0" i="0" u="none" strike="noStrike" kern="0" cap="none" spc="0" normalizeH="0" baseline="0" noProof="0" dirty="0">
                <a:ln>
                  <a:noFill/>
                </a:ln>
                <a:solidFill>
                  <a:schemeClr val="tx1"/>
                </a:solidFill>
                <a:effectLst/>
                <a:uLnTx/>
                <a:uFillTx/>
                <a:latin typeface="Proxima Nova" panose="020B0604020202020204" charset="0"/>
                <a:ea typeface="MS PGothic" panose="020B0600070205080204" pitchFamily="34" charset="-128"/>
              </a:rPr>
              <a:t> to securing a system with validated exploits</a:t>
            </a:r>
          </a:p>
          <a:p>
            <a:pPr marL="342900" marR="0" lvl="0" indent="-34290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chemeClr val="tx1"/>
                </a:solidFill>
                <a:effectLst/>
                <a:uLnTx/>
                <a:uFillTx/>
                <a:latin typeface="Proxima Nova" panose="020B0604020202020204" charset="0"/>
                <a:ea typeface="MS PGothic" panose="020B0600070205080204" pitchFamily="34" charset="-128"/>
              </a:rPr>
              <a:t>System of Interest: J1939 Transport Protocol </a:t>
            </a:r>
          </a:p>
          <a:p>
            <a:pPr marL="342900" marR="0" lvl="0" indent="-34290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chemeClr val="tx1"/>
                </a:solidFill>
                <a:effectLst/>
                <a:uLnTx/>
                <a:uFillTx/>
                <a:latin typeface="Proxima Nova" panose="020B0604020202020204" charset="0"/>
                <a:ea typeface="MS PGothic" panose="020B0600070205080204" pitchFamily="34" charset="-128"/>
              </a:rPr>
              <a:t>This is accomplished by:</a:t>
            </a:r>
          </a:p>
          <a:p>
            <a:pPr marL="685800" marR="0" lvl="1" indent="-3429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chemeClr val="tx1"/>
                </a:solidFill>
                <a:effectLst/>
                <a:uLnTx/>
                <a:uFillTx/>
                <a:latin typeface="Proxima Nova" panose="020B0604020202020204" charset="0"/>
                <a:ea typeface="MS PGothic" panose="020B0600070205080204" pitchFamily="34" charset="-128"/>
              </a:rPr>
              <a:t>Developing an understanding of the J1939 transport protocol and its exploits using </a:t>
            </a:r>
            <a:r>
              <a:rPr kumimoji="0" lang="en-US" sz="2000" b="0" i="0" u="none" strike="noStrike" kern="0" cap="none" spc="0" normalizeH="0" baseline="0" noProof="0" dirty="0" err="1">
                <a:ln>
                  <a:noFill/>
                </a:ln>
                <a:solidFill>
                  <a:schemeClr val="tx1"/>
                </a:solidFill>
                <a:effectLst/>
                <a:uLnTx/>
                <a:uFillTx/>
                <a:latin typeface="Proxima Nova" panose="020B0604020202020204" charset="0"/>
                <a:ea typeface="MS PGothic" panose="020B0600070205080204" pitchFamily="34" charset="-128"/>
              </a:rPr>
              <a:t>SysML</a:t>
            </a:r>
            <a:r>
              <a:rPr kumimoji="0" lang="en-US" sz="2000" b="0" i="0" u="none" strike="noStrike" kern="0" cap="none" spc="0" normalizeH="0" baseline="0" noProof="0" dirty="0">
                <a:ln>
                  <a:noFill/>
                </a:ln>
                <a:solidFill>
                  <a:schemeClr val="tx1"/>
                </a:solidFill>
                <a:effectLst/>
                <a:uLnTx/>
                <a:uFillTx/>
                <a:latin typeface="Proxima Nova" panose="020B0604020202020204" charset="0"/>
                <a:ea typeface="MS PGothic" panose="020B0600070205080204" pitchFamily="34" charset="-128"/>
              </a:rPr>
              <a:t> </a:t>
            </a:r>
            <a:r>
              <a:rPr kumimoji="0" lang="en-US" sz="2000" b="1" i="0" u="sng" strike="noStrike" kern="0" cap="none" spc="0" normalizeH="0" baseline="0" noProof="0" dirty="0">
                <a:ln>
                  <a:noFill/>
                </a:ln>
                <a:solidFill>
                  <a:schemeClr val="tx1"/>
                </a:solidFill>
                <a:effectLst/>
                <a:uLnTx/>
                <a:uFillTx/>
                <a:latin typeface="Proxima Nova" panose="020B0604020202020204" charset="0"/>
                <a:ea typeface="MS PGothic" panose="020B0600070205080204" pitchFamily="34" charset="-128"/>
              </a:rPr>
              <a:t>simulation</a:t>
            </a:r>
          </a:p>
          <a:p>
            <a:pPr marL="685800" marR="0" lvl="1" indent="-3429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2000" dirty="0">
                <a:solidFill>
                  <a:schemeClr val="tx1"/>
                </a:solidFill>
                <a:latin typeface="Proxima Nova" panose="020B0604020202020204" charset="0"/>
                <a:ea typeface="MS PGothic" panose="020B0600070205080204" pitchFamily="34" charset="-128"/>
              </a:rPr>
              <a:t>Develop a </a:t>
            </a:r>
            <a:r>
              <a:rPr lang="en-US" sz="2000" b="1" u="sng" dirty="0">
                <a:solidFill>
                  <a:schemeClr val="tx1"/>
                </a:solidFill>
                <a:latin typeface="Proxima Nova" panose="020B0604020202020204" charset="0"/>
                <a:ea typeface="MS PGothic" panose="020B0600070205080204" pitchFamily="34" charset="-128"/>
              </a:rPr>
              <a:t>model</a:t>
            </a:r>
            <a:r>
              <a:rPr lang="en-US" sz="2000" dirty="0">
                <a:solidFill>
                  <a:schemeClr val="tx1"/>
                </a:solidFill>
                <a:latin typeface="Proxima Nova" panose="020B0604020202020204" charset="0"/>
                <a:ea typeface="MS PGothic" panose="020B0600070205080204" pitchFamily="34" charset="-128"/>
              </a:rPr>
              <a:t> following a prescriptive MBSE method</a:t>
            </a:r>
            <a:endParaRPr kumimoji="0" lang="en-US" sz="2000" b="0" i="0" strike="noStrike" kern="0" cap="none" spc="0" normalizeH="0" baseline="0" noProof="0" dirty="0">
              <a:ln>
                <a:noFill/>
              </a:ln>
              <a:solidFill>
                <a:schemeClr val="tx1"/>
              </a:solidFill>
              <a:effectLst/>
              <a:uLnTx/>
              <a:uFillTx/>
              <a:latin typeface="Proxima Nova" panose="020B0604020202020204" charset="0"/>
              <a:ea typeface="MS PGothic" panose="020B0600070205080204" pitchFamily="34" charset="-128"/>
            </a:endParaRPr>
          </a:p>
          <a:p>
            <a:pPr marL="685800" marR="0" lvl="1" indent="-3429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2000" dirty="0">
                <a:solidFill>
                  <a:schemeClr val="tx1"/>
                </a:solidFill>
                <a:latin typeface="Proxima Nova" panose="020B0604020202020204" charset="0"/>
                <a:ea typeface="MS PGothic" panose="020B0600070205080204" pitchFamily="34" charset="-128"/>
              </a:rPr>
              <a:t>Use the </a:t>
            </a:r>
            <a:r>
              <a:rPr kumimoji="0" lang="en-US" sz="2000" b="0" i="0" u="none" strike="noStrike" kern="0" cap="none" spc="0" normalizeH="0" baseline="0" noProof="0" dirty="0">
                <a:ln>
                  <a:noFill/>
                </a:ln>
                <a:solidFill>
                  <a:schemeClr val="tx1"/>
                </a:solidFill>
                <a:effectLst/>
                <a:uLnTx/>
                <a:uFillTx/>
                <a:latin typeface="Proxima Nova" panose="020B0604020202020204" charset="0"/>
                <a:ea typeface="MS PGothic" panose="020B0600070205080204" pitchFamily="34" charset="-128"/>
              </a:rPr>
              <a:t>method to develop security controls for the </a:t>
            </a:r>
            <a:r>
              <a:rPr lang="en-US" sz="2000" dirty="0">
                <a:solidFill>
                  <a:schemeClr val="tx1"/>
                </a:solidFill>
                <a:latin typeface="Proxima Nova" panose="020B0604020202020204" charset="0"/>
                <a:ea typeface="MS PGothic" panose="020B0600070205080204" pitchFamily="34" charset="-128"/>
              </a:rPr>
              <a:t>system of interest</a:t>
            </a:r>
            <a:endParaRPr kumimoji="0" lang="en-US" sz="2000" b="0" i="0" u="none" strike="noStrike" kern="0" cap="none" spc="0" normalizeH="0" baseline="0" noProof="0" dirty="0">
              <a:ln>
                <a:noFill/>
              </a:ln>
              <a:solidFill>
                <a:schemeClr val="tx1"/>
              </a:solidFill>
              <a:effectLst/>
              <a:uLnTx/>
              <a:uFillTx/>
              <a:latin typeface="Proxima Nova" panose="020B0604020202020204" charset="0"/>
              <a:ea typeface="MS PGothic" panose="020B0600070205080204" pitchFamily="34" charset="-128"/>
            </a:endParaRPr>
          </a:p>
          <a:p>
            <a:pPr marL="685800" marR="0" lvl="1" indent="-3429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2000" b="1" i="0" u="sng" strike="noStrike" kern="0" cap="none" spc="0" normalizeH="0" baseline="0" noProof="0" dirty="0">
                <a:ln>
                  <a:noFill/>
                </a:ln>
                <a:solidFill>
                  <a:schemeClr val="tx1"/>
                </a:solidFill>
                <a:effectLst/>
                <a:uLnTx/>
                <a:uFillTx/>
                <a:latin typeface="Proxima Nova" panose="020B0604020202020204" charset="0"/>
                <a:ea typeface="MS PGothic" panose="020B0600070205080204" pitchFamily="34" charset="-128"/>
              </a:rPr>
              <a:t>Evaluate</a:t>
            </a:r>
            <a:r>
              <a:rPr kumimoji="0" lang="en-US" sz="2000" b="0" i="0" u="none" strike="noStrike" kern="0" cap="none" spc="0" normalizeH="0" baseline="0" noProof="0" dirty="0">
                <a:ln>
                  <a:noFill/>
                </a:ln>
                <a:solidFill>
                  <a:schemeClr val="tx1"/>
                </a:solidFill>
                <a:effectLst/>
                <a:uLnTx/>
                <a:uFillTx/>
                <a:latin typeface="Proxima Nova" panose="020B0604020202020204" charset="0"/>
                <a:ea typeface="MS PGothic" panose="020B0600070205080204" pitchFamily="34" charset="-128"/>
              </a:rPr>
              <a:t> its effectiveness</a:t>
            </a:r>
          </a:p>
          <a:p>
            <a:pPr marL="685800" marR="0" lvl="1" indent="-3429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chemeClr val="tx1"/>
                </a:solidFill>
                <a:effectLst/>
                <a:uLnTx/>
                <a:uFillTx/>
                <a:latin typeface="Proxima Nova" panose="020B0604020202020204" charset="0"/>
                <a:ea typeface="MS PGothic" panose="020B0600070205080204" pitchFamily="34" charset="-128"/>
              </a:rPr>
              <a:t>Providing recommendations</a:t>
            </a:r>
          </a:p>
        </p:txBody>
      </p:sp>
      <p:pic>
        <p:nvPicPr>
          <p:cNvPr id="7" name="Picture 6">
            <a:extLst>
              <a:ext uri="{FF2B5EF4-FFF2-40B4-BE49-F238E27FC236}">
                <a16:creationId xmlns:a16="http://schemas.microsoft.com/office/drawing/2014/main" id="{017CC158-BE86-3E78-10A3-D048E96056A9}"/>
              </a:ext>
            </a:extLst>
          </p:cNvPr>
          <p:cNvPicPr>
            <a:picLocks noChangeAspect="1"/>
          </p:cNvPicPr>
          <p:nvPr/>
        </p:nvPicPr>
        <p:blipFill>
          <a:blip r:embed="rId3"/>
          <a:stretch>
            <a:fillRect/>
          </a:stretch>
        </p:blipFill>
        <p:spPr>
          <a:xfrm>
            <a:off x="9113264" y="2237059"/>
            <a:ext cx="4076336" cy="4832905"/>
          </a:xfrm>
          <a:prstGeom prst="rect">
            <a:avLst/>
          </a:prstGeom>
        </p:spPr>
      </p:pic>
      <p:pic>
        <p:nvPicPr>
          <p:cNvPr id="8" name="Picture 7">
            <a:extLst>
              <a:ext uri="{FF2B5EF4-FFF2-40B4-BE49-F238E27FC236}">
                <a16:creationId xmlns:a16="http://schemas.microsoft.com/office/drawing/2014/main" id="{AB8DA2E1-3838-C3C3-E985-280B7AE565D3}"/>
              </a:ext>
            </a:extLst>
          </p:cNvPr>
          <p:cNvPicPr>
            <a:picLocks noChangeAspect="1"/>
          </p:cNvPicPr>
          <p:nvPr/>
        </p:nvPicPr>
        <p:blipFill rotWithShape="1">
          <a:blip r:embed="rId4"/>
          <a:srcRect b="73186"/>
          <a:stretch/>
        </p:blipFill>
        <p:spPr>
          <a:xfrm>
            <a:off x="8839200" y="128379"/>
            <a:ext cx="3821294" cy="993430"/>
          </a:xfrm>
          <a:prstGeom prst="rect">
            <a:avLst/>
          </a:prstGeom>
          <a:ln>
            <a:solidFill>
              <a:schemeClr val="tx1"/>
            </a:solidFill>
          </a:ln>
        </p:spPr>
      </p:pic>
      <p:sp>
        <p:nvSpPr>
          <p:cNvPr id="9" name="Google Shape;325;p52">
            <a:extLst>
              <a:ext uri="{FF2B5EF4-FFF2-40B4-BE49-F238E27FC236}">
                <a16:creationId xmlns:a16="http://schemas.microsoft.com/office/drawing/2014/main" id="{B228B83A-5B38-221C-5C78-F7E42C09568A}"/>
              </a:ext>
            </a:extLst>
          </p:cNvPr>
          <p:cNvSpPr txBox="1">
            <a:spLocks/>
          </p:cNvSpPr>
          <p:nvPr/>
        </p:nvSpPr>
        <p:spPr>
          <a:xfrm>
            <a:off x="12930251" y="7253752"/>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14</a:t>
            </a:fld>
            <a:endParaRPr lang="en-US" sz="1800" b="1" dirty="0">
              <a:solidFill>
                <a:schemeClr val="bg1"/>
              </a:solidFill>
              <a:latin typeface="Proxima Nova" panose="020B0604020202020204" charset="0"/>
            </a:endParaRPr>
          </a:p>
        </p:txBody>
      </p:sp>
      <p:sp>
        <p:nvSpPr>
          <p:cNvPr id="12" name="TextBox 11">
            <a:extLst>
              <a:ext uri="{FF2B5EF4-FFF2-40B4-BE49-F238E27FC236}">
                <a16:creationId xmlns:a16="http://schemas.microsoft.com/office/drawing/2014/main" id="{734D3678-EF4A-4369-D6A1-48D640649CE3}"/>
              </a:ext>
            </a:extLst>
          </p:cNvPr>
          <p:cNvSpPr txBox="1"/>
          <p:nvPr/>
        </p:nvSpPr>
        <p:spPr>
          <a:xfrm>
            <a:off x="5775959" y="7366536"/>
            <a:ext cx="2443482"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#1</a:t>
            </a:r>
          </a:p>
        </p:txBody>
      </p:sp>
    </p:spTree>
    <p:extLst>
      <p:ext uri="{BB962C8B-B14F-4D97-AF65-F5344CB8AC3E}">
        <p14:creationId xmlns:p14="http://schemas.microsoft.com/office/powerpoint/2010/main" val="1372484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45F03-49EB-16D1-C5C9-1ADCC046DEFA}"/>
              </a:ext>
            </a:extLst>
          </p:cNvPr>
          <p:cNvSpPr>
            <a:spLocks noGrp="1"/>
          </p:cNvSpPr>
          <p:nvPr>
            <p:ph type="title"/>
          </p:nvPr>
        </p:nvSpPr>
        <p:spPr>
          <a:xfrm>
            <a:off x="310428" y="38263"/>
            <a:ext cx="12561453" cy="1015663"/>
          </a:xfrm>
        </p:spPr>
        <p:txBody>
          <a:bodyPr/>
          <a:lstStyle/>
          <a:p>
            <a:r>
              <a:rPr lang="en-US" dirty="0"/>
              <a:t>How effective is MBSE simulation?</a:t>
            </a:r>
          </a:p>
        </p:txBody>
      </p:sp>
      <p:sp>
        <p:nvSpPr>
          <p:cNvPr id="3" name="Google Shape;333;p53">
            <a:extLst>
              <a:ext uri="{FF2B5EF4-FFF2-40B4-BE49-F238E27FC236}">
                <a16:creationId xmlns:a16="http://schemas.microsoft.com/office/drawing/2014/main" id="{5BBF75EE-0EFC-13E9-6378-548093691AF3}"/>
              </a:ext>
            </a:extLst>
          </p:cNvPr>
          <p:cNvSpPr txBox="1">
            <a:spLocks/>
          </p:cNvSpPr>
          <p:nvPr/>
        </p:nvSpPr>
        <p:spPr>
          <a:xfrm>
            <a:off x="310428" y="1053926"/>
            <a:ext cx="8662970" cy="6278612"/>
          </a:xfrm>
          <a:prstGeom prst="rect">
            <a:avLst/>
          </a:prstGeom>
        </p:spPr>
        <p:txBody>
          <a:bodyPr spcFirstLastPara="1" vert="horz" wrap="square" lIns="91425" tIns="91425" rIns="91425" bIns="91425" numCol="1" anchor="t" anchorCtr="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88902" marR="0" lvl="3" indent="0" algn="l" defTabSz="914400" rtl="0" eaLnBrk="1" fontAlgn="auto" latinLnBrk="0" hangingPunct="1">
              <a:lnSpc>
                <a:spcPct val="150000"/>
              </a:lnSpc>
              <a:spcBef>
                <a:spcPts val="0"/>
              </a:spcBef>
              <a:spcAft>
                <a:spcPts val="0"/>
              </a:spcAft>
              <a:buClr>
                <a:srgbClr val="000000"/>
              </a:buClr>
              <a:buSzPts val="2200"/>
              <a:buFont typeface="Arial"/>
              <a:buNone/>
              <a:tabLst/>
              <a:defRPr/>
            </a:pPr>
            <a:r>
              <a:rPr kumimoji="0" lang="en-US" sz="2200" b="0" i="0" u="none" strike="noStrike" kern="0" cap="none" spc="0" normalizeH="0" baseline="0" noProof="0" dirty="0">
                <a:ln>
                  <a:noFill/>
                </a:ln>
                <a:solidFill>
                  <a:schemeClr val="tx1"/>
                </a:solidFill>
                <a:effectLst/>
                <a:uLnTx/>
                <a:uFillTx/>
                <a:latin typeface="Proxima Nova" panose="020B0604020202020204" charset="0"/>
                <a:cs typeface="Arial" panose="020B0604020202020204" pitchFamily="34" charset="0"/>
                <a:sym typeface="Arial"/>
              </a:rPr>
              <a:t>In </a:t>
            </a:r>
            <a:r>
              <a:rPr kumimoji="0" lang="en-US" sz="2200" b="0" i="1" u="none" strike="noStrike" kern="0" cap="none" spc="0" normalizeH="0" baseline="0" noProof="0" dirty="0">
                <a:ln>
                  <a:noFill/>
                </a:ln>
                <a:solidFill>
                  <a:schemeClr val="tx1"/>
                </a:solidFill>
                <a:effectLst/>
                <a:uLnTx/>
                <a:uFillTx/>
                <a:latin typeface="Proxima Nova" panose="020B0604020202020204" charset="0"/>
                <a:cs typeface="Arial" panose="020B0604020202020204" pitchFamily="34" charset="0"/>
                <a:sym typeface="Arial"/>
              </a:rPr>
              <a:t>MBSE with/out Simulation: State of the Art and Way Forward, </a:t>
            </a:r>
            <a:r>
              <a:rPr kumimoji="0" lang="en-US" sz="2200" b="0" i="0" u="none" strike="noStrike" kern="0" cap="none" spc="0" normalizeH="0" baseline="0" noProof="0" dirty="0">
                <a:ln>
                  <a:noFill/>
                </a:ln>
                <a:solidFill>
                  <a:schemeClr val="tx1"/>
                </a:solidFill>
                <a:effectLst/>
                <a:uLnTx/>
                <a:uFillTx/>
                <a:latin typeface="Proxima Nova" panose="020B0604020202020204" charset="0"/>
                <a:cs typeface="Arial" panose="020B0604020202020204" pitchFamily="34" charset="0"/>
                <a:sym typeface="Arial"/>
              </a:rPr>
              <a:t>Zeigler et al. [31] highlight that the absence of proper modeling and simulation infrastructure creates </a:t>
            </a:r>
            <a:r>
              <a:rPr kumimoji="0" lang="en-US" sz="2200" b="0" i="0" u="sng" strike="noStrike" kern="0" cap="none" spc="0" normalizeH="0" baseline="0" noProof="0" dirty="0">
                <a:ln>
                  <a:noFill/>
                </a:ln>
                <a:solidFill>
                  <a:schemeClr val="tx1"/>
                </a:solidFill>
                <a:effectLst/>
                <a:uLnTx/>
                <a:uFillTx/>
                <a:latin typeface="Proxima Nova" panose="020B0604020202020204" charset="0"/>
                <a:cs typeface="Arial" panose="020B0604020202020204" pitchFamily="34" charset="0"/>
                <a:sym typeface="Arial"/>
              </a:rPr>
              <a:t>gaps in our</a:t>
            </a:r>
            <a:r>
              <a:rPr lang="en-US" sz="2200" u="sng" dirty="0">
                <a:solidFill>
                  <a:schemeClr val="tx1"/>
                </a:solidFill>
                <a:latin typeface="Proxima Nova" panose="020B0604020202020204" charset="0"/>
                <a:cs typeface="Arial" panose="020B0604020202020204" pitchFamily="34" charset="0"/>
              </a:rPr>
              <a:t> </a:t>
            </a:r>
            <a:r>
              <a:rPr kumimoji="0" lang="en-US" sz="2200" b="0" i="0" u="sng" strike="noStrike" kern="0" cap="none" spc="0" normalizeH="0" baseline="0" noProof="0" dirty="0">
                <a:ln>
                  <a:noFill/>
                </a:ln>
                <a:solidFill>
                  <a:schemeClr val="tx1"/>
                </a:solidFill>
                <a:effectLst/>
                <a:uLnTx/>
                <a:uFillTx/>
                <a:latin typeface="Proxima Nova" panose="020B0604020202020204" charset="0"/>
                <a:cs typeface="Arial" panose="020B0604020202020204" pitchFamily="34" charset="0"/>
                <a:sym typeface="Arial"/>
              </a:rPr>
              <a:t>understanding of complex engineering systems</a:t>
            </a:r>
            <a:r>
              <a:rPr kumimoji="0" lang="en-US" sz="2200" b="0" i="0" u="none" strike="noStrike" kern="0" cap="none" spc="0" normalizeH="0" baseline="0" noProof="0" dirty="0">
                <a:ln>
                  <a:noFill/>
                </a:ln>
                <a:solidFill>
                  <a:schemeClr val="tx1"/>
                </a:solidFill>
                <a:effectLst/>
                <a:uLnTx/>
                <a:uFillTx/>
                <a:latin typeface="Proxima Nova" panose="020B0604020202020204" charset="0"/>
                <a:cs typeface="Arial" panose="020B0604020202020204" pitchFamily="34" charset="0"/>
                <a:sym typeface="Arial"/>
              </a:rPr>
              <a:t>. </a:t>
            </a:r>
          </a:p>
          <a:p>
            <a:pPr marL="88902" marR="0" lvl="3" indent="0" algn="l" defTabSz="914400" rtl="0" eaLnBrk="1" fontAlgn="auto" latinLnBrk="0" hangingPunct="1">
              <a:lnSpc>
                <a:spcPct val="150000"/>
              </a:lnSpc>
              <a:spcBef>
                <a:spcPts val="0"/>
              </a:spcBef>
              <a:spcAft>
                <a:spcPts val="0"/>
              </a:spcAft>
              <a:buClr>
                <a:srgbClr val="000000"/>
              </a:buClr>
              <a:buSzPts val="2200"/>
              <a:buFont typeface="Arial"/>
              <a:buNone/>
              <a:tabLst/>
              <a:defRPr/>
            </a:pPr>
            <a:endParaRPr lang="en-US" sz="2200" dirty="0">
              <a:solidFill>
                <a:schemeClr val="tx1"/>
              </a:solidFill>
              <a:latin typeface="Proxima Nova" panose="020B0604020202020204" charset="0"/>
              <a:cs typeface="Arial" panose="020B0604020202020204" pitchFamily="34" charset="0"/>
            </a:endParaRPr>
          </a:p>
          <a:p>
            <a:pPr marL="88902" marR="0" lvl="3" indent="0" algn="l" defTabSz="914400" rtl="0" eaLnBrk="1" fontAlgn="auto" latinLnBrk="0" hangingPunct="1">
              <a:lnSpc>
                <a:spcPct val="150000"/>
              </a:lnSpc>
              <a:spcBef>
                <a:spcPts val="0"/>
              </a:spcBef>
              <a:spcAft>
                <a:spcPts val="0"/>
              </a:spcAft>
              <a:buClr>
                <a:srgbClr val="000000"/>
              </a:buClr>
              <a:buSzPts val="2200"/>
              <a:buFont typeface="Arial"/>
              <a:buNone/>
              <a:tabLst/>
              <a:defRPr/>
            </a:pPr>
            <a:r>
              <a:rPr lang="en-US" sz="2200" b="1" dirty="0">
                <a:solidFill>
                  <a:schemeClr val="accent1">
                    <a:lumMod val="75000"/>
                  </a:schemeClr>
                </a:solidFill>
                <a:latin typeface="Proxima Nova" panose="020B0604020202020204" charset="0"/>
                <a:cs typeface="Arial" panose="020B0604020202020204" pitchFamily="34" charset="0"/>
              </a:rPr>
              <a:t>Objective: Explore the benefits of simulation using model-based tools to better understand complex systems, and bridge the gap between bottom up and top down approaches.</a:t>
            </a:r>
          </a:p>
          <a:p>
            <a:pPr marL="88902" marR="0" lvl="3" indent="0" algn="l" defTabSz="914400" rtl="0" eaLnBrk="1" fontAlgn="auto" latinLnBrk="0" hangingPunct="1">
              <a:lnSpc>
                <a:spcPct val="150000"/>
              </a:lnSpc>
              <a:spcBef>
                <a:spcPts val="0"/>
              </a:spcBef>
              <a:spcAft>
                <a:spcPts val="0"/>
              </a:spcAft>
              <a:buClr>
                <a:srgbClr val="000000"/>
              </a:buClr>
              <a:buSzPts val="2200"/>
              <a:buFont typeface="Arial"/>
              <a:buNone/>
              <a:tabLst/>
              <a:defRPr/>
            </a:pPr>
            <a:endParaRPr lang="en-US" sz="2200" b="1" dirty="0">
              <a:solidFill>
                <a:srgbClr val="FF0000"/>
              </a:solidFill>
              <a:latin typeface="Proxima Nova" panose="020B0604020202020204" charset="0"/>
              <a:cs typeface="Arial" panose="020B0604020202020204" pitchFamily="34" charset="0"/>
            </a:endParaRPr>
          </a:p>
          <a:p>
            <a:pPr marL="88902" marR="0" lvl="3" indent="0" algn="l" defTabSz="914400" rtl="0" eaLnBrk="1" fontAlgn="auto" latinLnBrk="0" hangingPunct="1">
              <a:lnSpc>
                <a:spcPct val="150000"/>
              </a:lnSpc>
              <a:spcBef>
                <a:spcPts val="0"/>
              </a:spcBef>
              <a:spcAft>
                <a:spcPts val="0"/>
              </a:spcAft>
              <a:buClr>
                <a:srgbClr val="000000"/>
              </a:buClr>
              <a:buSzPts val="2200"/>
              <a:buFont typeface="Arial"/>
              <a:buNone/>
              <a:tabLst/>
              <a:defRPr/>
            </a:pPr>
            <a:r>
              <a:rPr lang="en-US" sz="2200" dirty="0">
                <a:solidFill>
                  <a:schemeClr val="tx1"/>
                </a:solidFill>
                <a:latin typeface="Proxima Nova" panose="020B0604020202020204" charset="0"/>
                <a:cs typeface="Arial" panose="020B0604020202020204" pitchFamily="34" charset="0"/>
              </a:rPr>
              <a:t>Investigated by modeling attacks on the J1939 network protocol that have been validated on the Lab’s research truck</a:t>
            </a:r>
          </a:p>
          <a:p>
            <a:pPr marL="88902" marR="0" lvl="3" indent="0" defTabSz="914400" rtl="0" eaLnBrk="1" fontAlgn="auto" latinLnBrk="0" hangingPunct="1">
              <a:lnSpc>
                <a:spcPct val="150000"/>
              </a:lnSpc>
              <a:spcBef>
                <a:spcPts val="0"/>
              </a:spcBef>
              <a:spcAft>
                <a:spcPts val="0"/>
              </a:spcAft>
              <a:buClr>
                <a:srgbClr val="000000"/>
              </a:buClr>
              <a:buSzPts val="2200"/>
              <a:buFont typeface="Arial"/>
              <a:buNone/>
              <a:tabLst/>
              <a:defRPr/>
            </a:pPr>
            <a:r>
              <a:rPr kumimoji="0" lang="en-US" sz="2200" b="0" i="0" u="none" strike="noStrike" kern="0" cap="none" spc="0" normalizeH="0" baseline="0" noProof="0" dirty="0">
                <a:ln>
                  <a:noFill/>
                </a:ln>
                <a:solidFill>
                  <a:schemeClr val="bg2"/>
                </a:solidFill>
                <a:effectLst/>
                <a:uLnTx/>
                <a:uFillTx/>
                <a:latin typeface="Proxima Nova" panose="020B0604020202020204" charset="0"/>
                <a:cs typeface="Arial" panose="020B0604020202020204" pitchFamily="34" charset="0"/>
                <a:sym typeface="Arial"/>
              </a:rPr>
              <a:t>2014 Kenworth T270 medium-duty truck </a:t>
            </a:r>
          </a:p>
        </p:txBody>
      </p:sp>
      <p:pic>
        <p:nvPicPr>
          <p:cNvPr id="26" name="Picture 25">
            <a:extLst>
              <a:ext uri="{FF2B5EF4-FFF2-40B4-BE49-F238E27FC236}">
                <a16:creationId xmlns:a16="http://schemas.microsoft.com/office/drawing/2014/main" id="{980C26ED-58DA-B711-2CA4-B813719CA615}"/>
              </a:ext>
            </a:extLst>
          </p:cNvPr>
          <p:cNvPicPr>
            <a:picLocks noChangeAspect="1"/>
          </p:cNvPicPr>
          <p:nvPr/>
        </p:nvPicPr>
        <p:blipFill>
          <a:blip r:embed="rId3"/>
          <a:stretch>
            <a:fillRect/>
          </a:stretch>
        </p:blipFill>
        <p:spPr>
          <a:xfrm>
            <a:off x="8973398" y="1371599"/>
            <a:ext cx="4533774" cy="5029201"/>
          </a:xfrm>
          <a:prstGeom prst="rect">
            <a:avLst/>
          </a:prstGeom>
        </p:spPr>
      </p:pic>
      <p:pic>
        <p:nvPicPr>
          <p:cNvPr id="2050" name="Picture 2" descr="The CyberTruck Research Vehicle">
            <a:extLst>
              <a:ext uri="{FF2B5EF4-FFF2-40B4-BE49-F238E27FC236}">
                <a16:creationId xmlns:a16="http://schemas.microsoft.com/office/drawing/2014/main" id="{B7859459-7A75-0A91-35C7-213F6C9F8D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8141" y="6186214"/>
            <a:ext cx="3022600" cy="114632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31B5002C-E74F-91C0-9EED-BA6FA8F05B87}"/>
              </a:ext>
            </a:extLst>
          </p:cNvPr>
          <p:cNvSpPr txBox="1"/>
          <p:nvPr/>
        </p:nvSpPr>
        <p:spPr>
          <a:xfrm>
            <a:off x="5775959" y="7366536"/>
            <a:ext cx="2443482"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#1</a:t>
            </a:r>
          </a:p>
        </p:txBody>
      </p:sp>
      <p:sp>
        <p:nvSpPr>
          <p:cNvPr id="4" name="Google Shape;325;p52">
            <a:extLst>
              <a:ext uri="{FF2B5EF4-FFF2-40B4-BE49-F238E27FC236}">
                <a16:creationId xmlns:a16="http://schemas.microsoft.com/office/drawing/2014/main" id="{110DA3E1-0367-CF2D-CA74-423893880F7D}"/>
              </a:ext>
            </a:extLst>
          </p:cNvPr>
          <p:cNvSpPr txBox="1">
            <a:spLocks/>
          </p:cNvSpPr>
          <p:nvPr/>
        </p:nvSpPr>
        <p:spPr>
          <a:xfrm>
            <a:off x="12930251" y="7253752"/>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15</a:t>
            </a:fld>
            <a:endParaRPr lang="en-US" sz="1800" b="1" dirty="0">
              <a:solidFill>
                <a:schemeClr val="bg1"/>
              </a:solidFill>
              <a:latin typeface="Proxima Nova" panose="020B0604020202020204" charset="0"/>
            </a:endParaRPr>
          </a:p>
        </p:txBody>
      </p:sp>
    </p:spTree>
    <p:extLst>
      <p:ext uri="{BB962C8B-B14F-4D97-AF65-F5344CB8AC3E}">
        <p14:creationId xmlns:p14="http://schemas.microsoft.com/office/powerpoint/2010/main" val="159031637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45E55-BEF4-2CB5-7BC5-E7D938AC8600}"/>
              </a:ext>
            </a:extLst>
          </p:cNvPr>
          <p:cNvSpPr>
            <a:spLocks noGrp="1"/>
          </p:cNvSpPr>
          <p:nvPr>
            <p:ph type="title"/>
          </p:nvPr>
        </p:nvSpPr>
        <p:spPr>
          <a:xfrm>
            <a:off x="170875" y="371433"/>
            <a:ext cx="12561453" cy="800189"/>
          </a:xfrm>
        </p:spPr>
        <p:txBody>
          <a:bodyPr/>
          <a:lstStyle/>
          <a:p>
            <a:r>
              <a:rPr lang="en-US" sz="4000" dirty="0"/>
              <a:t>Understanding the System of Interest: </a:t>
            </a:r>
            <a:r>
              <a:rPr lang="en-US" sz="4000" b="1" dirty="0"/>
              <a:t>J1939 Protocol</a:t>
            </a:r>
          </a:p>
        </p:txBody>
      </p:sp>
      <p:pic>
        <p:nvPicPr>
          <p:cNvPr id="3" name="Picture 2">
            <a:extLst>
              <a:ext uri="{FF2B5EF4-FFF2-40B4-BE49-F238E27FC236}">
                <a16:creationId xmlns:a16="http://schemas.microsoft.com/office/drawing/2014/main" id="{F95BF7D3-D76E-CEF3-C27A-7868D63BE29E}"/>
              </a:ext>
            </a:extLst>
          </p:cNvPr>
          <p:cNvPicPr>
            <a:picLocks noChangeAspect="1"/>
          </p:cNvPicPr>
          <p:nvPr/>
        </p:nvPicPr>
        <p:blipFill rotWithShape="1">
          <a:blip r:embed="rId3"/>
          <a:srcRect r="611"/>
          <a:stretch/>
        </p:blipFill>
        <p:spPr>
          <a:xfrm>
            <a:off x="564387" y="1246216"/>
            <a:ext cx="9593237" cy="5409313"/>
          </a:xfrm>
          <a:prstGeom prst="rect">
            <a:avLst/>
          </a:prstGeom>
        </p:spPr>
      </p:pic>
      <p:sp>
        <p:nvSpPr>
          <p:cNvPr id="4" name="Rectangle: Rounded Corners 3">
            <a:extLst>
              <a:ext uri="{FF2B5EF4-FFF2-40B4-BE49-F238E27FC236}">
                <a16:creationId xmlns:a16="http://schemas.microsoft.com/office/drawing/2014/main" id="{C10525F9-DA85-9247-C29F-94D2B7335715}"/>
              </a:ext>
            </a:extLst>
          </p:cNvPr>
          <p:cNvSpPr/>
          <p:nvPr/>
        </p:nvSpPr>
        <p:spPr>
          <a:xfrm>
            <a:off x="833179" y="4633894"/>
            <a:ext cx="3505200" cy="175260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4CFA099-9DB8-ADB3-CD03-E3F48A882B65}"/>
              </a:ext>
            </a:extLst>
          </p:cNvPr>
          <p:cNvSpPr txBox="1"/>
          <p:nvPr/>
        </p:nvSpPr>
        <p:spPr>
          <a:xfrm>
            <a:off x="1144519" y="4162308"/>
            <a:ext cx="2882520" cy="461665"/>
          </a:xfrm>
          <a:prstGeom prst="rect">
            <a:avLst/>
          </a:prstGeom>
          <a:noFill/>
        </p:spPr>
        <p:txBody>
          <a:bodyPr wrap="none" rtlCol="0">
            <a:spAutoFit/>
          </a:bodyPr>
          <a:lstStyle/>
          <a:p>
            <a:r>
              <a:rPr lang="en-US" sz="2400" dirty="0">
                <a:solidFill>
                  <a:srgbClr val="FF0000"/>
                </a:solidFill>
                <a:highlight>
                  <a:srgbClr val="FFFF00"/>
                </a:highlight>
                <a:latin typeface="Proxima Nova" panose="020B0604020202020204" charset="0"/>
              </a:rPr>
              <a:t>Simulated in </a:t>
            </a:r>
            <a:r>
              <a:rPr lang="en-US" sz="2400" dirty="0" err="1">
                <a:solidFill>
                  <a:srgbClr val="FF0000"/>
                </a:solidFill>
                <a:highlight>
                  <a:srgbClr val="FFFF00"/>
                </a:highlight>
                <a:latin typeface="Proxima Nova" panose="020B0604020202020204" charset="0"/>
              </a:rPr>
              <a:t>SysML</a:t>
            </a:r>
            <a:r>
              <a:rPr lang="en-US" sz="2400" dirty="0">
                <a:solidFill>
                  <a:srgbClr val="FF0000"/>
                </a:solidFill>
                <a:latin typeface="Proxima Nova" panose="020B0604020202020204" charset="0"/>
              </a:rPr>
              <a:t> </a:t>
            </a:r>
          </a:p>
        </p:txBody>
      </p:sp>
      <p:sp>
        <p:nvSpPr>
          <p:cNvPr id="6" name="TextBox 5">
            <a:extLst>
              <a:ext uri="{FF2B5EF4-FFF2-40B4-BE49-F238E27FC236}">
                <a16:creationId xmlns:a16="http://schemas.microsoft.com/office/drawing/2014/main" id="{17C40ACD-9152-835C-D515-5A8EECD51535}"/>
              </a:ext>
            </a:extLst>
          </p:cNvPr>
          <p:cNvSpPr txBox="1"/>
          <p:nvPr/>
        </p:nvSpPr>
        <p:spPr>
          <a:xfrm>
            <a:off x="10111740" y="6730123"/>
            <a:ext cx="3505200" cy="584775"/>
          </a:xfrm>
          <a:prstGeom prst="rect">
            <a:avLst/>
          </a:prstGeom>
          <a:noFill/>
        </p:spPr>
        <p:txBody>
          <a:bodyPr wrap="square">
            <a:spAutoFit/>
          </a:bodyPr>
          <a:lstStyle/>
          <a:p>
            <a:r>
              <a:rPr lang="en-US" sz="800" b="0" i="0" dirty="0">
                <a:effectLst/>
                <a:latin typeface="Arial" panose="020B0604020202020204" pitchFamily="34" charset="0"/>
              </a:rPr>
              <a:t>Graphic taken from: R. Chatterjee, S. Mukherjee, and J. Daily, “Exploiting Transport Protocol Vulnerabilities in SAE J1939 Networks,” in Proceedings Inaugural International Symposium on Vehicle Security &amp;</a:t>
            </a:r>
            <a:br>
              <a:rPr lang="en-US" sz="800" dirty="0"/>
            </a:br>
            <a:r>
              <a:rPr lang="en-US" sz="800" b="0" i="0" dirty="0">
                <a:effectLst/>
                <a:latin typeface="Arial" panose="020B0604020202020204" pitchFamily="34" charset="0"/>
              </a:rPr>
              <a:t>Privacy. San Diego, CA, USA: Internet Society, 2023. </a:t>
            </a:r>
            <a:endParaRPr lang="en-US" sz="800" dirty="0"/>
          </a:p>
        </p:txBody>
      </p:sp>
      <p:sp>
        <p:nvSpPr>
          <p:cNvPr id="8" name="Google Shape;325;p52">
            <a:extLst>
              <a:ext uri="{FF2B5EF4-FFF2-40B4-BE49-F238E27FC236}">
                <a16:creationId xmlns:a16="http://schemas.microsoft.com/office/drawing/2014/main" id="{17418119-5D82-D320-AF6F-90A3DC9EB67D}"/>
              </a:ext>
            </a:extLst>
          </p:cNvPr>
          <p:cNvSpPr txBox="1">
            <a:spLocks/>
          </p:cNvSpPr>
          <p:nvPr/>
        </p:nvSpPr>
        <p:spPr>
          <a:xfrm>
            <a:off x="12930251" y="7253752"/>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16</a:t>
            </a:fld>
            <a:endParaRPr lang="en-US" sz="1800" b="1" dirty="0">
              <a:solidFill>
                <a:schemeClr val="bg1"/>
              </a:solidFill>
              <a:latin typeface="Proxima Nova" panose="020B0604020202020204" charset="0"/>
            </a:endParaRPr>
          </a:p>
        </p:txBody>
      </p:sp>
      <p:sp>
        <p:nvSpPr>
          <p:cNvPr id="9" name="TextBox 8">
            <a:extLst>
              <a:ext uri="{FF2B5EF4-FFF2-40B4-BE49-F238E27FC236}">
                <a16:creationId xmlns:a16="http://schemas.microsoft.com/office/drawing/2014/main" id="{5C033F0D-CF7D-649E-6AF4-C6C5BE6A7586}"/>
              </a:ext>
            </a:extLst>
          </p:cNvPr>
          <p:cNvSpPr txBox="1"/>
          <p:nvPr/>
        </p:nvSpPr>
        <p:spPr>
          <a:xfrm>
            <a:off x="5775959" y="7366536"/>
            <a:ext cx="2443482"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#1</a:t>
            </a:r>
          </a:p>
        </p:txBody>
      </p:sp>
      <p:pic>
        <p:nvPicPr>
          <p:cNvPr id="7" name="Picture 6">
            <a:extLst>
              <a:ext uri="{FF2B5EF4-FFF2-40B4-BE49-F238E27FC236}">
                <a16:creationId xmlns:a16="http://schemas.microsoft.com/office/drawing/2014/main" id="{467F0A83-DFA3-2C0F-47C4-496193930850}"/>
              </a:ext>
            </a:extLst>
          </p:cNvPr>
          <p:cNvPicPr>
            <a:picLocks noChangeAspect="1"/>
          </p:cNvPicPr>
          <p:nvPr/>
        </p:nvPicPr>
        <p:blipFill>
          <a:blip r:embed="rId4"/>
          <a:stretch>
            <a:fillRect/>
          </a:stretch>
        </p:blipFill>
        <p:spPr>
          <a:xfrm>
            <a:off x="10711548" y="1532553"/>
            <a:ext cx="2541665" cy="2173053"/>
          </a:xfrm>
          <a:prstGeom prst="rect">
            <a:avLst/>
          </a:prstGeom>
        </p:spPr>
      </p:pic>
      <p:pic>
        <p:nvPicPr>
          <p:cNvPr id="12" name="Picture 11">
            <a:extLst>
              <a:ext uri="{FF2B5EF4-FFF2-40B4-BE49-F238E27FC236}">
                <a16:creationId xmlns:a16="http://schemas.microsoft.com/office/drawing/2014/main" id="{2216FB4B-25FB-6807-4DEF-D4DB320070D1}"/>
              </a:ext>
            </a:extLst>
          </p:cNvPr>
          <p:cNvPicPr>
            <a:picLocks noChangeAspect="1"/>
          </p:cNvPicPr>
          <p:nvPr/>
        </p:nvPicPr>
        <p:blipFill>
          <a:blip r:embed="rId5"/>
          <a:stretch>
            <a:fillRect/>
          </a:stretch>
        </p:blipFill>
        <p:spPr>
          <a:xfrm>
            <a:off x="4473846" y="4355021"/>
            <a:ext cx="8456405" cy="2296149"/>
          </a:xfrm>
          <a:prstGeom prst="rect">
            <a:avLst/>
          </a:prstGeom>
          <a:noFill/>
          <a:ln>
            <a:solidFill>
              <a:srgbClr val="000000"/>
            </a:solidFill>
          </a:ln>
        </p:spPr>
      </p:pic>
    </p:spTree>
    <p:extLst>
      <p:ext uri="{BB962C8B-B14F-4D97-AF65-F5344CB8AC3E}">
        <p14:creationId xmlns:p14="http://schemas.microsoft.com/office/powerpoint/2010/main" val="39171217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B1E45F-091C-40FB-0700-85AE5D084DF0}"/>
              </a:ext>
            </a:extLst>
          </p:cNvPr>
          <p:cNvSpPr>
            <a:spLocks noGrp="1"/>
          </p:cNvSpPr>
          <p:nvPr>
            <p:ph type="title"/>
          </p:nvPr>
        </p:nvSpPr>
        <p:spPr>
          <a:xfrm>
            <a:off x="204305" y="0"/>
            <a:ext cx="12561453" cy="1015663"/>
          </a:xfrm>
        </p:spPr>
        <p:txBody>
          <a:bodyPr/>
          <a:lstStyle/>
          <a:p>
            <a:r>
              <a:rPr lang="en-US" dirty="0"/>
              <a:t>System Context</a:t>
            </a:r>
          </a:p>
        </p:txBody>
      </p:sp>
      <p:sp>
        <p:nvSpPr>
          <p:cNvPr id="6" name="TextBox 5">
            <a:extLst>
              <a:ext uri="{FF2B5EF4-FFF2-40B4-BE49-F238E27FC236}">
                <a16:creationId xmlns:a16="http://schemas.microsoft.com/office/drawing/2014/main" id="{52A7C4EE-B08F-8196-C058-8C60C604F99C}"/>
              </a:ext>
            </a:extLst>
          </p:cNvPr>
          <p:cNvSpPr txBox="1"/>
          <p:nvPr/>
        </p:nvSpPr>
        <p:spPr>
          <a:xfrm>
            <a:off x="5775959" y="7366536"/>
            <a:ext cx="2443482"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#1</a:t>
            </a:r>
          </a:p>
        </p:txBody>
      </p:sp>
      <p:sp>
        <p:nvSpPr>
          <p:cNvPr id="3" name="TextBox 2">
            <a:extLst>
              <a:ext uri="{FF2B5EF4-FFF2-40B4-BE49-F238E27FC236}">
                <a16:creationId xmlns:a16="http://schemas.microsoft.com/office/drawing/2014/main" id="{DCF1F29D-DF8F-EA14-520A-6250DFFA2155}"/>
              </a:ext>
            </a:extLst>
          </p:cNvPr>
          <p:cNvSpPr txBox="1"/>
          <p:nvPr/>
        </p:nvSpPr>
        <p:spPr>
          <a:xfrm>
            <a:off x="292795" y="1643560"/>
            <a:ext cx="4180882" cy="3416320"/>
          </a:xfrm>
          <a:prstGeom prst="rect">
            <a:avLst/>
          </a:prstGeom>
          <a:noFill/>
        </p:spPr>
        <p:txBody>
          <a:bodyPr wrap="square">
            <a:spAutoFit/>
          </a:bodyPr>
          <a:lstStyle/>
          <a:p>
            <a:pPr marL="285750" indent="-285750">
              <a:buClr>
                <a:schemeClr val="tx1"/>
              </a:buClr>
              <a:buFont typeface="Arial" panose="020B0604020202020204" pitchFamily="34" charset="0"/>
              <a:buChar char="•"/>
            </a:pPr>
            <a:r>
              <a:rPr lang="en-US" sz="2400" b="0" i="0" dirty="0">
                <a:solidFill>
                  <a:schemeClr val="tx1"/>
                </a:solidFill>
                <a:effectLst/>
                <a:latin typeface="Proxima Nova" panose="020B0604020202020204" charset="0"/>
              </a:rPr>
              <a:t>Captures the context in which the protocol is used</a:t>
            </a:r>
            <a:r>
              <a:rPr lang="en-US" sz="2400" dirty="0">
                <a:solidFill>
                  <a:schemeClr val="tx1"/>
                </a:solidFill>
                <a:latin typeface="Proxima Nova" panose="020B0604020202020204" charset="0"/>
              </a:rPr>
              <a:t> </a:t>
            </a:r>
          </a:p>
          <a:p>
            <a:pPr marL="285750" indent="-285750">
              <a:buClr>
                <a:schemeClr val="tx1"/>
              </a:buClr>
              <a:buFont typeface="Arial" panose="020B0604020202020204" pitchFamily="34" charset="0"/>
              <a:buChar char="•"/>
            </a:pPr>
            <a:r>
              <a:rPr lang="en-US" sz="2400" dirty="0">
                <a:solidFill>
                  <a:schemeClr val="tx1"/>
                </a:solidFill>
                <a:latin typeface="Proxima Nova" panose="020B0604020202020204" charset="0"/>
              </a:rPr>
              <a:t>B</a:t>
            </a:r>
            <a:r>
              <a:rPr lang="en-US" sz="2400" b="0" i="0" dirty="0">
                <a:solidFill>
                  <a:schemeClr val="tx1"/>
                </a:solidFill>
                <a:effectLst/>
                <a:latin typeface="Proxima Nova" panose="020B0604020202020204" charset="0"/>
              </a:rPr>
              <a:t>lock definition diagram was developed to identify external elements to the system</a:t>
            </a:r>
            <a:endParaRPr lang="en-US" sz="2400" dirty="0">
              <a:solidFill>
                <a:schemeClr val="tx1"/>
              </a:solidFill>
              <a:latin typeface="Proxima Nova" panose="020B0604020202020204" charset="0"/>
            </a:endParaRPr>
          </a:p>
          <a:p>
            <a:pPr marL="285750" indent="-285750">
              <a:buClr>
                <a:schemeClr val="tx1"/>
              </a:buClr>
              <a:buFont typeface="Arial" panose="020B0604020202020204" pitchFamily="34" charset="0"/>
              <a:buChar char="•"/>
            </a:pPr>
            <a:r>
              <a:rPr lang="en-US" sz="2400" dirty="0">
                <a:solidFill>
                  <a:schemeClr val="tx1"/>
                </a:solidFill>
                <a:latin typeface="Proxima Nova" panose="020B0604020202020204" charset="0"/>
              </a:rPr>
              <a:t>Frames the context in which the simulation takes place.</a:t>
            </a:r>
          </a:p>
        </p:txBody>
      </p:sp>
      <p:sp>
        <p:nvSpPr>
          <p:cNvPr id="7" name="Google Shape;325;p52">
            <a:extLst>
              <a:ext uri="{FF2B5EF4-FFF2-40B4-BE49-F238E27FC236}">
                <a16:creationId xmlns:a16="http://schemas.microsoft.com/office/drawing/2014/main" id="{0885F49F-E9B6-D07E-3837-0DDB38FED951}"/>
              </a:ext>
            </a:extLst>
          </p:cNvPr>
          <p:cNvSpPr txBox="1">
            <a:spLocks/>
          </p:cNvSpPr>
          <p:nvPr/>
        </p:nvSpPr>
        <p:spPr>
          <a:xfrm>
            <a:off x="12930251" y="7253752"/>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17</a:t>
            </a:fld>
            <a:endParaRPr lang="en-US" sz="1800" b="1" dirty="0">
              <a:solidFill>
                <a:schemeClr val="bg1"/>
              </a:solidFill>
              <a:latin typeface="Proxima Nova" panose="020B0604020202020204" charset="0"/>
            </a:endParaRPr>
          </a:p>
        </p:txBody>
      </p:sp>
      <p:pic>
        <p:nvPicPr>
          <p:cNvPr id="2" name="Graphic 1">
            <a:extLst>
              <a:ext uri="{FF2B5EF4-FFF2-40B4-BE49-F238E27FC236}">
                <a16:creationId xmlns:a16="http://schemas.microsoft.com/office/drawing/2014/main" id="{D5A8332D-9ADF-1014-C051-FD90C6171AC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13628" y="1010215"/>
            <a:ext cx="7831223" cy="6136867"/>
          </a:xfrm>
          <a:prstGeom prst="rect">
            <a:avLst/>
          </a:prstGeom>
        </p:spPr>
      </p:pic>
    </p:spTree>
    <p:extLst>
      <p:ext uri="{BB962C8B-B14F-4D97-AF65-F5344CB8AC3E}">
        <p14:creationId xmlns:p14="http://schemas.microsoft.com/office/powerpoint/2010/main" val="172900021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Sped up">
            <a:hlinkClick r:id="" action="ppaction://media"/>
            <a:extLst>
              <a:ext uri="{FF2B5EF4-FFF2-40B4-BE49-F238E27FC236}">
                <a16:creationId xmlns:a16="http://schemas.microsoft.com/office/drawing/2014/main" id="{1B177C3F-728B-8A12-2A79-4741E07E5A9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961237" y="1432342"/>
            <a:ext cx="5825102" cy="3276620"/>
          </a:xfrm>
          <a:prstGeom prst="rect">
            <a:avLst/>
          </a:prstGeom>
        </p:spPr>
      </p:pic>
      <p:sp>
        <p:nvSpPr>
          <p:cNvPr id="2" name="Title 1">
            <a:extLst>
              <a:ext uri="{FF2B5EF4-FFF2-40B4-BE49-F238E27FC236}">
                <a16:creationId xmlns:a16="http://schemas.microsoft.com/office/drawing/2014/main" id="{A1ABC067-316B-D2F7-A075-8CD83E6B5618}"/>
              </a:ext>
            </a:extLst>
          </p:cNvPr>
          <p:cNvSpPr>
            <a:spLocks noGrp="1"/>
          </p:cNvSpPr>
          <p:nvPr>
            <p:ph type="title"/>
          </p:nvPr>
        </p:nvSpPr>
        <p:spPr>
          <a:xfrm>
            <a:off x="565267" y="228712"/>
            <a:ext cx="12561453" cy="800189"/>
          </a:xfrm>
        </p:spPr>
        <p:txBody>
          <a:bodyPr/>
          <a:lstStyle/>
          <a:p>
            <a:r>
              <a:rPr lang="en-US" sz="4000" dirty="0"/>
              <a:t>Simulation of attack – </a:t>
            </a:r>
            <a:r>
              <a:rPr lang="en-US" sz="4000" dirty="0">
                <a:solidFill>
                  <a:srgbClr val="FF0000"/>
                </a:solidFill>
              </a:rPr>
              <a:t>Connection Exhaustion Attack</a:t>
            </a:r>
          </a:p>
        </p:txBody>
      </p:sp>
      <p:pic>
        <p:nvPicPr>
          <p:cNvPr id="8" name="Picture 7" descr="A screenshot of a computer&#10;&#10;Description automatically generated">
            <a:extLst>
              <a:ext uri="{FF2B5EF4-FFF2-40B4-BE49-F238E27FC236}">
                <a16:creationId xmlns:a16="http://schemas.microsoft.com/office/drawing/2014/main" id="{82125680-C264-54F6-DDED-E1A6F9450E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0445" y="1449614"/>
            <a:ext cx="3799840" cy="2847676"/>
          </a:xfrm>
          <a:prstGeom prst="rect">
            <a:avLst/>
          </a:prstGeom>
        </p:spPr>
      </p:pic>
      <p:sp>
        <p:nvSpPr>
          <p:cNvPr id="19" name="Rectangle 18">
            <a:extLst>
              <a:ext uri="{FF2B5EF4-FFF2-40B4-BE49-F238E27FC236}">
                <a16:creationId xmlns:a16="http://schemas.microsoft.com/office/drawing/2014/main" id="{85749D5E-0BC9-0D42-1133-22CB17936028}"/>
              </a:ext>
            </a:extLst>
          </p:cNvPr>
          <p:cNvSpPr/>
          <p:nvPr/>
        </p:nvSpPr>
        <p:spPr>
          <a:xfrm rot="5400000">
            <a:off x="12095619" y="1474068"/>
            <a:ext cx="877874" cy="7296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7"/>
          </a:p>
        </p:txBody>
      </p:sp>
      <p:sp>
        <p:nvSpPr>
          <p:cNvPr id="20" name="Content Placeholder 4">
            <a:extLst>
              <a:ext uri="{FF2B5EF4-FFF2-40B4-BE49-F238E27FC236}">
                <a16:creationId xmlns:a16="http://schemas.microsoft.com/office/drawing/2014/main" id="{96BDBBD7-0185-E1EC-4335-9B5F095499C7}"/>
              </a:ext>
            </a:extLst>
          </p:cNvPr>
          <p:cNvSpPr>
            <a:spLocks noGrp="1"/>
          </p:cNvSpPr>
          <p:nvPr>
            <p:ph idx="1"/>
          </p:nvPr>
        </p:nvSpPr>
        <p:spPr>
          <a:xfrm>
            <a:off x="565267" y="4044534"/>
            <a:ext cx="9999760" cy="3322001"/>
          </a:xfrm>
        </p:spPr>
        <p:txBody>
          <a:bodyPr>
            <a:normAutofit lnSpcReduction="10000"/>
          </a:bodyPr>
          <a:lstStyle/>
          <a:p>
            <a:r>
              <a:rPr lang="en-US" sz="1800" dirty="0">
                <a:latin typeface="Proxima Nova" panose="020B0604020202020204" charset="0"/>
              </a:rPr>
              <a:t>Block Definition Diagram – Developed to give context to the simulation </a:t>
            </a:r>
          </a:p>
          <a:p>
            <a:pPr lvl="1"/>
            <a:r>
              <a:rPr lang="en-US" sz="1400" dirty="0">
                <a:latin typeface="Proxima Nova" panose="020B0604020202020204" charset="0"/>
              </a:rPr>
              <a:t>Models the primary subsystems of a typical truck</a:t>
            </a:r>
          </a:p>
          <a:p>
            <a:pPr lvl="1"/>
            <a:r>
              <a:rPr lang="en-US" sz="1400" dirty="0">
                <a:latin typeface="Proxima Nova" panose="020B0604020202020204" charset="0"/>
              </a:rPr>
              <a:t>Gives context to the SOI: J1939 components (ECUs)</a:t>
            </a:r>
          </a:p>
          <a:p>
            <a:r>
              <a:rPr lang="en-US" sz="1800" dirty="0">
                <a:latin typeface="Proxima Nova" panose="020B0604020202020204" charset="0"/>
              </a:rPr>
              <a:t>Internal Block Diagram – Models the flows between blocks </a:t>
            </a:r>
          </a:p>
          <a:p>
            <a:pPr lvl="1"/>
            <a:r>
              <a:rPr lang="en-US" sz="1400" dirty="0">
                <a:latin typeface="Proxima Nova" panose="020B0604020202020204" charset="0"/>
              </a:rPr>
              <a:t>State machine and activity diagrams drive the behavior of the blocks (ECUs)</a:t>
            </a:r>
          </a:p>
          <a:p>
            <a:r>
              <a:rPr lang="en-US" sz="1800" dirty="0">
                <a:latin typeface="Proxima Nova" panose="020B0604020202020204" charset="0"/>
              </a:rPr>
              <a:t>Sequence Diagram – Artifact, portrays the execution of the connection exhaustion attack</a:t>
            </a:r>
          </a:p>
          <a:p>
            <a:pPr lvl="1"/>
            <a:r>
              <a:rPr lang="en-US" sz="1400" dirty="0">
                <a:latin typeface="Proxima Nova" panose="020B0604020202020204" charset="0"/>
              </a:rPr>
              <a:t>Validates the model works</a:t>
            </a:r>
          </a:p>
          <a:p>
            <a:pPr lvl="1"/>
            <a:r>
              <a:rPr lang="en-US" sz="1400" dirty="0">
                <a:latin typeface="Proxima Nova" panose="020B0604020202020204" charset="0"/>
              </a:rPr>
              <a:t>Provides a clear demonstration of how the attack takes place</a:t>
            </a:r>
            <a:endParaRPr lang="en-US" sz="2000" dirty="0">
              <a:latin typeface="Proxima Nova" panose="020B0604020202020204" charset="0"/>
            </a:endParaRPr>
          </a:p>
        </p:txBody>
      </p:sp>
      <p:pic>
        <p:nvPicPr>
          <p:cNvPr id="24" name="Graphic 23">
            <a:extLst>
              <a:ext uri="{FF2B5EF4-FFF2-40B4-BE49-F238E27FC236}">
                <a16:creationId xmlns:a16="http://schemas.microsoft.com/office/drawing/2014/main" id="{5CC1F423-3142-0BE2-73D9-7AD9864290C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1908" y="1449613"/>
            <a:ext cx="3289324" cy="2577649"/>
          </a:xfrm>
          <a:prstGeom prst="rect">
            <a:avLst/>
          </a:prstGeom>
        </p:spPr>
      </p:pic>
      <p:sp>
        <p:nvSpPr>
          <p:cNvPr id="25" name="Arrow: Right 24">
            <a:extLst>
              <a:ext uri="{FF2B5EF4-FFF2-40B4-BE49-F238E27FC236}">
                <a16:creationId xmlns:a16="http://schemas.microsoft.com/office/drawing/2014/main" id="{0C9AEBF2-D4C9-48EB-099A-62DF86A779EA}"/>
              </a:ext>
            </a:extLst>
          </p:cNvPr>
          <p:cNvSpPr/>
          <p:nvPr/>
        </p:nvSpPr>
        <p:spPr>
          <a:xfrm>
            <a:off x="3638559" y="2290340"/>
            <a:ext cx="545414" cy="431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7"/>
          </a:p>
        </p:txBody>
      </p:sp>
      <p:sp>
        <p:nvSpPr>
          <p:cNvPr id="26" name="Arrow: Right 25">
            <a:extLst>
              <a:ext uri="{FF2B5EF4-FFF2-40B4-BE49-F238E27FC236}">
                <a16:creationId xmlns:a16="http://schemas.microsoft.com/office/drawing/2014/main" id="{96914CB9-C31F-1422-B640-95D5385D7A52}"/>
              </a:ext>
            </a:extLst>
          </p:cNvPr>
          <p:cNvSpPr/>
          <p:nvPr/>
        </p:nvSpPr>
        <p:spPr>
          <a:xfrm>
            <a:off x="8161020" y="2290340"/>
            <a:ext cx="690880" cy="431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7"/>
          </a:p>
        </p:txBody>
      </p:sp>
      <p:sp>
        <p:nvSpPr>
          <p:cNvPr id="27" name="Rectangle: Diagonal Corners Rounded 26">
            <a:extLst>
              <a:ext uri="{FF2B5EF4-FFF2-40B4-BE49-F238E27FC236}">
                <a16:creationId xmlns:a16="http://schemas.microsoft.com/office/drawing/2014/main" id="{67EDA765-1B87-EA7F-8E42-CC9CF7FA70AF}"/>
              </a:ext>
            </a:extLst>
          </p:cNvPr>
          <p:cNvSpPr/>
          <p:nvPr/>
        </p:nvSpPr>
        <p:spPr>
          <a:xfrm>
            <a:off x="569978" y="1203166"/>
            <a:ext cx="2677160" cy="229176"/>
          </a:xfrm>
          <a:prstGeom prst="round2DiagRect">
            <a:avLst/>
          </a:prstGeom>
          <a:solidFill>
            <a:schemeClr val="accent5">
              <a:lumMod val="20000"/>
              <a:lumOff val="80000"/>
            </a:scheme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93" dirty="0">
                <a:solidFill>
                  <a:schemeClr val="tx1"/>
                </a:solidFill>
              </a:rPr>
              <a:t>Block Definition Diagram – Truck Subsystem hierarchy</a:t>
            </a:r>
          </a:p>
        </p:txBody>
      </p:sp>
      <p:sp>
        <p:nvSpPr>
          <p:cNvPr id="28" name="Rectangle: Diagonal Corners Rounded 27">
            <a:extLst>
              <a:ext uri="{FF2B5EF4-FFF2-40B4-BE49-F238E27FC236}">
                <a16:creationId xmlns:a16="http://schemas.microsoft.com/office/drawing/2014/main" id="{9A5399A2-A5AD-9317-6186-7DC9CF607A6A}"/>
              </a:ext>
            </a:extLst>
          </p:cNvPr>
          <p:cNvSpPr/>
          <p:nvPr/>
        </p:nvSpPr>
        <p:spPr>
          <a:xfrm>
            <a:off x="4424158" y="1203166"/>
            <a:ext cx="3412415" cy="229176"/>
          </a:xfrm>
          <a:prstGeom prst="round2DiagRect">
            <a:avLst/>
          </a:prstGeom>
          <a:solidFill>
            <a:schemeClr val="accent5">
              <a:lumMod val="20000"/>
              <a:lumOff val="80000"/>
            </a:scheme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93">
                <a:solidFill>
                  <a:schemeClr val="tx1"/>
                </a:solidFill>
              </a:rPr>
              <a:t>Internal Block Diagram – Network component information flow/behavior </a:t>
            </a:r>
          </a:p>
        </p:txBody>
      </p:sp>
      <p:sp>
        <p:nvSpPr>
          <p:cNvPr id="29" name="Rectangle: Diagonal Corners Rounded 28">
            <a:extLst>
              <a:ext uri="{FF2B5EF4-FFF2-40B4-BE49-F238E27FC236}">
                <a16:creationId xmlns:a16="http://schemas.microsoft.com/office/drawing/2014/main" id="{B101AFE4-4FB2-F0F5-E75F-24D5AED5FD5A}"/>
              </a:ext>
            </a:extLst>
          </p:cNvPr>
          <p:cNvSpPr/>
          <p:nvPr/>
        </p:nvSpPr>
        <p:spPr>
          <a:xfrm>
            <a:off x="9499600" y="1175782"/>
            <a:ext cx="2677160" cy="229176"/>
          </a:xfrm>
          <a:prstGeom prst="round2DiagRect">
            <a:avLst/>
          </a:prstGeom>
          <a:solidFill>
            <a:schemeClr val="accent5">
              <a:lumMod val="20000"/>
              <a:lumOff val="80000"/>
            </a:scheme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93" dirty="0">
                <a:solidFill>
                  <a:schemeClr val="tx1"/>
                </a:solidFill>
              </a:rPr>
              <a:t>Sequence Diagram – Network Messaging </a:t>
            </a:r>
          </a:p>
        </p:txBody>
      </p:sp>
      <p:sp>
        <p:nvSpPr>
          <p:cNvPr id="31" name="Right Brace 30">
            <a:extLst>
              <a:ext uri="{FF2B5EF4-FFF2-40B4-BE49-F238E27FC236}">
                <a16:creationId xmlns:a16="http://schemas.microsoft.com/office/drawing/2014/main" id="{D46BB887-55FC-55F2-499E-1774539A564E}"/>
              </a:ext>
            </a:extLst>
          </p:cNvPr>
          <p:cNvSpPr/>
          <p:nvPr/>
        </p:nvSpPr>
        <p:spPr>
          <a:xfrm rot="5400000">
            <a:off x="10303932" y="4193762"/>
            <a:ext cx="318587" cy="1927255"/>
          </a:xfrm>
          <a:prstGeom prst="rightBrace">
            <a:avLst>
              <a:gd name="adj1" fmla="val 8333"/>
              <a:gd name="adj2" fmla="val 49352"/>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87"/>
          </a:p>
        </p:txBody>
      </p:sp>
      <p:sp>
        <p:nvSpPr>
          <p:cNvPr id="32" name="Right Brace 31">
            <a:extLst>
              <a:ext uri="{FF2B5EF4-FFF2-40B4-BE49-F238E27FC236}">
                <a16:creationId xmlns:a16="http://schemas.microsoft.com/office/drawing/2014/main" id="{15346E60-5E6F-7920-127A-EF8521F394F3}"/>
              </a:ext>
            </a:extLst>
          </p:cNvPr>
          <p:cNvSpPr/>
          <p:nvPr/>
        </p:nvSpPr>
        <p:spPr>
          <a:xfrm rot="5400000">
            <a:off x="11889721" y="4597845"/>
            <a:ext cx="318586" cy="1119092"/>
          </a:xfrm>
          <a:prstGeom prst="rightBrace">
            <a:avLst>
              <a:gd name="adj1" fmla="val 8333"/>
              <a:gd name="adj2" fmla="val 49352"/>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87"/>
          </a:p>
        </p:txBody>
      </p:sp>
      <p:sp>
        <p:nvSpPr>
          <p:cNvPr id="33" name="TextBox 32">
            <a:extLst>
              <a:ext uri="{FF2B5EF4-FFF2-40B4-BE49-F238E27FC236}">
                <a16:creationId xmlns:a16="http://schemas.microsoft.com/office/drawing/2014/main" id="{DDDC701B-2F68-D201-09C1-29805BDF05E9}"/>
              </a:ext>
            </a:extLst>
          </p:cNvPr>
          <p:cNvSpPr txBox="1"/>
          <p:nvPr/>
        </p:nvSpPr>
        <p:spPr>
          <a:xfrm>
            <a:off x="9754271" y="5271807"/>
            <a:ext cx="1497526" cy="318998"/>
          </a:xfrm>
          <a:prstGeom prst="rect">
            <a:avLst/>
          </a:prstGeom>
          <a:noFill/>
        </p:spPr>
        <p:txBody>
          <a:bodyPr wrap="none" rtlCol="0">
            <a:spAutoFit/>
          </a:bodyPr>
          <a:lstStyle/>
          <a:p>
            <a:r>
              <a:rPr lang="en-US" sz="1473"/>
              <a:t>Normal Comms</a:t>
            </a:r>
          </a:p>
        </p:txBody>
      </p:sp>
      <p:sp>
        <p:nvSpPr>
          <p:cNvPr id="34" name="TextBox 33">
            <a:extLst>
              <a:ext uri="{FF2B5EF4-FFF2-40B4-BE49-F238E27FC236}">
                <a16:creationId xmlns:a16="http://schemas.microsoft.com/office/drawing/2014/main" id="{97D35598-3672-14A7-489E-9BDBB1D2C2B9}"/>
              </a:ext>
            </a:extLst>
          </p:cNvPr>
          <p:cNvSpPr txBox="1"/>
          <p:nvPr/>
        </p:nvSpPr>
        <p:spPr>
          <a:xfrm>
            <a:off x="11312620" y="5271807"/>
            <a:ext cx="1620957" cy="318998"/>
          </a:xfrm>
          <a:prstGeom prst="rect">
            <a:avLst/>
          </a:prstGeom>
          <a:noFill/>
        </p:spPr>
        <p:txBody>
          <a:bodyPr wrap="none" rtlCol="0">
            <a:spAutoFit/>
          </a:bodyPr>
          <a:lstStyle/>
          <a:p>
            <a:r>
              <a:rPr lang="en-US" sz="1473"/>
              <a:t>Attack Sequence</a:t>
            </a:r>
          </a:p>
        </p:txBody>
      </p:sp>
      <p:sp>
        <p:nvSpPr>
          <p:cNvPr id="18" name="Rectangle 17">
            <a:extLst>
              <a:ext uri="{FF2B5EF4-FFF2-40B4-BE49-F238E27FC236}">
                <a16:creationId xmlns:a16="http://schemas.microsoft.com/office/drawing/2014/main" id="{D13DCF50-E6EC-F16A-921B-D1CC46659D56}"/>
              </a:ext>
            </a:extLst>
          </p:cNvPr>
          <p:cNvSpPr/>
          <p:nvPr/>
        </p:nvSpPr>
        <p:spPr>
          <a:xfrm>
            <a:off x="12848021" y="1191652"/>
            <a:ext cx="3511494" cy="39860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7"/>
          </a:p>
        </p:txBody>
      </p:sp>
      <p:pic>
        <p:nvPicPr>
          <p:cNvPr id="10" name="Picture 9">
            <a:extLst>
              <a:ext uri="{FF2B5EF4-FFF2-40B4-BE49-F238E27FC236}">
                <a16:creationId xmlns:a16="http://schemas.microsoft.com/office/drawing/2014/main" id="{06909243-18C7-768B-170A-79F5AC95E762}"/>
              </a:ext>
            </a:extLst>
          </p:cNvPr>
          <p:cNvPicPr>
            <a:picLocks noChangeAspect="1"/>
          </p:cNvPicPr>
          <p:nvPr/>
        </p:nvPicPr>
        <p:blipFill>
          <a:blip r:embed="rId9"/>
          <a:stretch>
            <a:fillRect/>
          </a:stretch>
        </p:blipFill>
        <p:spPr>
          <a:xfrm>
            <a:off x="0" y="7383964"/>
            <a:ext cx="13817600" cy="388436"/>
          </a:xfrm>
          <a:prstGeom prst="rect">
            <a:avLst/>
          </a:prstGeom>
        </p:spPr>
      </p:pic>
      <p:sp>
        <p:nvSpPr>
          <p:cNvPr id="11" name="Google Shape;325;p52">
            <a:extLst>
              <a:ext uri="{FF2B5EF4-FFF2-40B4-BE49-F238E27FC236}">
                <a16:creationId xmlns:a16="http://schemas.microsoft.com/office/drawing/2014/main" id="{D846DF3C-D1A7-63C4-5257-5F715FC70EAF}"/>
              </a:ext>
            </a:extLst>
          </p:cNvPr>
          <p:cNvSpPr txBox="1">
            <a:spLocks/>
          </p:cNvSpPr>
          <p:nvPr/>
        </p:nvSpPr>
        <p:spPr>
          <a:xfrm>
            <a:off x="12940288" y="7313016"/>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18</a:t>
            </a:fld>
            <a:endParaRPr lang="en-US" sz="1800" b="1" dirty="0">
              <a:solidFill>
                <a:schemeClr val="bg1"/>
              </a:solidFill>
              <a:latin typeface="Proxima Nova" panose="020B0604020202020204" charset="0"/>
            </a:endParaRPr>
          </a:p>
        </p:txBody>
      </p:sp>
      <p:sp>
        <p:nvSpPr>
          <p:cNvPr id="12" name="TextBox 11">
            <a:extLst>
              <a:ext uri="{FF2B5EF4-FFF2-40B4-BE49-F238E27FC236}">
                <a16:creationId xmlns:a16="http://schemas.microsoft.com/office/drawing/2014/main" id="{DED7B0AD-2BB2-381A-CD9E-947467177DAD}"/>
              </a:ext>
            </a:extLst>
          </p:cNvPr>
          <p:cNvSpPr txBox="1"/>
          <p:nvPr/>
        </p:nvSpPr>
        <p:spPr>
          <a:xfrm>
            <a:off x="5775959" y="7366536"/>
            <a:ext cx="2443482"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#1</a:t>
            </a:r>
          </a:p>
        </p:txBody>
      </p:sp>
    </p:spTree>
    <p:extLst>
      <p:ext uri="{BB962C8B-B14F-4D97-AF65-F5344CB8AC3E}">
        <p14:creationId xmlns:p14="http://schemas.microsoft.com/office/powerpoint/2010/main" val="328341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00"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8"/>
                </p:tgtEl>
              </p:cMediaNode>
            </p:video>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8"/>
                                        </p:tgtEl>
                                      </p:cBhvr>
                                    </p:cmd>
                                  </p:childTnLst>
                                </p:cTn>
                              </p:par>
                            </p:childTnLst>
                          </p:cTn>
                        </p:par>
                      </p:childTnLst>
                    </p:cTn>
                  </p:par>
                </p:childTnLst>
              </p:cTn>
              <p:nextCondLst>
                <p:cond evt="onClick" delay="0">
                  <p:tgtEl>
                    <p:spTgt spid="3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BC067-316B-D2F7-A075-8CD83E6B5618}"/>
              </a:ext>
            </a:extLst>
          </p:cNvPr>
          <p:cNvSpPr>
            <a:spLocks noGrp="1"/>
          </p:cNvSpPr>
          <p:nvPr>
            <p:ph type="title"/>
          </p:nvPr>
        </p:nvSpPr>
        <p:spPr>
          <a:xfrm>
            <a:off x="628073" y="226465"/>
            <a:ext cx="12561453" cy="861744"/>
          </a:xfrm>
        </p:spPr>
        <p:txBody>
          <a:bodyPr/>
          <a:lstStyle/>
          <a:p>
            <a:r>
              <a:rPr lang="en-US" sz="4400" dirty="0"/>
              <a:t>Simulation of attack – </a:t>
            </a:r>
            <a:r>
              <a:rPr lang="en-US" sz="4400" dirty="0">
                <a:solidFill>
                  <a:srgbClr val="FF0000"/>
                </a:solidFill>
              </a:rPr>
              <a:t>Request Overload Attack</a:t>
            </a:r>
          </a:p>
        </p:txBody>
      </p:sp>
      <p:sp>
        <p:nvSpPr>
          <p:cNvPr id="19" name="Rectangle 18">
            <a:extLst>
              <a:ext uri="{FF2B5EF4-FFF2-40B4-BE49-F238E27FC236}">
                <a16:creationId xmlns:a16="http://schemas.microsoft.com/office/drawing/2014/main" id="{85749D5E-0BC9-0D42-1133-22CB17936028}"/>
              </a:ext>
            </a:extLst>
          </p:cNvPr>
          <p:cNvSpPr/>
          <p:nvPr/>
        </p:nvSpPr>
        <p:spPr>
          <a:xfrm rot="5400000">
            <a:off x="12093968" y="1500658"/>
            <a:ext cx="877874" cy="7296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7"/>
          </a:p>
        </p:txBody>
      </p:sp>
      <p:pic>
        <p:nvPicPr>
          <p:cNvPr id="24" name="Graphic 23">
            <a:extLst>
              <a:ext uri="{FF2B5EF4-FFF2-40B4-BE49-F238E27FC236}">
                <a16:creationId xmlns:a16="http://schemas.microsoft.com/office/drawing/2014/main" id="{5CC1F423-3142-0BE2-73D9-7AD9864290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1908" y="1449613"/>
            <a:ext cx="3305022" cy="2589951"/>
          </a:xfrm>
          <a:prstGeom prst="rect">
            <a:avLst/>
          </a:prstGeom>
        </p:spPr>
      </p:pic>
      <p:sp>
        <p:nvSpPr>
          <p:cNvPr id="25" name="Arrow: Right 24">
            <a:extLst>
              <a:ext uri="{FF2B5EF4-FFF2-40B4-BE49-F238E27FC236}">
                <a16:creationId xmlns:a16="http://schemas.microsoft.com/office/drawing/2014/main" id="{0C9AEBF2-D4C9-48EB-099A-62DF86A779EA}"/>
              </a:ext>
            </a:extLst>
          </p:cNvPr>
          <p:cNvSpPr/>
          <p:nvPr/>
        </p:nvSpPr>
        <p:spPr>
          <a:xfrm>
            <a:off x="3702749" y="2290340"/>
            <a:ext cx="690880" cy="431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7"/>
          </a:p>
        </p:txBody>
      </p:sp>
      <p:sp>
        <p:nvSpPr>
          <p:cNvPr id="26" name="Arrow: Right 25">
            <a:extLst>
              <a:ext uri="{FF2B5EF4-FFF2-40B4-BE49-F238E27FC236}">
                <a16:creationId xmlns:a16="http://schemas.microsoft.com/office/drawing/2014/main" id="{96914CB9-C31F-1422-B640-95D5385D7A52}"/>
              </a:ext>
            </a:extLst>
          </p:cNvPr>
          <p:cNvSpPr/>
          <p:nvPr/>
        </p:nvSpPr>
        <p:spPr>
          <a:xfrm>
            <a:off x="8161020" y="2290340"/>
            <a:ext cx="690880" cy="431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7"/>
          </a:p>
        </p:txBody>
      </p:sp>
      <p:sp>
        <p:nvSpPr>
          <p:cNvPr id="27" name="Rectangle: Diagonal Corners Rounded 26">
            <a:extLst>
              <a:ext uri="{FF2B5EF4-FFF2-40B4-BE49-F238E27FC236}">
                <a16:creationId xmlns:a16="http://schemas.microsoft.com/office/drawing/2014/main" id="{67EDA765-1B87-EA7F-8E42-CC9CF7FA70AF}"/>
              </a:ext>
            </a:extLst>
          </p:cNvPr>
          <p:cNvSpPr/>
          <p:nvPr/>
        </p:nvSpPr>
        <p:spPr>
          <a:xfrm>
            <a:off x="569978" y="1203166"/>
            <a:ext cx="2677160" cy="229176"/>
          </a:xfrm>
          <a:prstGeom prst="round2DiagRect">
            <a:avLst/>
          </a:prstGeom>
          <a:solidFill>
            <a:schemeClr val="accent5">
              <a:lumMod val="20000"/>
              <a:lumOff val="80000"/>
            </a:scheme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93">
                <a:solidFill>
                  <a:schemeClr val="tx1"/>
                </a:solidFill>
              </a:rPr>
              <a:t>Block Definition Diagram – Truck Subsystem hierarchy</a:t>
            </a:r>
          </a:p>
        </p:txBody>
      </p:sp>
      <p:sp>
        <p:nvSpPr>
          <p:cNvPr id="28" name="Rectangle: Diagonal Corners Rounded 27">
            <a:extLst>
              <a:ext uri="{FF2B5EF4-FFF2-40B4-BE49-F238E27FC236}">
                <a16:creationId xmlns:a16="http://schemas.microsoft.com/office/drawing/2014/main" id="{9A5399A2-A5AD-9317-6186-7DC9CF607A6A}"/>
              </a:ext>
            </a:extLst>
          </p:cNvPr>
          <p:cNvSpPr/>
          <p:nvPr/>
        </p:nvSpPr>
        <p:spPr>
          <a:xfrm>
            <a:off x="4424158" y="1203166"/>
            <a:ext cx="3412415" cy="229176"/>
          </a:xfrm>
          <a:prstGeom prst="round2DiagRect">
            <a:avLst/>
          </a:prstGeom>
          <a:solidFill>
            <a:schemeClr val="accent5">
              <a:lumMod val="20000"/>
              <a:lumOff val="80000"/>
            </a:scheme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93">
                <a:solidFill>
                  <a:schemeClr val="tx1"/>
                </a:solidFill>
              </a:rPr>
              <a:t>Internal Block Diagram – Network component information flow/behavior </a:t>
            </a:r>
          </a:p>
        </p:txBody>
      </p:sp>
      <p:sp>
        <p:nvSpPr>
          <p:cNvPr id="29" name="Rectangle: Diagonal Corners Rounded 28">
            <a:extLst>
              <a:ext uri="{FF2B5EF4-FFF2-40B4-BE49-F238E27FC236}">
                <a16:creationId xmlns:a16="http://schemas.microsoft.com/office/drawing/2014/main" id="{B101AFE4-4FB2-F0F5-E75F-24D5AED5FD5A}"/>
              </a:ext>
            </a:extLst>
          </p:cNvPr>
          <p:cNvSpPr/>
          <p:nvPr/>
        </p:nvSpPr>
        <p:spPr>
          <a:xfrm>
            <a:off x="9499600" y="1175782"/>
            <a:ext cx="2677160" cy="229176"/>
          </a:xfrm>
          <a:prstGeom prst="round2DiagRect">
            <a:avLst/>
          </a:prstGeom>
          <a:solidFill>
            <a:schemeClr val="accent5">
              <a:lumMod val="20000"/>
              <a:lumOff val="80000"/>
            </a:scheme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93">
                <a:solidFill>
                  <a:schemeClr val="tx1"/>
                </a:solidFill>
              </a:rPr>
              <a:t>Sequence Diagram – Network Messaging </a:t>
            </a:r>
          </a:p>
        </p:txBody>
      </p:sp>
      <p:sp>
        <p:nvSpPr>
          <p:cNvPr id="31" name="Right Brace 30">
            <a:extLst>
              <a:ext uri="{FF2B5EF4-FFF2-40B4-BE49-F238E27FC236}">
                <a16:creationId xmlns:a16="http://schemas.microsoft.com/office/drawing/2014/main" id="{D46BB887-55FC-55F2-499E-1774539A564E}"/>
              </a:ext>
            </a:extLst>
          </p:cNvPr>
          <p:cNvSpPr/>
          <p:nvPr/>
        </p:nvSpPr>
        <p:spPr>
          <a:xfrm rot="5400000">
            <a:off x="10303932" y="4193762"/>
            <a:ext cx="318587" cy="1927255"/>
          </a:xfrm>
          <a:prstGeom prst="rightBrace">
            <a:avLst>
              <a:gd name="adj1" fmla="val 8333"/>
              <a:gd name="adj2" fmla="val 49352"/>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87"/>
          </a:p>
        </p:txBody>
      </p:sp>
      <p:sp>
        <p:nvSpPr>
          <p:cNvPr id="33" name="TextBox 32">
            <a:extLst>
              <a:ext uri="{FF2B5EF4-FFF2-40B4-BE49-F238E27FC236}">
                <a16:creationId xmlns:a16="http://schemas.microsoft.com/office/drawing/2014/main" id="{DDDC701B-2F68-D201-09C1-29805BDF05E9}"/>
              </a:ext>
            </a:extLst>
          </p:cNvPr>
          <p:cNvSpPr txBox="1"/>
          <p:nvPr/>
        </p:nvSpPr>
        <p:spPr>
          <a:xfrm>
            <a:off x="9754271" y="5271807"/>
            <a:ext cx="1497526" cy="318998"/>
          </a:xfrm>
          <a:prstGeom prst="rect">
            <a:avLst/>
          </a:prstGeom>
          <a:noFill/>
        </p:spPr>
        <p:txBody>
          <a:bodyPr wrap="none" rtlCol="0">
            <a:spAutoFit/>
          </a:bodyPr>
          <a:lstStyle/>
          <a:p>
            <a:r>
              <a:rPr lang="en-US" sz="1473"/>
              <a:t>Normal Comms</a:t>
            </a:r>
          </a:p>
        </p:txBody>
      </p:sp>
      <p:sp>
        <p:nvSpPr>
          <p:cNvPr id="35" name="Rectangle: Rounded Corners 34">
            <a:extLst>
              <a:ext uri="{FF2B5EF4-FFF2-40B4-BE49-F238E27FC236}">
                <a16:creationId xmlns:a16="http://schemas.microsoft.com/office/drawing/2014/main" id="{6D46BE5D-8D83-CCC1-32F8-0D3181339B15}"/>
              </a:ext>
            </a:extLst>
          </p:cNvPr>
          <p:cNvSpPr/>
          <p:nvPr/>
        </p:nvSpPr>
        <p:spPr>
          <a:xfrm>
            <a:off x="1233111" y="4779201"/>
            <a:ext cx="6382094" cy="1694934"/>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13" b="1"/>
              <a:t>Benefits of simulation modeling: </a:t>
            </a:r>
          </a:p>
          <a:p>
            <a:r>
              <a:rPr lang="en-US" sz="1587"/>
              <a:t>1. Used to help understand the problem (demonstrate the vulnerability) </a:t>
            </a:r>
          </a:p>
          <a:p>
            <a:r>
              <a:rPr lang="en-US" sz="1587"/>
              <a:t>2. Used for collaboration when brainstorming solutions</a:t>
            </a:r>
          </a:p>
          <a:p>
            <a:r>
              <a:rPr lang="en-US" sz="1587"/>
              <a:t>3. Helps bridge the gap between stakeholders and SMEs</a:t>
            </a:r>
          </a:p>
        </p:txBody>
      </p:sp>
      <p:pic>
        <p:nvPicPr>
          <p:cNvPr id="4" name="Picture 3" descr="A screenshot of a computer&#10;&#10;Description automatically generated">
            <a:extLst>
              <a:ext uri="{FF2B5EF4-FFF2-40B4-BE49-F238E27FC236}">
                <a16:creationId xmlns:a16="http://schemas.microsoft.com/office/drawing/2014/main" id="{14C4E548-63CB-CD39-C9B6-3083C379F3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2302" y="1460049"/>
            <a:ext cx="3347788" cy="3052395"/>
          </a:xfrm>
          <a:prstGeom prst="rect">
            <a:avLst/>
          </a:prstGeom>
        </p:spPr>
      </p:pic>
      <p:pic>
        <p:nvPicPr>
          <p:cNvPr id="7" name="Untitled video - Made with Clipchamp (3)">
            <a:hlinkClick r:id="" action="ppaction://media"/>
            <a:extLst>
              <a:ext uri="{FF2B5EF4-FFF2-40B4-BE49-F238E27FC236}">
                <a16:creationId xmlns:a16="http://schemas.microsoft.com/office/drawing/2014/main" id="{7083B178-E9C1-9732-59C0-6E0F8F54997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042830" y="1474678"/>
            <a:ext cx="5829305" cy="3278984"/>
          </a:xfrm>
          <a:prstGeom prst="rect">
            <a:avLst/>
          </a:prstGeom>
        </p:spPr>
      </p:pic>
      <p:sp>
        <p:nvSpPr>
          <p:cNvPr id="18" name="Rectangle 17">
            <a:extLst>
              <a:ext uri="{FF2B5EF4-FFF2-40B4-BE49-F238E27FC236}">
                <a16:creationId xmlns:a16="http://schemas.microsoft.com/office/drawing/2014/main" id="{D13DCF50-E6EC-F16A-921B-D1CC46659D56}"/>
              </a:ext>
            </a:extLst>
          </p:cNvPr>
          <p:cNvSpPr/>
          <p:nvPr/>
        </p:nvSpPr>
        <p:spPr>
          <a:xfrm>
            <a:off x="13159167" y="790508"/>
            <a:ext cx="3511494" cy="48361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7"/>
          </a:p>
        </p:txBody>
      </p:sp>
      <p:sp>
        <p:nvSpPr>
          <p:cNvPr id="32" name="Right Brace 31">
            <a:extLst>
              <a:ext uri="{FF2B5EF4-FFF2-40B4-BE49-F238E27FC236}">
                <a16:creationId xmlns:a16="http://schemas.microsoft.com/office/drawing/2014/main" id="{15346E60-5E6F-7920-127A-EF8521F394F3}"/>
              </a:ext>
            </a:extLst>
          </p:cNvPr>
          <p:cNvSpPr/>
          <p:nvPr/>
        </p:nvSpPr>
        <p:spPr>
          <a:xfrm rot="5400000">
            <a:off x="12507050" y="4243377"/>
            <a:ext cx="350964" cy="1828024"/>
          </a:xfrm>
          <a:prstGeom prst="rightBrace">
            <a:avLst>
              <a:gd name="adj1" fmla="val 8333"/>
              <a:gd name="adj2" fmla="val 49352"/>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87"/>
          </a:p>
        </p:txBody>
      </p:sp>
      <p:sp>
        <p:nvSpPr>
          <p:cNvPr id="34" name="TextBox 33">
            <a:extLst>
              <a:ext uri="{FF2B5EF4-FFF2-40B4-BE49-F238E27FC236}">
                <a16:creationId xmlns:a16="http://schemas.microsoft.com/office/drawing/2014/main" id="{97D35598-3672-14A7-489E-9BDBB1D2C2B9}"/>
              </a:ext>
            </a:extLst>
          </p:cNvPr>
          <p:cNvSpPr txBox="1"/>
          <p:nvPr/>
        </p:nvSpPr>
        <p:spPr>
          <a:xfrm>
            <a:off x="11957483" y="5271807"/>
            <a:ext cx="1620957" cy="318998"/>
          </a:xfrm>
          <a:prstGeom prst="rect">
            <a:avLst/>
          </a:prstGeom>
          <a:noFill/>
        </p:spPr>
        <p:txBody>
          <a:bodyPr wrap="none" rtlCol="0">
            <a:spAutoFit/>
          </a:bodyPr>
          <a:lstStyle/>
          <a:p>
            <a:r>
              <a:rPr lang="en-US" sz="1473"/>
              <a:t>Attack Sequence</a:t>
            </a:r>
          </a:p>
        </p:txBody>
      </p:sp>
      <p:pic>
        <p:nvPicPr>
          <p:cNvPr id="9" name="Picture 8">
            <a:extLst>
              <a:ext uri="{FF2B5EF4-FFF2-40B4-BE49-F238E27FC236}">
                <a16:creationId xmlns:a16="http://schemas.microsoft.com/office/drawing/2014/main" id="{EA0C930B-E00F-1599-C837-8BD5170E8106}"/>
              </a:ext>
            </a:extLst>
          </p:cNvPr>
          <p:cNvPicPr>
            <a:picLocks noChangeAspect="1"/>
          </p:cNvPicPr>
          <p:nvPr/>
        </p:nvPicPr>
        <p:blipFill>
          <a:blip r:embed="rId9"/>
          <a:stretch>
            <a:fillRect/>
          </a:stretch>
        </p:blipFill>
        <p:spPr>
          <a:xfrm>
            <a:off x="0" y="7383964"/>
            <a:ext cx="13817600" cy="388436"/>
          </a:xfrm>
          <a:prstGeom prst="rect">
            <a:avLst/>
          </a:prstGeom>
        </p:spPr>
      </p:pic>
      <p:sp>
        <p:nvSpPr>
          <p:cNvPr id="10" name="Google Shape;325;p52">
            <a:extLst>
              <a:ext uri="{FF2B5EF4-FFF2-40B4-BE49-F238E27FC236}">
                <a16:creationId xmlns:a16="http://schemas.microsoft.com/office/drawing/2014/main" id="{4A1738D5-7039-1ADA-68AC-9ED88CA6A7AD}"/>
              </a:ext>
            </a:extLst>
          </p:cNvPr>
          <p:cNvSpPr txBox="1">
            <a:spLocks/>
          </p:cNvSpPr>
          <p:nvPr/>
        </p:nvSpPr>
        <p:spPr>
          <a:xfrm>
            <a:off x="12940288" y="7313016"/>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19</a:t>
            </a:fld>
            <a:endParaRPr lang="en-US" sz="1800" b="1" dirty="0">
              <a:solidFill>
                <a:schemeClr val="bg1"/>
              </a:solidFill>
              <a:latin typeface="Proxima Nova" panose="020B0604020202020204" charset="0"/>
            </a:endParaRPr>
          </a:p>
        </p:txBody>
      </p:sp>
      <p:sp>
        <p:nvSpPr>
          <p:cNvPr id="11" name="TextBox 10">
            <a:extLst>
              <a:ext uri="{FF2B5EF4-FFF2-40B4-BE49-F238E27FC236}">
                <a16:creationId xmlns:a16="http://schemas.microsoft.com/office/drawing/2014/main" id="{4B528160-D927-4E85-2CB0-BD39007EFF6E}"/>
              </a:ext>
            </a:extLst>
          </p:cNvPr>
          <p:cNvSpPr txBox="1"/>
          <p:nvPr/>
        </p:nvSpPr>
        <p:spPr>
          <a:xfrm>
            <a:off x="5775959" y="7366536"/>
            <a:ext cx="2443482"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#1</a:t>
            </a:r>
          </a:p>
        </p:txBody>
      </p:sp>
    </p:spTree>
    <p:extLst>
      <p:ext uri="{BB962C8B-B14F-4D97-AF65-F5344CB8AC3E}">
        <p14:creationId xmlns:p14="http://schemas.microsoft.com/office/powerpoint/2010/main" val="257295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3F0E5F7-4C28-B54B-9DD3-454149A0358B}"/>
              </a:ext>
            </a:extLst>
          </p:cNvPr>
          <p:cNvSpPr>
            <a:spLocks noGrp="1"/>
          </p:cNvSpPr>
          <p:nvPr>
            <p:ph type="subTitle" idx="1"/>
          </p:nvPr>
        </p:nvSpPr>
        <p:spPr>
          <a:xfrm>
            <a:off x="9425765" y="5482497"/>
            <a:ext cx="4210818" cy="2159000"/>
          </a:xfrm>
        </p:spPr>
        <p:txBody>
          <a:bodyPr>
            <a:normAutofit/>
          </a:bodyPr>
          <a:lstStyle/>
          <a:p>
            <a:r>
              <a:rPr lang="en-US" sz="2800" b="1" dirty="0"/>
              <a:t>Gabe Salinger</a:t>
            </a:r>
          </a:p>
          <a:p>
            <a:r>
              <a:rPr lang="en-US" dirty="0"/>
              <a:t>SE MS (Started Fall 22)</a:t>
            </a:r>
          </a:p>
          <a:p>
            <a:r>
              <a:rPr lang="en-US" sz="2040" dirty="0"/>
              <a:t>USAF Active Duty</a:t>
            </a:r>
          </a:p>
        </p:txBody>
      </p:sp>
      <p:pic>
        <p:nvPicPr>
          <p:cNvPr id="5" name="Picture 4" descr="A group of men in military uniforms&#10;&#10;Description automatically generated">
            <a:extLst>
              <a:ext uri="{FF2B5EF4-FFF2-40B4-BE49-F238E27FC236}">
                <a16:creationId xmlns:a16="http://schemas.microsoft.com/office/drawing/2014/main" id="{ACC42A56-C10C-73B3-EB27-A5DC5AED779E}"/>
              </a:ext>
            </a:extLst>
          </p:cNvPr>
          <p:cNvPicPr>
            <a:picLocks noChangeAspect="1"/>
          </p:cNvPicPr>
          <p:nvPr/>
        </p:nvPicPr>
        <p:blipFill>
          <a:blip r:embed="rId3"/>
          <a:stretch>
            <a:fillRect/>
          </a:stretch>
        </p:blipFill>
        <p:spPr>
          <a:xfrm rot="5400000">
            <a:off x="5081134" y="756628"/>
            <a:ext cx="5093785" cy="3820339"/>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D95F5E22-7FEE-F032-D946-31E1FC286944}"/>
              </a:ext>
            </a:extLst>
          </p:cNvPr>
          <p:cNvPicPr>
            <a:picLocks noChangeAspect="1"/>
          </p:cNvPicPr>
          <p:nvPr/>
        </p:nvPicPr>
        <p:blipFill>
          <a:blip r:embed="rId4"/>
          <a:stretch>
            <a:fillRect/>
          </a:stretch>
        </p:blipFill>
        <p:spPr>
          <a:xfrm>
            <a:off x="155519" y="119905"/>
            <a:ext cx="5478298" cy="3645241"/>
          </a:xfrm>
          <a:prstGeom prst="rect">
            <a:avLst/>
          </a:prstGeom>
        </p:spPr>
      </p:pic>
      <p:pic>
        <p:nvPicPr>
          <p:cNvPr id="11" name="Picture 10" descr="A group of men posing for a picture&#10;&#10;Description automatically generated">
            <a:extLst>
              <a:ext uri="{FF2B5EF4-FFF2-40B4-BE49-F238E27FC236}">
                <a16:creationId xmlns:a16="http://schemas.microsoft.com/office/drawing/2014/main" id="{42C13CBE-4C6C-4490-E689-EA32E6BE62FB}"/>
              </a:ext>
            </a:extLst>
          </p:cNvPr>
          <p:cNvPicPr>
            <a:picLocks noChangeAspect="1"/>
          </p:cNvPicPr>
          <p:nvPr/>
        </p:nvPicPr>
        <p:blipFill>
          <a:blip r:embed="rId5"/>
          <a:stretch>
            <a:fillRect/>
          </a:stretch>
        </p:blipFill>
        <p:spPr>
          <a:xfrm>
            <a:off x="305782" y="3793524"/>
            <a:ext cx="5131563" cy="3847973"/>
          </a:xfrm>
          <a:prstGeom prst="rect">
            <a:avLst/>
          </a:prstGeom>
        </p:spPr>
      </p:pic>
    </p:spTree>
    <p:extLst>
      <p:ext uri="{BB962C8B-B14F-4D97-AF65-F5344CB8AC3E}">
        <p14:creationId xmlns:p14="http://schemas.microsoft.com/office/powerpoint/2010/main" val="2384641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16edf68c063_6_8"/>
          <p:cNvSpPr txBox="1">
            <a:spLocks noGrp="1"/>
          </p:cNvSpPr>
          <p:nvPr>
            <p:ph type="title"/>
          </p:nvPr>
        </p:nvSpPr>
        <p:spPr>
          <a:xfrm>
            <a:off x="144780" y="20687"/>
            <a:ext cx="12561600" cy="1015632"/>
          </a:xfrm>
          <a:prstGeom prst="rect">
            <a:avLst/>
          </a:prstGeom>
          <a:noFill/>
          <a:ln>
            <a:noFill/>
          </a:ln>
        </p:spPr>
        <p:txBody>
          <a:bodyPr spcFirstLastPara="1" wrap="square" lIns="91425" tIns="91425" rIns="91425" bIns="91425" anchor="b" anchorCtr="0">
            <a:spAutoFit/>
          </a:bodyPr>
          <a:lstStyle/>
          <a:p>
            <a:pPr marL="0" lvl="0" indent="0" algn="l" rtl="0">
              <a:spcBef>
                <a:spcPts val="0"/>
              </a:spcBef>
              <a:spcAft>
                <a:spcPts val="0"/>
              </a:spcAft>
              <a:buClr>
                <a:schemeClr val="dk2"/>
              </a:buClr>
              <a:buSzPts val="5400"/>
              <a:buFont typeface="Arial"/>
              <a:buNone/>
            </a:pPr>
            <a:r>
              <a:rPr lang="en-US" dirty="0"/>
              <a:t>Conclusions from Simulation</a:t>
            </a:r>
            <a:endParaRPr dirty="0"/>
          </a:p>
        </p:txBody>
      </p:sp>
      <p:sp>
        <p:nvSpPr>
          <p:cNvPr id="3" name="Google Shape;325;p52">
            <a:extLst>
              <a:ext uri="{FF2B5EF4-FFF2-40B4-BE49-F238E27FC236}">
                <a16:creationId xmlns:a16="http://schemas.microsoft.com/office/drawing/2014/main" id="{216AB6CA-B1E6-6749-6218-E06D02A4AC73}"/>
              </a:ext>
            </a:extLst>
          </p:cNvPr>
          <p:cNvSpPr txBox="1">
            <a:spLocks/>
          </p:cNvSpPr>
          <p:nvPr/>
        </p:nvSpPr>
        <p:spPr>
          <a:xfrm>
            <a:off x="12930251" y="7253752"/>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20</a:t>
            </a:fld>
            <a:endParaRPr lang="en-US" sz="1800" b="1" dirty="0">
              <a:solidFill>
                <a:schemeClr val="bg1"/>
              </a:solidFill>
              <a:latin typeface="Proxima Nova" panose="020B0604020202020204" charset="0"/>
            </a:endParaRPr>
          </a:p>
        </p:txBody>
      </p:sp>
      <p:sp>
        <p:nvSpPr>
          <p:cNvPr id="8" name="Content Placeholder 2">
            <a:extLst>
              <a:ext uri="{FF2B5EF4-FFF2-40B4-BE49-F238E27FC236}">
                <a16:creationId xmlns:a16="http://schemas.microsoft.com/office/drawing/2014/main" id="{9C4AAEF8-6B94-0F79-4555-1318620B4349}"/>
              </a:ext>
            </a:extLst>
          </p:cNvPr>
          <p:cNvSpPr txBox="1">
            <a:spLocks/>
          </p:cNvSpPr>
          <p:nvPr/>
        </p:nvSpPr>
        <p:spPr>
          <a:xfrm>
            <a:off x="144780" y="1036319"/>
            <a:ext cx="8117840" cy="600638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tx1"/>
              </a:buClr>
            </a:pPr>
            <a:r>
              <a:rPr lang="en-US" sz="2400" b="1" dirty="0">
                <a:solidFill>
                  <a:schemeClr val="tx1"/>
                </a:solidFill>
                <a:latin typeface="Proxima Nova" panose="020B0604020202020204" charset="0"/>
              </a:rPr>
              <a:t>Enhanced Collaboration:</a:t>
            </a:r>
          </a:p>
          <a:p>
            <a:pPr marL="342900" indent="-342900">
              <a:buClr>
                <a:schemeClr val="tx1"/>
              </a:buClr>
              <a:buFont typeface="Arial" panose="020B0604020202020204" pitchFamily="34" charset="0"/>
              <a:buChar char="•"/>
            </a:pPr>
            <a:r>
              <a:rPr lang="en-US" sz="2400" dirty="0">
                <a:solidFill>
                  <a:schemeClr val="tx1"/>
                </a:solidFill>
                <a:latin typeface="Proxima Nova" panose="020B0604020202020204" charset="0"/>
              </a:rPr>
              <a:t>Acts as a </a:t>
            </a:r>
            <a:r>
              <a:rPr lang="en-US" sz="2400" u="sng" dirty="0">
                <a:solidFill>
                  <a:schemeClr val="tx1"/>
                </a:solidFill>
                <a:latin typeface="Proxima Nova" panose="020B0604020202020204" charset="0"/>
              </a:rPr>
              <a:t>bridge</a:t>
            </a:r>
            <a:r>
              <a:rPr lang="en-US" sz="2400" dirty="0">
                <a:solidFill>
                  <a:schemeClr val="tx1"/>
                </a:solidFill>
                <a:latin typeface="Proxima Nova" panose="020B0604020202020204" charset="0"/>
              </a:rPr>
              <a:t> between stakeholders and subject-matter experts, provides a </a:t>
            </a:r>
            <a:r>
              <a:rPr lang="en-US" sz="2400" u="sng" dirty="0">
                <a:solidFill>
                  <a:schemeClr val="tx1"/>
                </a:solidFill>
                <a:latin typeface="Proxima Nova" panose="020B0604020202020204" charset="0"/>
              </a:rPr>
              <a:t>common language</a:t>
            </a:r>
            <a:r>
              <a:rPr lang="en-US" sz="2400" dirty="0">
                <a:solidFill>
                  <a:schemeClr val="tx1"/>
                </a:solidFill>
                <a:latin typeface="Proxima Nova" panose="020B0604020202020204" charset="0"/>
              </a:rPr>
              <a:t> and platform.</a:t>
            </a:r>
          </a:p>
          <a:p>
            <a:pPr marL="342900" indent="-342900">
              <a:buClr>
                <a:schemeClr val="tx1"/>
              </a:buClr>
              <a:buFont typeface="Arial" panose="020B0604020202020204" pitchFamily="34" charset="0"/>
              <a:buChar char="•"/>
            </a:pPr>
            <a:r>
              <a:rPr lang="en-US" sz="2400" dirty="0">
                <a:solidFill>
                  <a:schemeClr val="tx1"/>
                </a:solidFill>
                <a:latin typeface="Proxima Nova" panose="020B0604020202020204" charset="0"/>
              </a:rPr>
              <a:t>The simulations can </a:t>
            </a:r>
            <a:r>
              <a:rPr lang="en-US" sz="2400" u="sng" dirty="0">
                <a:solidFill>
                  <a:schemeClr val="tx1"/>
                </a:solidFill>
                <a:latin typeface="Proxima Nova" panose="020B0604020202020204" charset="0"/>
              </a:rPr>
              <a:t>visually highlight issues</a:t>
            </a:r>
            <a:r>
              <a:rPr lang="en-US" sz="2400" dirty="0">
                <a:solidFill>
                  <a:schemeClr val="tx1"/>
                </a:solidFill>
                <a:latin typeface="Proxima Nova" panose="020B0604020202020204" charset="0"/>
              </a:rPr>
              <a:t>, making complex concepts accessible to both technical and non-technical stakeholders</a:t>
            </a:r>
          </a:p>
          <a:p>
            <a:pPr marL="342900" indent="-342900">
              <a:buClr>
                <a:schemeClr val="tx1"/>
              </a:buClr>
              <a:buFont typeface="Arial" panose="020B0604020202020204" pitchFamily="34" charset="0"/>
              <a:buChar char="•"/>
            </a:pPr>
            <a:endParaRPr lang="en-US" sz="2400" dirty="0">
              <a:solidFill>
                <a:schemeClr val="tx1"/>
              </a:solidFill>
              <a:latin typeface="Proxima Nova" panose="020B0604020202020204" charset="0"/>
            </a:endParaRPr>
          </a:p>
          <a:p>
            <a:pPr>
              <a:buClr>
                <a:schemeClr val="tx1"/>
              </a:buClr>
            </a:pPr>
            <a:r>
              <a:rPr lang="en-US" sz="2400" b="1" dirty="0">
                <a:solidFill>
                  <a:schemeClr val="tx1"/>
                </a:solidFill>
                <a:latin typeface="Proxima Nova" panose="020B0604020202020204" charset="0"/>
              </a:rPr>
              <a:t>Decision Making Support:</a:t>
            </a:r>
          </a:p>
          <a:p>
            <a:pPr marL="342900" indent="-342900">
              <a:buClr>
                <a:schemeClr val="tx1"/>
              </a:buClr>
              <a:buFont typeface="Arial" panose="020B0604020202020204" pitchFamily="34" charset="0"/>
              <a:buChar char="•"/>
            </a:pPr>
            <a:r>
              <a:rPr lang="en-US" sz="2400" dirty="0">
                <a:solidFill>
                  <a:schemeClr val="tx1"/>
                </a:solidFill>
                <a:latin typeface="Proxima Nova" panose="020B0604020202020204" charset="0"/>
              </a:rPr>
              <a:t>Provides </a:t>
            </a:r>
            <a:r>
              <a:rPr lang="en-US" sz="2400" u="sng" dirty="0">
                <a:solidFill>
                  <a:schemeClr val="tx1"/>
                </a:solidFill>
                <a:latin typeface="Proxima Nova" panose="020B0604020202020204" charset="0"/>
              </a:rPr>
              <a:t>easy-to-understand</a:t>
            </a:r>
            <a:r>
              <a:rPr lang="en-US" sz="2400" dirty="0">
                <a:solidFill>
                  <a:schemeClr val="tx1"/>
                </a:solidFill>
                <a:latin typeface="Proxima Nova" panose="020B0604020202020204" charset="0"/>
              </a:rPr>
              <a:t> visualizations that helps stakeholders to gain deeper </a:t>
            </a:r>
            <a:r>
              <a:rPr lang="en-US" sz="2400" u="sng" dirty="0">
                <a:solidFill>
                  <a:schemeClr val="tx1"/>
                </a:solidFill>
                <a:latin typeface="Proxima Nova" panose="020B0604020202020204" charset="0"/>
              </a:rPr>
              <a:t>insights</a:t>
            </a:r>
            <a:r>
              <a:rPr lang="en-US" sz="2400" dirty="0">
                <a:solidFill>
                  <a:schemeClr val="tx1"/>
                </a:solidFill>
                <a:latin typeface="Proxima Nova" panose="020B0604020202020204" charset="0"/>
              </a:rPr>
              <a:t> into potential threats</a:t>
            </a:r>
          </a:p>
          <a:p>
            <a:pPr marL="342900" indent="-342900">
              <a:buClr>
                <a:schemeClr val="tx1"/>
              </a:buClr>
              <a:buFont typeface="Arial" panose="020B0604020202020204" pitchFamily="34" charset="0"/>
              <a:buChar char="•"/>
            </a:pPr>
            <a:r>
              <a:rPr lang="en-US" sz="2400" dirty="0">
                <a:solidFill>
                  <a:schemeClr val="tx1"/>
                </a:solidFill>
                <a:latin typeface="Proxima Nova" panose="020B0604020202020204" charset="0"/>
              </a:rPr>
              <a:t>Facilitates more </a:t>
            </a:r>
            <a:r>
              <a:rPr lang="en-US" sz="2400" u="sng" dirty="0">
                <a:solidFill>
                  <a:schemeClr val="tx1"/>
                </a:solidFill>
                <a:latin typeface="Proxima Nova" panose="020B0604020202020204" charset="0"/>
              </a:rPr>
              <a:t>informed decision</a:t>
            </a:r>
            <a:r>
              <a:rPr lang="en-US" sz="2400" dirty="0">
                <a:solidFill>
                  <a:schemeClr val="tx1"/>
                </a:solidFill>
                <a:latin typeface="Proxima Nova" panose="020B0604020202020204" charset="0"/>
              </a:rPr>
              <a:t> making and solution generation</a:t>
            </a:r>
          </a:p>
          <a:p>
            <a:pPr marL="342900" indent="-342900">
              <a:buClr>
                <a:schemeClr val="tx1"/>
              </a:buClr>
              <a:buFont typeface="Arial" panose="020B0604020202020204" pitchFamily="34" charset="0"/>
              <a:buChar char="•"/>
            </a:pPr>
            <a:endParaRPr lang="en-US" sz="2400" dirty="0">
              <a:solidFill>
                <a:schemeClr val="tx1"/>
              </a:solidFill>
              <a:latin typeface="Proxima Nova" panose="020B0604020202020204" charset="0"/>
            </a:endParaRPr>
          </a:p>
          <a:p>
            <a:pPr marL="285750" indent="-285750">
              <a:buClr>
                <a:schemeClr val="tx1"/>
              </a:buClr>
              <a:buFont typeface="Arial" panose="020B0604020202020204" pitchFamily="34" charset="0"/>
              <a:buChar char="•"/>
            </a:pPr>
            <a:endParaRPr lang="en-US" sz="2400" dirty="0">
              <a:solidFill>
                <a:schemeClr val="tx1"/>
              </a:solidFill>
              <a:latin typeface="Proxima Nova" panose="020B0604020202020204" charset="0"/>
            </a:endParaRPr>
          </a:p>
          <a:p>
            <a:pPr marL="285750" indent="-285750">
              <a:buClr>
                <a:schemeClr val="tx1"/>
              </a:buClr>
              <a:buFont typeface="Arial" panose="020B0604020202020204" pitchFamily="34" charset="0"/>
              <a:buChar char="•"/>
            </a:pPr>
            <a:endParaRPr lang="en-US" sz="2400" dirty="0">
              <a:solidFill>
                <a:schemeClr val="tx1"/>
              </a:solidFill>
              <a:latin typeface="Proxima Nova" panose="020B0604020202020204" charset="0"/>
            </a:endParaRPr>
          </a:p>
          <a:p>
            <a:pPr marL="285750" indent="-285750">
              <a:buClr>
                <a:schemeClr val="tx1"/>
              </a:buClr>
              <a:buFont typeface="Arial" panose="020B0604020202020204" pitchFamily="34" charset="0"/>
              <a:buChar char="•"/>
            </a:pPr>
            <a:endParaRPr lang="en-US" sz="2400" dirty="0">
              <a:solidFill>
                <a:schemeClr val="tx1"/>
              </a:solidFill>
              <a:latin typeface="Proxima Nova" panose="020B0604020202020204" charset="0"/>
            </a:endParaRPr>
          </a:p>
        </p:txBody>
      </p:sp>
      <p:pic>
        <p:nvPicPr>
          <p:cNvPr id="11" name="Picture 10">
            <a:extLst>
              <a:ext uri="{FF2B5EF4-FFF2-40B4-BE49-F238E27FC236}">
                <a16:creationId xmlns:a16="http://schemas.microsoft.com/office/drawing/2014/main" id="{819A33BB-CC79-496C-44F9-CFCE3AB291F6}"/>
              </a:ext>
            </a:extLst>
          </p:cNvPr>
          <p:cNvPicPr>
            <a:picLocks noChangeAspect="1"/>
          </p:cNvPicPr>
          <p:nvPr/>
        </p:nvPicPr>
        <p:blipFill>
          <a:blip r:embed="rId3"/>
          <a:stretch>
            <a:fillRect/>
          </a:stretch>
        </p:blipFill>
        <p:spPr>
          <a:xfrm>
            <a:off x="9718959" y="636119"/>
            <a:ext cx="2784571" cy="6006388"/>
          </a:xfrm>
          <a:prstGeom prst="rect">
            <a:avLst/>
          </a:prstGeom>
        </p:spPr>
      </p:pic>
      <p:sp>
        <p:nvSpPr>
          <p:cNvPr id="12" name="TextBox 11">
            <a:extLst>
              <a:ext uri="{FF2B5EF4-FFF2-40B4-BE49-F238E27FC236}">
                <a16:creationId xmlns:a16="http://schemas.microsoft.com/office/drawing/2014/main" id="{6325C3C7-4814-0799-1AE2-448D1B4905AE}"/>
              </a:ext>
            </a:extLst>
          </p:cNvPr>
          <p:cNvSpPr txBox="1"/>
          <p:nvPr/>
        </p:nvSpPr>
        <p:spPr>
          <a:xfrm>
            <a:off x="5775959" y="7366536"/>
            <a:ext cx="2443482"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C257E19-82A6-88E9-0C86-E789B8C592FF}"/>
              </a:ext>
            </a:extLst>
          </p:cNvPr>
          <p:cNvSpPr txBox="1">
            <a:spLocks/>
          </p:cNvSpPr>
          <p:nvPr/>
        </p:nvSpPr>
        <p:spPr>
          <a:xfrm>
            <a:off x="1036320" y="1278743"/>
            <a:ext cx="11744960" cy="2677626"/>
          </a:xfrm>
          <a:prstGeom prst="rect">
            <a:avLst/>
          </a:prstGeom>
          <a:noFill/>
          <a:ln>
            <a:noFill/>
          </a:ln>
        </p:spPr>
        <p:txBody>
          <a:bodyPr spcFirstLastPara="1" wrap="square" lIns="91425" tIns="91425" rIns="91425" bIns="91425" anchor="b"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800"/>
              <a:buFont typeface="Arial"/>
              <a:buNone/>
              <a:defRPr sz="54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dirty="0">
                <a:solidFill>
                  <a:schemeClr val="tx1"/>
                </a:solidFill>
              </a:rPr>
              <a:t>Now we will use a selected method to generate solutions for the demonstrated vulnerabilities</a:t>
            </a:r>
          </a:p>
        </p:txBody>
      </p:sp>
      <p:sp>
        <p:nvSpPr>
          <p:cNvPr id="7" name="Google Shape;325;p52">
            <a:extLst>
              <a:ext uri="{FF2B5EF4-FFF2-40B4-BE49-F238E27FC236}">
                <a16:creationId xmlns:a16="http://schemas.microsoft.com/office/drawing/2014/main" id="{B4E06896-6A6A-981E-522B-D1FED6BF138D}"/>
              </a:ext>
            </a:extLst>
          </p:cNvPr>
          <p:cNvSpPr txBox="1">
            <a:spLocks/>
          </p:cNvSpPr>
          <p:nvPr/>
        </p:nvSpPr>
        <p:spPr>
          <a:xfrm>
            <a:off x="12930251" y="7253752"/>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21</a:t>
            </a:fld>
            <a:endParaRPr lang="en-US" sz="1800" b="1" dirty="0">
              <a:solidFill>
                <a:schemeClr val="bg1"/>
              </a:solidFill>
              <a:latin typeface="Proxima Nova" panose="020B0604020202020204" charset="0"/>
            </a:endParaRPr>
          </a:p>
        </p:txBody>
      </p:sp>
      <p:sp>
        <p:nvSpPr>
          <p:cNvPr id="8" name="TextBox 7">
            <a:extLst>
              <a:ext uri="{FF2B5EF4-FFF2-40B4-BE49-F238E27FC236}">
                <a16:creationId xmlns:a16="http://schemas.microsoft.com/office/drawing/2014/main" id="{6359F508-ABEE-550E-BEA9-DE3968638E13}"/>
              </a:ext>
            </a:extLst>
          </p:cNvPr>
          <p:cNvSpPr txBox="1"/>
          <p:nvPr/>
        </p:nvSpPr>
        <p:spPr>
          <a:xfrm>
            <a:off x="5775959" y="7366536"/>
            <a:ext cx="2443482"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#1</a:t>
            </a:r>
          </a:p>
        </p:txBody>
      </p:sp>
    </p:spTree>
    <p:extLst>
      <p:ext uri="{BB962C8B-B14F-4D97-AF65-F5344CB8AC3E}">
        <p14:creationId xmlns:p14="http://schemas.microsoft.com/office/powerpoint/2010/main" val="41643803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16edf68c063_4_0"/>
          <p:cNvSpPr txBox="1">
            <a:spLocks noGrp="1"/>
          </p:cNvSpPr>
          <p:nvPr>
            <p:ph type="title"/>
          </p:nvPr>
        </p:nvSpPr>
        <p:spPr>
          <a:xfrm>
            <a:off x="628000" y="321620"/>
            <a:ext cx="12561600" cy="800189"/>
          </a:xfrm>
          <a:prstGeom prst="rect">
            <a:avLst/>
          </a:prstGeom>
          <a:noFill/>
          <a:ln>
            <a:noFill/>
          </a:ln>
        </p:spPr>
        <p:txBody>
          <a:bodyPr spcFirstLastPara="1" wrap="square" lIns="91425" tIns="91425" rIns="91425" bIns="91425" anchor="b" anchorCtr="0">
            <a:spAutoFit/>
          </a:bodyPr>
          <a:lstStyle/>
          <a:p>
            <a:pPr marL="0" lvl="0" indent="0" algn="l" rtl="0">
              <a:spcBef>
                <a:spcPts val="0"/>
              </a:spcBef>
              <a:spcAft>
                <a:spcPts val="0"/>
              </a:spcAft>
              <a:buClr>
                <a:schemeClr val="dk2"/>
              </a:buClr>
              <a:buSzPts val="5400"/>
              <a:buFont typeface="Arial"/>
              <a:buNone/>
            </a:pPr>
            <a:r>
              <a:rPr lang="en-US" sz="4000" b="1" dirty="0"/>
              <a:t>Selected Method: </a:t>
            </a:r>
            <a:r>
              <a:rPr lang="en-US" sz="4000" b="1" dirty="0" err="1"/>
              <a:t>MBSEsec</a:t>
            </a:r>
            <a:endParaRPr sz="4000" b="1" dirty="0"/>
          </a:p>
        </p:txBody>
      </p:sp>
      <p:sp>
        <p:nvSpPr>
          <p:cNvPr id="2" name="Content Placeholder 2">
            <a:extLst>
              <a:ext uri="{FF2B5EF4-FFF2-40B4-BE49-F238E27FC236}">
                <a16:creationId xmlns:a16="http://schemas.microsoft.com/office/drawing/2014/main" id="{886D0A3D-F0F8-F06B-FAAB-E6B8B8C1087F}"/>
              </a:ext>
            </a:extLst>
          </p:cNvPr>
          <p:cNvSpPr txBox="1">
            <a:spLocks/>
          </p:cNvSpPr>
          <p:nvPr/>
        </p:nvSpPr>
        <p:spPr bwMode="auto">
          <a:xfrm>
            <a:off x="628000" y="1420644"/>
            <a:ext cx="109728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rtl="0" eaLnBrk="1" fontAlgn="base" hangingPunct="1">
              <a:spcBef>
                <a:spcPts val="1200"/>
              </a:spcBef>
              <a:spcAft>
                <a:spcPct val="0"/>
              </a:spcAft>
              <a:buFont typeface="Wingdings" panose="05000000000000000000" pitchFamily="2" charset="2"/>
              <a:buChar char="§"/>
              <a:defRPr sz="2400">
                <a:solidFill>
                  <a:schemeClr val="tx1"/>
                </a:solidFill>
                <a:latin typeface="+mn-lt"/>
                <a:ea typeface="MS PGothic" panose="020B0600070205080204" pitchFamily="34" charset="-128"/>
                <a:cs typeface="MS PGothic" charset="0"/>
              </a:defRPr>
            </a:lvl1pPr>
            <a:lvl2pPr marL="579438" indent="-236538" algn="l" rtl="0" eaLnBrk="1" fontAlgn="base" hangingPunct="1">
              <a:spcBef>
                <a:spcPts val="600"/>
              </a:spcBef>
              <a:spcAft>
                <a:spcPct val="0"/>
              </a:spcAft>
              <a:buChar char="–"/>
              <a:defRPr sz="2000">
                <a:solidFill>
                  <a:schemeClr val="tx1"/>
                </a:solidFill>
                <a:latin typeface="+mn-lt"/>
                <a:ea typeface="MS PGothic" panose="020B0600070205080204" pitchFamily="34" charset="-128"/>
                <a:cs typeface="MS PGothic" charset="0"/>
              </a:defRPr>
            </a:lvl2pPr>
            <a:lvl3pPr marL="914400" indent="-228600" algn="l" rtl="0" eaLnBrk="1" fontAlgn="base" hangingPunct="1">
              <a:spcBef>
                <a:spcPts val="300"/>
              </a:spcBef>
              <a:spcAft>
                <a:spcPct val="0"/>
              </a:spcAft>
              <a:buChar char="•"/>
              <a:defRPr sz="1800">
                <a:solidFill>
                  <a:schemeClr val="tx1"/>
                </a:solidFill>
                <a:latin typeface="+mn-lt"/>
                <a:ea typeface="MS PGothic" panose="020B0600070205080204" pitchFamily="34" charset="-128"/>
                <a:cs typeface="MS PGothic" charset="0"/>
              </a:defRPr>
            </a:lvl3pPr>
            <a:lvl4pPr marL="1600200" indent="-228600" algn="l" rtl="0" eaLnBrk="1" fontAlgn="base" hangingPunct="1">
              <a:spcBef>
                <a:spcPct val="20000"/>
              </a:spcBef>
              <a:spcAft>
                <a:spcPct val="0"/>
              </a:spcAft>
              <a:buChar char="–"/>
              <a:defRPr sz="1600">
                <a:solidFill>
                  <a:schemeClr val="tx1"/>
                </a:solidFill>
                <a:latin typeface="+mn-lt"/>
                <a:ea typeface="MS PGothic" panose="020B0600070205080204" pitchFamily="34" charset="-128"/>
                <a:cs typeface="MS PGothic" charset="0"/>
              </a:defRPr>
            </a:lvl4pPr>
            <a:lvl5pPr marL="2057400" indent="-228600" algn="l" rtl="0" eaLnBrk="1" fontAlgn="base" hangingPunct="1">
              <a:spcBef>
                <a:spcPct val="20000"/>
              </a:spcBef>
              <a:spcAft>
                <a:spcPct val="0"/>
              </a:spcAft>
              <a:buChar char="»"/>
              <a:defRPr sz="1800">
                <a:solidFill>
                  <a:schemeClr val="tx1"/>
                </a:solidFill>
                <a:latin typeface="+mn-lt"/>
                <a:ea typeface="MS PGothic" panose="020B0600070205080204" pitchFamily="34" charset="-128"/>
                <a:cs typeface="MS PGothic" charset="0"/>
              </a:defRPr>
            </a:lvl5pPr>
            <a:lvl6pPr marL="2514600" indent="-228600" algn="l" rtl="0" eaLnBrk="1" fontAlgn="base" hangingPunct="1">
              <a:spcBef>
                <a:spcPct val="20000"/>
              </a:spcBef>
              <a:spcAft>
                <a:spcPct val="0"/>
              </a:spcAft>
              <a:buChar char="»"/>
              <a:defRPr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tx1"/>
                </a:solidFill>
                <a:latin typeface="+mn-lt"/>
                <a:ea typeface="+mn-ea"/>
                <a:cs typeface="+mn-cs"/>
              </a:defRPr>
            </a:lvl9pPr>
          </a:lstStyle>
          <a:p>
            <a:pPr marR="0" lvl="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3200" b="0" i="0" u="none" strike="noStrike" kern="0" cap="none" spc="0" normalizeH="0" baseline="0" noProof="0" dirty="0">
                <a:ln>
                  <a:noFill/>
                </a:ln>
                <a:effectLst/>
                <a:uLnTx/>
                <a:uFillTx/>
                <a:latin typeface="Proxima Nova" panose="020B0604020202020204" charset="0"/>
              </a:rPr>
              <a:t>Developed by </a:t>
            </a:r>
            <a:r>
              <a:rPr kumimoji="0" lang="en-US" sz="3200" b="0" i="0" u="none" strike="noStrike" kern="0" cap="none" spc="0" normalizeH="0" baseline="0" noProof="0" dirty="0" err="1">
                <a:ln>
                  <a:noFill/>
                </a:ln>
                <a:effectLst/>
                <a:uLnTx/>
                <a:uFillTx/>
                <a:latin typeface="Proxima Nova" panose="020B0604020202020204" charset="0"/>
              </a:rPr>
              <a:t>Mazeika</a:t>
            </a:r>
            <a:r>
              <a:rPr kumimoji="0" lang="en-US" sz="3200" b="0" i="0" u="none" strike="noStrike" kern="0" cap="none" spc="0" normalizeH="0" baseline="0" noProof="0" dirty="0">
                <a:ln>
                  <a:noFill/>
                </a:ln>
                <a:effectLst/>
                <a:uLnTx/>
                <a:uFillTx/>
                <a:latin typeface="Proxima Nova" panose="020B0604020202020204" charset="0"/>
              </a:rPr>
              <a:t> et al. in 2020 [26]</a:t>
            </a:r>
          </a:p>
          <a:p>
            <a:pPr marR="0" lvl="1"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2800" b="0" i="0" u="none" strike="noStrike" kern="0" cap="none" spc="0" normalizeH="0" baseline="0" noProof="0" dirty="0">
                <a:ln>
                  <a:noFill/>
                </a:ln>
                <a:effectLst/>
                <a:uLnTx/>
                <a:uFillTx/>
                <a:latin typeface="Proxima Nova" panose="020B0604020202020204" charset="0"/>
              </a:rPr>
              <a:t>Follows a simple four step iterative process</a:t>
            </a:r>
          </a:p>
        </p:txBody>
      </p:sp>
      <p:sp>
        <p:nvSpPr>
          <p:cNvPr id="10" name="Google Shape;325;p52">
            <a:extLst>
              <a:ext uri="{FF2B5EF4-FFF2-40B4-BE49-F238E27FC236}">
                <a16:creationId xmlns:a16="http://schemas.microsoft.com/office/drawing/2014/main" id="{D50F1779-9E97-513E-DA59-8842E41F8890}"/>
              </a:ext>
            </a:extLst>
          </p:cNvPr>
          <p:cNvSpPr txBox="1">
            <a:spLocks/>
          </p:cNvSpPr>
          <p:nvPr/>
        </p:nvSpPr>
        <p:spPr>
          <a:xfrm>
            <a:off x="12930251" y="7253752"/>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22</a:t>
            </a:fld>
            <a:endParaRPr lang="en-US" sz="1800" b="1" dirty="0">
              <a:solidFill>
                <a:schemeClr val="bg1"/>
              </a:solidFill>
              <a:latin typeface="Proxima Nova" panose="020B0604020202020204" charset="0"/>
            </a:endParaRPr>
          </a:p>
        </p:txBody>
      </p:sp>
      <p:sp>
        <p:nvSpPr>
          <p:cNvPr id="11" name="TextBox 10">
            <a:extLst>
              <a:ext uri="{FF2B5EF4-FFF2-40B4-BE49-F238E27FC236}">
                <a16:creationId xmlns:a16="http://schemas.microsoft.com/office/drawing/2014/main" id="{B64E7174-A12C-7B11-B669-CCC600D221C0}"/>
              </a:ext>
            </a:extLst>
          </p:cNvPr>
          <p:cNvSpPr txBox="1"/>
          <p:nvPr/>
        </p:nvSpPr>
        <p:spPr>
          <a:xfrm>
            <a:off x="5775959" y="7366536"/>
            <a:ext cx="2443482"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#1</a:t>
            </a:r>
          </a:p>
        </p:txBody>
      </p:sp>
      <p:pic>
        <p:nvPicPr>
          <p:cNvPr id="4" name="Picture 3" descr="A blue rectangular sign with white text&#10;&#10;Description automatically generated">
            <a:extLst>
              <a:ext uri="{FF2B5EF4-FFF2-40B4-BE49-F238E27FC236}">
                <a16:creationId xmlns:a16="http://schemas.microsoft.com/office/drawing/2014/main" id="{B86C5E68-61FB-57F4-26CA-45F585F64514}"/>
              </a:ext>
            </a:extLst>
          </p:cNvPr>
          <p:cNvPicPr>
            <a:picLocks noChangeAspect="1"/>
          </p:cNvPicPr>
          <p:nvPr/>
        </p:nvPicPr>
        <p:blipFill>
          <a:blip r:embed="rId3"/>
          <a:stretch>
            <a:fillRect/>
          </a:stretch>
        </p:blipFill>
        <p:spPr>
          <a:xfrm>
            <a:off x="737528" y="3452201"/>
            <a:ext cx="12342543" cy="2430439"/>
          </a:xfrm>
          <a:prstGeom prst="rect">
            <a:avLst/>
          </a:prstGeom>
        </p:spPr>
      </p:pic>
    </p:spTree>
    <p:extLst>
      <p:ext uri="{BB962C8B-B14F-4D97-AF65-F5344CB8AC3E}">
        <p14:creationId xmlns:p14="http://schemas.microsoft.com/office/powerpoint/2010/main" val="3785160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5" name="TextBox 4">
            <a:extLst>
              <a:ext uri="{FF2B5EF4-FFF2-40B4-BE49-F238E27FC236}">
                <a16:creationId xmlns:a16="http://schemas.microsoft.com/office/drawing/2014/main" id="{F9BE4C54-A151-5214-7CDA-102CEA2C21D6}"/>
              </a:ext>
            </a:extLst>
          </p:cNvPr>
          <p:cNvSpPr txBox="1"/>
          <p:nvPr/>
        </p:nvSpPr>
        <p:spPr>
          <a:xfrm>
            <a:off x="1993900" y="474338"/>
            <a:ext cx="9829800" cy="2800767"/>
          </a:xfrm>
          <a:prstGeom prst="rect">
            <a:avLst/>
          </a:prstGeom>
          <a:noFill/>
        </p:spPr>
        <p:txBody>
          <a:bodyPr wrap="square" rtlCol="0">
            <a:spAutoFit/>
          </a:bodyPr>
          <a:lstStyle/>
          <a:p>
            <a:pPr eaLnBrk="0" fontAlgn="base" hangingPunct="0">
              <a:spcBef>
                <a:spcPct val="0"/>
              </a:spcBef>
              <a:spcAft>
                <a:spcPct val="0"/>
              </a:spcAft>
              <a:buClrTx/>
              <a:buFontTx/>
              <a:buNone/>
            </a:pPr>
            <a:r>
              <a:rPr lang="en-US" sz="3600" kern="1200" dirty="0">
                <a:solidFill>
                  <a:schemeClr val="tx1"/>
                </a:solidFill>
                <a:latin typeface="Proxima Nova" panose="020B0604020202020204" charset="0"/>
                <a:ea typeface="MS PGothic" panose="020B0600070205080204" pitchFamily="34" charset="-128"/>
              </a:rPr>
              <a:t>Goal: Apply the </a:t>
            </a:r>
            <a:r>
              <a:rPr lang="en-US" sz="3600" kern="1200" dirty="0" err="1">
                <a:solidFill>
                  <a:schemeClr val="tx1"/>
                </a:solidFill>
                <a:latin typeface="Proxima Nova" panose="020B0604020202020204" charset="0"/>
                <a:ea typeface="MS PGothic" panose="020B0600070205080204" pitchFamily="34" charset="-128"/>
              </a:rPr>
              <a:t>MBSEsec</a:t>
            </a:r>
            <a:r>
              <a:rPr lang="en-US" sz="3600" kern="1200" dirty="0">
                <a:solidFill>
                  <a:schemeClr val="tx1"/>
                </a:solidFill>
                <a:latin typeface="Proxima Nova" panose="020B0604020202020204" charset="0"/>
                <a:ea typeface="MS PGothic" panose="020B0600070205080204" pitchFamily="34" charset="-128"/>
              </a:rPr>
              <a:t> methodology (</a:t>
            </a:r>
            <a:r>
              <a:rPr lang="en-US" sz="3600" kern="1200" dirty="0">
                <a:solidFill>
                  <a:srgbClr val="FF0000"/>
                </a:solidFill>
                <a:latin typeface="Proxima Nova" panose="020B0604020202020204" charset="0"/>
                <a:ea typeface="MS PGothic" panose="020B0600070205080204" pitchFamily="34" charset="-128"/>
              </a:rPr>
              <a:t>Method</a:t>
            </a:r>
            <a:r>
              <a:rPr lang="en-US" sz="3600" kern="1200" dirty="0">
                <a:solidFill>
                  <a:schemeClr val="tx1"/>
                </a:solidFill>
                <a:latin typeface="Proxima Nova" panose="020B0604020202020204" charset="0"/>
                <a:ea typeface="MS PGothic" panose="020B0600070205080204" pitchFamily="34" charset="-128"/>
              </a:rPr>
              <a:t>) using </a:t>
            </a:r>
            <a:r>
              <a:rPr lang="en-US" sz="3600" kern="1200" dirty="0" err="1">
                <a:solidFill>
                  <a:schemeClr val="tx1"/>
                </a:solidFill>
                <a:latin typeface="Proxima Nova" panose="020B0604020202020204" charset="0"/>
                <a:ea typeface="MS PGothic" panose="020B0600070205080204" pitchFamily="34" charset="-128"/>
              </a:rPr>
              <a:t>SysML</a:t>
            </a:r>
            <a:r>
              <a:rPr lang="en-US" sz="3600" kern="1200" dirty="0">
                <a:solidFill>
                  <a:schemeClr val="tx1"/>
                </a:solidFill>
                <a:latin typeface="Proxima Nova" panose="020B0604020202020204" charset="0"/>
                <a:ea typeface="MS PGothic" panose="020B0600070205080204" pitchFamily="34" charset="-128"/>
              </a:rPr>
              <a:t> (</a:t>
            </a:r>
            <a:r>
              <a:rPr lang="en-US" sz="3600" kern="1200" dirty="0">
                <a:solidFill>
                  <a:srgbClr val="FF0000"/>
                </a:solidFill>
                <a:latin typeface="Proxima Nova" panose="020B0604020202020204" charset="0"/>
                <a:ea typeface="MS PGothic" panose="020B0600070205080204" pitchFamily="34" charset="-128"/>
              </a:rPr>
              <a:t>Language</a:t>
            </a:r>
            <a:r>
              <a:rPr lang="en-US" sz="3600" kern="1200" dirty="0">
                <a:solidFill>
                  <a:schemeClr val="tx1"/>
                </a:solidFill>
                <a:latin typeface="Proxima Nova" panose="020B0604020202020204" charset="0"/>
                <a:ea typeface="MS PGothic" panose="020B0600070205080204" pitchFamily="34" charset="-128"/>
              </a:rPr>
              <a:t>) in Cameo (</a:t>
            </a:r>
            <a:r>
              <a:rPr lang="en-US" sz="3600" kern="1200" dirty="0">
                <a:solidFill>
                  <a:srgbClr val="FF0000"/>
                </a:solidFill>
                <a:latin typeface="Proxima Nova" panose="020B0604020202020204" charset="0"/>
                <a:ea typeface="MS PGothic" panose="020B0600070205080204" pitchFamily="34" charset="-128"/>
              </a:rPr>
              <a:t>Tool</a:t>
            </a:r>
            <a:r>
              <a:rPr lang="en-US" sz="3600" kern="1200" dirty="0">
                <a:solidFill>
                  <a:schemeClr val="tx1"/>
                </a:solidFill>
                <a:latin typeface="Proxima Nova" panose="020B0604020202020204" charset="0"/>
                <a:ea typeface="MS PGothic" panose="020B0600070205080204" pitchFamily="34" charset="-128"/>
              </a:rPr>
              <a:t>) to the J1939 Transport Protocol (SOI).</a:t>
            </a:r>
          </a:p>
          <a:p>
            <a:pPr eaLnBrk="0" fontAlgn="base" hangingPunct="0">
              <a:spcBef>
                <a:spcPct val="0"/>
              </a:spcBef>
              <a:spcAft>
                <a:spcPct val="0"/>
              </a:spcAft>
              <a:buClrTx/>
              <a:buFontTx/>
              <a:buNone/>
            </a:pPr>
            <a:endParaRPr lang="en-US" sz="3600" kern="1200" dirty="0">
              <a:solidFill>
                <a:schemeClr val="tx1"/>
              </a:solidFill>
              <a:latin typeface="Proxima Nova" panose="020B0604020202020204" charset="0"/>
              <a:ea typeface="MS PGothic" panose="020B0600070205080204" pitchFamily="34" charset="-128"/>
            </a:endParaRPr>
          </a:p>
          <a:p>
            <a:pPr eaLnBrk="0" fontAlgn="base" hangingPunct="0">
              <a:spcBef>
                <a:spcPct val="0"/>
              </a:spcBef>
              <a:spcAft>
                <a:spcPct val="0"/>
              </a:spcAft>
              <a:buClrTx/>
              <a:buFontTx/>
              <a:buNone/>
            </a:pPr>
            <a:r>
              <a:rPr lang="en-US" sz="3200" kern="1200" dirty="0">
                <a:solidFill>
                  <a:schemeClr val="tx1"/>
                </a:solidFill>
                <a:latin typeface="Proxima Nova" panose="020B0604020202020204" charset="0"/>
                <a:ea typeface="MS PGothic" panose="020B0600070205080204" pitchFamily="34" charset="-128"/>
              </a:rPr>
              <a:t>Output: </a:t>
            </a:r>
            <a:r>
              <a:rPr lang="en-US" sz="3200" u="sng" kern="1200" dirty="0">
                <a:solidFill>
                  <a:schemeClr val="tx1"/>
                </a:solidFill>
                <a:latin typeface="Proxima Nova" panose="020B0604020202020204" charset="0"/>
                <a:ea typeface="MS PGothic" panose="020B0600070205080204" pitchFamily="34" charset="-128"/>
              </a:rPr>
              <a:t>Security requirements</a:t>
            </a:r>
            <a:r>
              <a:rPr lang="en-US" sz="3200" kern="1200" dirty="0">
                <a:solidFill>
                  <a:schemeClr val="tx1"/>
                </a:solidFill>
                <a:latin typeface="Proxima Nova" panose="020B0604020202020204" charset="0"/>
                <a:ea typeface="MS PGothic" panose="020B0600070205080204" pitchFamily="34" charset="-128"/>
              </a:rPr>
              <a:t>, and </a:t>
            </a:r>
            <a:r>
              <a:rPr lang="en-US" sz="3200" u="sng" kern="1200" dirty="0">
                <a:solidFill>
                  <a:schemeClr val="tx1"/>
                </a:solidFill>
                <a:latin typeface="Proxima Nova" panose="020B0604020202020204" charset="0"/>
                <a:ea typeface="MS PGothic" panose="020B0600070205080204" pitchFamily="34" charset="-128"/>
              </a:rPr>
              <a:t>security controls</a:t>
            </a:r>
          </a:p>
        </p:txBody>
      </p:sp>
      <p:grpSp>
        <p:nvGrpSpPr>
          <p:cNvPr id="6" name="Group 5">
            <a:extLst>
              <a:ext uri="{FF2B5EF4-FFF2-40B4-BE49-F238E27FC236}">
                <a16:creationId xmlns:a16="http://schemas.microsoft.com/office/drawing/2014/main" id="{93D5E2C8-6017-0B85-B2F6-8A6244D86C57}"/>
              </a:ext>
            </a:extLst>
          </p:cNvPr>
          <p:cNvGrpSpPr/>
          <p:nvPr/>
        </p:nvGrpSpPr>
        <p:grpSpPr>
          <a:xfrm>
            <a:off x="2212975" y="4084320"/>
            <a:ext cx="9391650" cy="1887845"/>
            <a:chOff x="1533525" y="3962400"/>
            <a:chExt cx="9391650" cy="1887845"/>
          </a:xfrm>
        </p:grpSpPr>
        <p:grpSp>
          <p:nvGrpSpPr>
            <p:cNvPr id="7" name="Group 6">
              <a:extLst>
                <a:ext uri="{FF2B5EF4-FFF2-40B4-BE49-F238E27FC236}">
                  <a16:creationId xmlns:a16="http://schemas.microsoft.com/office/drawing/2014/main" id="{AF691331-E803-9593-5CB2-6F53CE622964}"/>
                </a:ext>
              </a:extLst>
            </p:cNvPr>
            <p:cNvGrpSpPr/>
            <p:nvPr/>
          </p:nvGrpSpPr>
          <p:grpSpPr>
            <a:xfrm>
              <a:off x="1533525" y="3962400"/>
              <a:ext cx="9391650" cy="1457325"/>
              <a:chOff x="1143000" y="81915"/>
              <a:chExt cx="9391650" cy="1457325"/>
            </a:xfrm>
          </p:grpSpPr>
          <p:pic>
            <p:nvPicPr>
              <p:cNvPr id="12" name="Picture 11">
                <a:extLst>
                  <a:ext uri="{FF2B5EF4-FFF2-40B4-BE49-F238E27FC236}">
                    <a16:creationId xmlns:a16="http://schemas.microsoft.com/office/drawing/2014/main" id="{89365C38-6BA9-A225-46E0-FA0019B46D38}"/>
                  </a:ext>
                </a:extLst>
              </p:cNvPr>
              <p:cNvPicPr>
                <a:picLocks noChangeAspect="1"/>
              </p:cNvPicPr>
              <p:nvPr/>
            </p:nvPicPr>
            <p:blipFill rotWithShape="1">
              <a:blip r:embed="rId3"/>
              <a:srcRect b="73186"/>
              <a:stretch/>
            </p:blipFill>
            <p:spPr>
              <a:xfrm>
                <a:off x="1143000" y="474625"/>
                <a:ext cx="2803835" cy="728919"/>
              </a:xfrm>
              <a:prstGeom prst="rect">
                <a:avLst/>
              </a:prstGeom>
              <a:ln>
                <a:solidFill>
                  <a:srgbClr val="000000"/>
                </a:solidFill>
              </a:ln>
            </p:spPr>
          </p:pic>
          <p:pic>
            <p:nvPicPr>
              <p:cNvPr id="13" name="Picture 12" descr="SysML Open Source Project: What is SysML? Who created it?">
                <a:extLst>
                  <a:ext uri="{FF2B5EF4-FFF2-40B4-BE49-F238E27FC236}">
                    <a16:creationId xmlns:a16="http://schemas.microsoft.com/office/drawing/2014/main" id="{44A189E7-233F-CCD0-FDD5-8A9734E779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61788"/>
                <a:ext cx="1354592" cy="13545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2022x Refresh1 Version News">
                <a:extLst>
                  <a:ext uri="{FF2B5EF4-FFF2-40B4-BE49-F238E27FC236}">
                    <a16:creationId xmlns:a16="http://schemas.microsoft.com/office/drawing/2014/main" id="{75ABCFF8-3FF3-7086-E3BA-5A1581E571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81915"/>
                <a:ext cx="2914650" cy="1457325"/>
              </a:xfrm>
              <a:prstGeom prst="rect">
                <a:avLst/>
              </a:prstGeom>
              <a:noFill/>
              <a:extLst>
                <a:ext uri="{909E8E84-426E-40DD-AFC4-6F175D3DCCD1}">
                  <a14:hiddenFill xmlns:a14="http://schemas.microsoft.com/office/drawing/2010/main">
                    <a:solidFill>
                      <a:srgbClr val="FFFFFF"/>
                    </a:solidFill>
                  </a14:hiddenFill>
                </a:ext>
              </a:extLst>
            </p:spPr>
          </p:pic>
          <p:sp>
            <p:nvSpPr>
              <p:cNvPr id="15" name="Plus Sign 14">
                <a:extLst>
                  <a:ext uri="{FF2B5EF4-FFF2-40B4-BE49-F238E27FC236}">
                    <a16:creationId xmlns:a16="http://schemas.microsoft.com/office/drawing/2014/main" id="{0FF59B5A-EC0E-5FF0-AFD4-759D24B023F7}"/>
                  </a:ext>
                </a:extLst>
              </p:cNvPr>
              <p:cNvSpPr/>
              <p:nvPr/>
            </p:nvSpPr>
            <p:spPr>
              <a:xfrm>
                <a:off x="4495800" y="609600"/>
                <a:ext cx="361950" cy="381000"/>
              </a:xfrm>
              <a:prstGeom prst="mathPlus">
                <a:avLst/>
              </a:prstGeom>
              <a:solidFill>
                <a:srgbClr val="BBE0E3"/>
              </a:solidFill>
              <a:ln w="25400" cap="flat" cmpd="sng" algn="ctr">
                <a:solidFill>
                  <a:srgbClr val="BBE0E3">
                    <a:shade val="15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endParaRPr>
              </a:p>
            </p:txBody>
          </p:sp>
          <p:sp>
            <p:nvSpPr>
              <p:cNvPr id="16" name="Plus Sign 15">
                <a:extLst>
                  <a:ext uri="{FF2B5EF4-FFF2-40B4-BE49-F238E27FC236}">
                    <a16:creationId xmlns:a16="http://schemas.microsoft.com/office/drawing/2014/main" id="{71D8BEFE-DC19-A9D5-7A2F-B9394EC85F2E}"/>
                  </a:ext>
                </a:extLst>
              </p:cNvPr>
              <p:cNvSpPr/>
              <p:nvPr/>
            </p:nvSpPr>
            <p:spPr>
              <a:xfrm>
                <a:off x="7012442" y="571500"/>
                <a:ext cx="361950" cy="381000"/>
              </a:xfrm>
              <a:prstGeom prst="mathPlus">
                <a:avLst/>
              </a:prstGeom>
              <a:solidFill>
                <a:srgbClr val="BBE0E3"/>
              </a:solidFill>
              <a:ln w="25400" cap="flat" cmpd="sng" algn="ctr">
                <a:solidFill>
                  <a:srgbClr val="BBE0E3">
                    <a:shade val="15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endParaRPr>
              </a:p>
            </p:txBody>
          </p:sp>
        </p:grpSp>
        <p:sp>
          <p:nvSpPr>
            <p:cNvPr id="8" name="TextBox 7">
              <a:extLst>
                <a:ext uri="{FF2B5EF4-FFF2-40B4-BE49-F238E27FC236}">
                  <a16:creationId xmlns:a16="http://schemas.microsoft.com/office/drawing/2014/main" id="{EF819551-46D7-BFDC-DA64-FA1F008DD9D1}"/>
                </a:ext>
              </a:extLst>
            </p:cNvPr>
            <p:cNvSpPr txBox="1"/>
            <p:nvPr/>
          </p:nvSpPr>
          <p:spPr>
            <a:xfrm>
              <a:off x="2306792" y="5388579"/>
              <a:ext cx="1257300" cy="461665"/>
            </a:xfrm>
            <a:prstGeom prst="rect">
              <a:avLst/>
            </a:prstGeom>
            <a:noFill/>
          </p:spPr>
          <p:txBody>
            <a:bodyPr wrap="squar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rPr>
                <a:t>Method</a:t>
              </a:r>
              <a:endParaRPr kumimoji="0" 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S PGothic" panose="020B0600070205080204" pitchFamily="34" charset="-128"/>
              </a:endParaRPr>
            </a:p>
          </p:txBody>
        </p:sp>
        <p:sp>
          <p:nvSpPr>
            <p:cNvPr id="10" name="TextBox 9">
              <a:extLst>
                <a:ext uri="{FF2B5EF4-FFF2-40B4-BE49-F238E27FC236}">
                  <a16:creationId xmlns:a16="http://schemas.microsoft.com/office/drawing/2014/main" id="{AFE2DEB9-FA0E-9D5C-8FDF-D9ACEFD0E58F}"/>
                </a:ext>
              </a:extLst>
            </p:cNvPr>
            <p:cNvSpPr txBox="1"/>
            <p:nvPr/>
          </p:nvSpPr>
          <p:spPr>
            <a:xfrm>
              <a:off x="5595937" y="5388580"/>
              <a:ext cx="1611767" cy="461665"/>
            </a:xfrm>
            <a:prstGeom prst="rect">
              <a:avLst/>
            </a:prstGeom>
            <a:noFill/>
          </p:spPr>
          <p:txBody>
            <a:bodyPr wrap="squar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rPr>
                <a:t>Language</a:t>
              </a:r>
              <a:endParaRPr kumimoji="0" 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S PGothic" panose="020B0600070205080204" pitchFamily="34" charset="-128"/>
              </a:endParaRPr>
            </a:p>
          </p:txBody>
        </p:sp>
        <p:sp>
          <p:nvSpPr>
            <p:cNvPr id="11" name="TextBox 10">
              <a:extLst>
                <a:ext uri="{FF2B5EF4-FFF2-40B4-BE49-F238E27FC236}">
                  <a16:creationId xmlns:a16="http://schemas.microsoft.com/office/drawing/2014/main" id="{F7EC03B2-5E84-1238-4D57-6A9BAC1C98AF}"/>
                </a:ext>
              </a:extLst>
            </p:cNvPr>
            <p:cNvSpPr txBox="1"/>
            <p:nvPr/>
          </p:nvSpPr>
          <p:spPr>
            <a:xfrm>
              <a:off x="9066357" y="5388578"/>
              <a:ext cx="818851" cy="461665"/>
            </a:xfrm>
            <a:prstGeom prst="rect">
              <a:avLst/>
            </a:prstGeom>
            <a:noFill/>
          </p:spPr>
          <p:txBody>
            <a:bodyPr wrap="squar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rPr>
                <a:t>Tool</a:t>
              </a:r>
              <a:endParaRPr kumimoji="0" 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S PGothic" panose="020B0600070205080204" pitchFamily="34" charset="-128"/>
              </a:endParaRPr>
            </a:p>
          </p:txBody>
        </p:sp>
      </p:grpSp>
      <p:sp>
        <p:nvSpPr>
          <p:cNvPr id="17" name="Rectangle 16">
            <a:extLst>
              <a:ext uri="{FF2B5EF4-FFF2-40B4-BE49-F238E27FC236}">
                <a16:creationId xmlns:a16="http://schemas.microsoft.com/office/drawing/2014/main" id="{038C789E-1E20-CE71-40EC-FD1E2F821BD0}"/>
              </a:ext>
            </a:extLst>
          </p:cNvPr>
          <p:cNvSpPr/>
          <p:nvPr/>
        </p:nvSpPr>
        <p:spPr>
          <a:xfrm>
            <a:off x="1993900" y="4084320"/>
            <a:ext cx="9610725" cy="1981200"/>
          </a:xfrm>
          <a:prstGeom prst="rect">
            <a:avLst/>
          </a:prstGeom>
          <a:noFill/>
          <a:ln w="25400" cap="flat" cmpd="sng" algn="ctr">
            <a:solidFill>
              <a:schemeClr val="bg2">
                <a:lumMod val="50000"/>
              </a:scheme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endParaRPr>
          </a:p>
        </p:txBody>
      </p:sp>
      <p:sp>
        <p:nvSpPr>
          <p:cNvPr id="18" name="Google Shape;325;p52">
            <a:extLst>
              <a:ext uri="{FF2B5EF4-FFF2-40B4-BE49-F238E27FC236}">
                <a16:creationId xmlns:a16="http://schemas.microsoft.com/office/drawing/2014/main" id="{1BC16304-4CF1-70FC-7EDE-5C73E6C3825B}"/>
              </a:ext>
            </a:extLst>
          </p:cNvPr>
          <p:cNvSpPr txBox="1">
            <a:spLocks/>
          </p:cNvSpPr>
          <p:nvPr/>
        </p:nvSpPr>
        <p:spPr>
          <a:xfrm>
            <a:off x="12930251" y="7253752"/>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23</a:t>
            </a:fld>
            <a:endParaRPr lang="en-US" sz="1800" b="1" dirty="0">
              <a:solidFill>
                <a:schemeClr val="bg1"/>
              </a:solidFill>
              <a:latin typeface="Proxima Nova" panose="020B0604020202020204" charset="0"/>
            </a:endParaRPr>
          </a:p>
        </p:txBody>
      </p:sp>
      <p:sp>
        <p:nvSpPr>
          <p:cNvPr id="19" name="TextBox 18">
            <a:extLst>
              <a:ext uri="{FF2B5EF4-FFF2-40B4-BE49-F238E27FC236}">
                <a16:creationId xmlns:a16="http://schemas.microsoft.com/office/drawing/2014/main" id="{F701ACAE-AA2C-70E1-E2D2-1932420251FA}"/>
              </a:ext>
            </a:extLst>
          </p:cNvPr>
          <p:cNvSpPr txBox="1"/>
          <p:nvPr/>
        </p:nvSpPr>
        <p:spPr>
          <a:xfrm>
            <a:off x="5775959" y="7366536"/>
            <a:ext cx="2443482"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#1</a:t>
            </a:r>
          </a:p>
        </p:txBody>
      </p:sp>
    </p:spTree>
    <p:extLst>
      <p:ext uri="{BB962C8B-B14F-4D97-AF65-F5344CB8AC3E}">
        <p14:creationId xmlns:p14="http://schemas.microsoft.com/office/powerpoint/2010/main" val="707650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628000" y="0"/>
            <a:ext cx="12561600" cy="1015800"/>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en-US" dirty="0"/>
              <a:t>Some Key Concepts</a:t>
            </a:r>
            <a:endParaRPr dirty="0"/>
          </a:p>
        </p:txBody>
      </p:sp>
      <p:sp>
        <p:nvSpPr>
          <p:cNvPr id="334" name="Google Shape;334;p53"/>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24</a:t>
            </a:fld>
            <a:endParaRPr/>
          </a:p>
        </p:txBody>
      </p:sp>
      <p:pic>
        <p:nvPicPr>
          <p:cNvPr id="8" name="Picture 7" descr="Diagram of a diagram&#10;&#10;Description automatically generated">
            <a:extLst>
              <a:ext uri="{FF2B5EF4-FFF2-40B4-BE49-F238E27FC236}">
                <a16:creationId xmlns:a16="http://schemas.microsoft.com/office/drawing/2014/main" id="{33EF7340-EE5E-54E8-E7AB-11DA47521B0D}"/>
              </a:ext>
            </a:extLst>
          </p:cNvPr>
          <p:cNvPicPr>
            <a:picLocks noChangeAspect="1"/>
          </p:cNvPicPr>
          <p:nvPr/>
        </p:nvPicPr>
        <p:blipFill>
          <a:blip r:embed="rId3"/>
          <a:stretch>
            <a:fillRect/>
          </a:stretch>
        </p:blipFill>
        <p:spPr>
          <a:xfrm>
            <a:off x="643513" y="2605012"/>
            <a:ext cx="12577113" cy="4761524"/>
          </a:xfrm>
          <a:prstGeom prst="rect">
            <a:avLst/>
          </a:prstGeom>
        </p:spPr>
      </p:pic>
      <p:sp>
        <p:nvSpPr>
          <p:cNvPr id="11" name="TextBox 10">
            <a:extLst>
              <a:ext uri="{FF2B5EF4-FFF2-40B4-BE49-F238E27FC236}">
                <a16:creationId xmlns:a16="http://schemas.microsoft.com/office/drawing/2014/main" id="{129CD194-6761-7A76-4CFF-4A9CF6768E8D}"/>
              </a:ext>
            </a:extLst>
          </p:cNvPr>
          <p:cNvSpPr txBox="1"/>
          <p:nvPr/>
        </p:nvSpPr>
        <p:spPr>
          <a:xfrm>
            <a:off x="5757560" y="7366536"/>
            <a:ext cx="2265680" cy="369332"/>
          </a:xfrm>
          <a:prstGeom prst="rect">
            <a:avLst/>
          </a:prstGeom>
          <a:noFill/>
        </p:spPr>
        <p:txBody>
          <a:bodyPr wrap="square" rtlCol="0">
            <a:spAutoFit/>
          </a:bodyPr>
          <a:lstStyle/>
          <a:p>
            <a:r>
              <a:rPr lang="en-US" sz="1800" b="1" dirty="0">
                <a:solidFill>
                  <a:schemeClr val="bg1"/>
                </a:solidFill>
                <a:latin typeface="Proxima Nova" panose="020B0604020202020204" charset="0"/>
              </a:rPr>
              <a:t>Literature Overview</a:t>
            </a:r>
          </a:p>
        </p:txBody>
      </p:sp>
      <p:sp>
        <p:nvSpPr>
          <p:cNvPr id="3" name="Rectangle 2">
            <a:extLst>
              <a:ext uri="{FF2B5EF4-FFF2-40B4-BE49-F238E27FC236}">
                <a16:creationId xmlns:a16="http://schemas.microsoft.com/office/drawing/2014/main" id="{73F8B37B-99AE-260E-76ED-B5732916E032}"/>
              </a:ext>
            </a:extLst>
          </p:cNvPr>
          <p:cNvSpPr/>
          <p:nvPr/>
        </p:nvSpPr>
        <p:spPr>
          <a:xfrm>
            <a:off x="628000" y="6339200"/>
            <a:ext cx="1372250" cy="925736"/>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C0655A6-BFBE-6DAA-3D78-0F1DE3F7B860}"/>
              </a:ext>
            </a:extLst>
          </p:cNvPr>
          <p:cNvSpPr/>
          <p:nvPr/>
        </p:nvSpPr>
        <p:spPr>
          <a:xfrm>
            <a:off x="5086948" y="6318880"/>
            <a:ext cx="1372250" cy="925736"/>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4BAE9DA-9012-C420-A2CC-0888A4C7E759}"/>
              </a:ext>
            </a:extLst>
          </p:cNvPr>
          <p:cNvSpPr/>
          <p:nvPr/>
        </p:nvSpPr>
        <p:spPr>
          <a:xfrm>
            <a:off x="7436356" y="6339200"/>
            <a:ext cx="1372250" cy="925736"/>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8498761-25B7-6471-FA89-4AD07ED4A64A}"/>
              </a:ext>
            </a:extLst>
          </p:cNvPr>
          <p:cNvSpPr/>
          <p:nvPr/>
        </p:nvSpPr>
        <p:spPr>
          <a:xfrm>
            <a:off x="10375417" y="6318880"/>
            <a:ext cx="1372250" cy="925736"/>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07C5EB3-92E0-6DE5-7652-D12FDA4A1AED}"/>
              </a:ext>
            </a:extLst>
          </p:cNvPr>
          <p:cNvSpPr/>
          <p:nvPr/>
        </p:nvSpPr>
        <p:spPr>
          <a:xfrm>
            <a:off x="6107164" y="4249650"/>
            <a:ext cx="1693450" cy="812777"/>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9A9CA0A-8CB5-F680-4FFB-3B5F4EC60809}"/>
              </a:ext>
            </a:extLst>
          </p:cNvPr>
          <p:cNvSpPr/>
          <p:nvPr/>
        </p:nvSpPr>
        <p:spPr>
          <a:xfrm>
            <a:off x="11863889" y="6318880"/>
            <a:ext cx="1372250" cy="925736"/>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796456AE-DA07-1668-2481-DB0485EA5AC0}"/>
              </a:ext>
            </a:extLst>
          </p:cNvPr>
          <p:cNvSpPr txBox="1">
            <a:spLocks/>
          </p:cNvSpPr>
          <p:nvPr/>
        </p:nvSpPr>
        <p:spPr>
          <a:xfrm>
            <a:off x="510877" y="952877"/>
            <a:ext cx="10144423" cy="159117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342900" algn="l" rtl="0">
              <a:lnSpc>
                <a:spcPct val="120000"/>
              </a:lnSpc>
              <a:spcBef>
                <a:spcPts val="6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1pPr>
            <a:lvl2pPr marL="914400" marR="0" lvl="1"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2pPr>
            <a:lvl3pPr marL="1371600" marR="0" lvl="2"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3pPr>
            <a:lvl4pPr marL="1828800" marR="0" lvl="3"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4pPr>
            <a:lvl5pPr marL="2286000" marR="0" lvl="4" indent="-333248" algn="l" rtl="0">
              <a:lnSpc>
                <a:spcPct val="100000"/>
              </a:lnSpc>
              <a:spcBef>
                <a:spcPts val="600"/>
              </a:spcBef>
              <a:spcAft>
                <a:spcPts val="0"/>
              </a:spcAft>
              <a:buClr>
                <a:schemeClr val="dk1"/>
              </a:buClr>
              <a:buSzPts val="1648"/>
              <a:buFont typeface="Arial"/>
              <a:buChar char="»"/>
              <a:defRPr sz="1648" b="0" i="0" u="none" strike="noStrike" cap="none">
                <a:solidFill>
                  <a:schemeClr val="dk1"/>
                </a:solidFill>
                <a:latin typeface="Libre Franklin"/>
                <a:ea typeface="Libre Franklin"/>
                <a:cs typeface="Libre Franklin"/>
                <a:sym typeface="Libre Franklin"/>
              </a:defRPr>
            </a:lvl5pPr>
            <a:lvl6pPr marL="2743200" marR="0" lvl="5"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9pPr>
          </a:lstStyle>
          <a:p>
            <a:pPr marL="114300" indent="0">
              <a:buNone/>
            </a:pPr>
            <a:r>
              <a:rPr lang="en-US" sz="2400" b="1" dirty="0">
                <a:latin typeface="Proxima Nova" panose="020B0604020202020204" charset="0"/>
              </a:rPr>
              <a:t>Stereotype: </a:t>
            </a:r>
            <a:r>
              <a:rPr lang="en-US" sz="2400" u="sng" dirty="0">
                <a:latin typeface="Proxima Nova" panose="020B0604020202020204" charset="0"/>
              </a:rPr>
              <a:t>Extends</a:t>
            </a:r>
            <a:r>
              <a:rPr lang="en-US" sz="2400" dirty="0">
                <a:latin typeface="Proxima Nova" panose="020B0604020202020204" charset="0"/>
              </a:rPr>
              <a:t> existing </a:t>
            </a:r>
            <a:r>
              <a:rPr lang="en-US" sz="2400" dirty="0" err="1">
                <a:latin typeface="Proxima Nova" panose="020B0604020202020204" charset="0"/>
              </a:rPr>
              <a:t>SysML</a:t>
            </a:r>
            <a:r>
              <a:rPr lang="en-US" sz="2400" dirty="0">
                <a:latin typeface="Proxima Nova" panose="020B0604020202020204" charset="0"/>
              </a:rPr>
              <a:t> </a:t>
            </a:r>
            <a:r>
              <a:rPr lang="en-US" sz="2400" u="sng" dirty="0">
                <a:latin typeface="Proxima Nova" panose="020B0604020202020204" charset="0"/>
              </a:rPr>
              <a:t>profile</a:t>
            </a:r>
            <a:r>
              <a:rPr lang="en-US" sz="2400" dirty="0">
                <a:latin typeface="Proxima Nova" panose="020B0604020202020204" charset="0"/>
              </a:rPr>
              <a:t> and </a:t>
            </a:r>
            <a:r>
              <a:rPr lang="en-US" sz="2400" u="sng" dirty="0">
                <a:latin typeface="Proxima Nova" panose="020B0604020202020204" charset="0"/>
              </a:rPr>
              <a:t>language</a:t>
            </a:r>
            <a:r>
              <a:rPr lang="en-US" sz="2400" dirty="0">
                <a:latin typeface="Proxima Nova" panose="020B0604020202020204" charset="0"/>
              </a:rPr>
              <a:t> concepts with </a:t>
            </a:r>
            <a:r>
              <a:rPr lang="en-US" sz="2400" u="sng" dirty="0">
                <a:latin typeface="Proxima Nova" panose="020B0604020202020204" charset="0"/>
              </a:rPr>
              <a:t>additional properties</a:t>
            </a:r>
            <a:r>
              <a:rPr lang="en-US" sz="2400" dirty="0">
                <a:latin typeface="Proxima Nova" panose="020B0604020202020204" charset="0"/>
              </a:rPr>
              <a:t> and constraints. They add new language concepts, typically to support a specific application domain. </a:t>
            </a:r>
            <a:endParaRPr lang="en-US" dirty="0">
              <a:latin typeface="Proxima Nova" panose="020B0604020202020204" charset="0"/>
            </a:endParaRPr>
          </a:p>
        </p:txBody>
      </p:sp>
      <p:pic>
        <p:nvPicPr>
          <p:cNvPr id="15" name="Picture 14">
            <a:extLst>
              <a:ext uri="{FF2B5EF4-FFF2-40B4-BE49-F238E27FC236}">
                <a16:creationId xmlns:a16="http://schemas.microsoft.com/office/drawing/2014/main" id="{56254D95-E18C-C010-4A65-0C2585399858}"/>
              </a:ext>
            </a:extLst>
          </p:cNvPr>
          <p:cNvPicPr>
            <a:picLocks noChangeAspect="1"/>
          </p:cNvPicPr>
          <p:nvPr/>
        </p:nvPicPr>
        <p:blipFill>
          <a:blip r:embed="rId4"/>
          <a:stretch>
            <a:fillRect/>
          </a:stretch>
        </p:blipFill>
        <p:spPr>
          <a:xfrm>
            <a:off x="10858823" y="1026448"/>
            <a:ext cx="2631216" cy="1591175"/>
          </a:xfrm>
          <a:prstGeom prst="rect">
            <a:avLst/>
          </a:prstGeom>
        </p:spPr>
      </p:pic>
      <p:sp>
        <p:nvSpPr>
          <p:cNvPr id="16" name="Rectangle 15">
            <a:extLst>
              <a:ext uri="{FF2B5EF4-FFF2-40B4-BE49-F238E27FC236}">
                <a16:creationId xmlns:a16="http://schemas.microsoft.com/office/drawing/2014/main" id="{1EB179CB-9634-3818-F0F0-3296A40C94A7}"/>
              </a:ext>
            </a:extLst>
          </p:cNvPr>
          <p:cNvSpPr/>
          <p:nvPr/>
        </p:nvSpPr>
        <p:spPr>
          <a:xfrm>
            <a:off x="11036300" y="1026448"/>
            <a:ext cx="2270423" cy="5949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990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rectangular sign with white text&#10;&#10;Description automatically generated">
            <a:extLst>
              <a:ext uri="{FF2B5EF4-FFF2-40B4-BE49-F238E27FC236}">
                <a16:creationId xmlns:a16="http://schemas.microsoft.com/office/drawing/2014/main" id="{B366F7B9-E516-1B1C-9DFA-19923A1DD9C9}"/>
              </a:ext>
            </a:extLst>
          </p:cNvPr>
          <p:cNvPicPr>
            <a:picLocks noChangeAspect="1"/>
          </p:cNvPicPr>
          <p:nvPr/>
        </p:nvPicPr>
        <p:blipFill>
          <a:blip r:embed="rId3"/>
          <a:stretch>
            <a:fillRect/>
          </a:stretch>
        </p:blipFill>
        <p:spPr>
          <a:xfrm>
            <a:off x="9415742" y="67379"/>
            <a:ext cx="4353746" cy="857320"/>
          </a:xfrm>
          <a:prstGeom prst="rect">
            <a:avLst/>
          </a:prstGeom>
        </p:spPr>
      </p:pic>
      <p:sp>
        <p:nvSpPr>
          <p:cNvPr id="2" name="Title 1">
            <a:extLst>
              <a:ext uri="{FF2B5EF4-FFF2-40B4-BE49-F238E27FC236}">
                <a16:creationId xmlns:a16="http://schemas.microsoft.com/office/drawing/2014/main" id="{A1ABC067-316B-D2F7-A075-8CD83E6B5618}"/>
              </a:ext>
            </a:extLst>
          </p:cNvPr>
          <p:cNvSpPr>
            <a:spLocks noGrp="1"/>
          </p:cNvSpPr>
          <p:nvPr>
            <p:ph type="title"/>
          </p:nvPr>
        </p:nvSpPr>
        <p:spPr>
          <a:xfrm>
            <a:off x="341105" y="183048"/>
            <a:ext cx="12561453" cy="1015663"/>
          </a:xfrm>
        </p:spPr>
        <p:txBody>
          <a:bodyPr/>
          <a:lstStyle/>
          <a:p>
            <a:r>
              <a:rPr lang="en-US" dirty="0" err="1"/>
              <a:t>MBSEsec</a:t>
            </a:r>
            <a:r>
              <a:rPr lang="en-US" dirty="0"/>
              <a:t> Applied</a:t>
            </a:r>
          </a:p>
        </p:txBody>
      </p:sp>
      <p:sp>
        <p:nvSpPr>
          <p:cNvPr id="3" name="Content Placeholder 2">
            <a:extLst>
              <a:ext uri="{FF2B5EF4-FFF2-40B4-BE49-F238E27FC236}">
                <a16:creationId xmlns:a16="http://schemas.microsoft.com/office/drawing/2014/main" id="{E8AEB230-6D31-D7F8-28BE-3493B7A03A3E}"/>
              </a:ext>
            </a:extLst>
          </p:cNvPr>
          <p:cNvSpPr>
            <a:spLocks noGrp="1"/>
          </p:cNvSpPr>
          <p:nvPr>
            <p:ph idx="1"/>
          </p:nvPr>
        </p:nvSpPr>
        <p:spPr>
          <a:xfrm>
            <a:off x="518161" y="1381760"/>
            <a:ext cx="8117840" cy="5699760"/>
          </a:xfrm>
        </p:spPr>
        <p:txBody>
          <a:bodyPr>
            <a:normAutofit/>
          </a:bodyPr>
          <a:lstStyle/>
          <a:p>
            <a:r>
              <a:rPr lang="en-US" dirty="0">
                <a:latin typeface="Proxima Nova" panose="020B0604020202020204" charset="0"/>
              </a:rPr>
              <a:t>Identify Security Requirements </a:t>
            </a:r>
          </a:p>
          <a:p>
            <a:pPr lvl="1"/>
            <a:r>
              <a:rPr lang="en-US" dirty="0">
                <a:latin typeface="Proxima Nova" panose="020B0604020202020204" charset="0"/>
              </a:rPr>
              <a:t>Targeted security requirements to reduce risk of the proven exploits</a:t>
            </a:r>
          </a:p>
          <a:p>
            <a:pPr lvl="1"/>
            <a:r>
              <a:rPr lang="en-US" dirty="0">
                <a:latin typeface="Proxima Nova" panose="020B0604020202020204" charset="0"/>
              </a:rPr>
              <a:t>Requirements tailored to ensure mitigation of Denial-of-Service attacks and prevention of memory overload attacks</a:t>
            </a:r>
          </a:p>
          <a:p>
            <a:pPr lvl="1"/>
            <a:r>
              <a:rPr lang="en-US" dirty="0">
                <a:latin typeface="Proxima Nova" panose="020B0604020202020204" charset="0"/>
              </a:rPr>
              <a:t>The discovered vulnerabilities highlight the fact that the ECUs are the system assets that must be secured</a:t>
            </a:r>
          </a:p>
          <a:p>
            <a:pPr lvl="2"/>
            <a:r>
              <a:rPr lang="en-US" dirty="0">
                <a:latin typeface="Proxima Nova" panose="020B0604020202020204" charset="0"/>
              </a:rPr>
              <a:t>Incomplete specification leads to </a:t>
            </a:r>
            <a:r>
              <a:rPr lang="en-US" u="sng" dirty="0">
                <a:latin typeface="Proxima Nova" panose="020B0604020202020204" charset="0"/>
              </a:rPr>
              <a:t>undefined behavior</a:t>
            </a:r>
          </a:p>
          <a:p>
            <a:pPr lvl="1"/>
            <a:r>
              <a:rPr lang="en-US" dirty="0">
                <a:latin typeface="Proxima Nova" panose="020B0604020202020204" charset="0"/>
              </a:rPr>
              <a:t>Requirements focused on </a:t>
            </a:r>
            <a:r>
              <a:rPr lang="en-US" u="sng" dirty="0">
                <a:latin typeface="Proxima Nova" panose="020B0604020202020204" charset="0"/>
              </a:rPr>
              <a:t>ECU behavior</a:t>
            </a:r>
            <a:r>
              <a:rPr lang="en-US" dirty="0">
                <a:latin typeface="Proxima Nova" panose="020B0604020202020204" charset="0"/>
              </a:rPr>
              <a:t> and </a:t>
            </a:r>
            <a:r>
              <a:rPr lang="en-US" u="sng" dirty="0">
                <a:latin typeface="Proxima Nova" panose="020B0604020202020204" charset="0"/>
              </a:rPr>
              <a:t>message handling</a:t>
            </a:r>
          </a:p>
        </p:txBody>
      </p:sp>
      <p:pic>
        <p:nvPicPr>
          <p:cNvPr id="7" name="Picture 6">
            <a:extLst>
              <a:ext uri="{FF2B5EF4-FFF2-40B4-BE49-F238E27FC236}">
                <a16:creationId xmlns:a16="http://schemas.microsoft.com/office/drawing/2014/main" id="{BECD76EC-F636-20FF-022F-49D82BB929DA}"/>
              </a:ext>
            </a:extLst>
          </p:cNvPr>
          <p:cNvPicPr>
            <a:picLocks noChangeAspect="1"/>
          </p:cNvPicPr>
          <p:nvPr/>
        </p:nvPicPr>
        <p:blipFill>
          <a:blip r:embed="rId4"/>
          <a:stretch>
            <a:fillRect/>
          </a:stretch>
        </p:blipFill>
        <p:spPr>
          <a:xfrm>
            <a:off x="9585960" y="1395127"/>
            <a:ext cx="3316598" cy="1984735"/>
          </a:xfrm>
          <a:prstGeom prst="rect">
            <a:avLst/>
          </a:prstGeom>
        </p:spPr>
      </p:pic>
      <p:pic>
        <p:nvPicPr>
          <p:cNvPr id="9" name="Picture 8" descr="A diagram of a computer flowchart&#10;&#10;Description automatically generated">
            <a:extLst>
              <a:ext uri="{FF2B5EF4-FFF2-40B4-BE49-F238E27FC236}">
                <a16:creationId xmlns:a16="http://schemas.microsoft.com/office/drawing/2014/main" id="{C6C2FF6B-2533-4FCE-1FB2-011FDDA96A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6001" y="4019172"/>
            <a:ext cx="4931454" cy="3296790"/>
          </a:xfrm>
          <a:prstGeom prst="rect">
            <a:avLst/>
          </a:prstGeom>
        </p:spPr>
      </p:pic>
      <p:cxnSp>
        <p:nvCxnSpPr>
          <p:cNvPr id="13" name="Straight Connector 12">
            <a:extLst>
              <a:ext uri="{FF2B5EF4-FFF2-40B4-BE49-F238E27FC236}">
                <a16:creationId xmlns:a16="http://schemas.microsoft.com/office/drawing/2014/main" id="{9C869A4B-3551-EA8C-E477-223E1B23E42E}"/>
              </a:ext>
            </a:extLst>
          </p:cNvPr>
          <p:cNvCxnSpPr>
            <a:cxnSpLocks/>
          </p:cNvCxnSpPr>
          <p:nvPr/>
        </p:nvCxnSpPr>
        <p:spPr>
          <a:xfrm flipV="1">
            <a:off x="9804815" y="3379862"/>
            <a:ext cx="3097743" cy="1480937"/>
          </a:xfrm>
          <a:prstGeom prst="line">
            <a:avLst/>
          </a:prstGeom>
          <a:ln/>
        </p:spPr>
        <p:style>
          <a:lnRef idx="2">
            <a:schemeClr val="dk1"/>
          </a:lnRef>
          <a:fillRef idx="0">
            <a:schemeClr val="dk1"/>
          </a:fillRef>
          <a:effectRef idx="1">
            <a:schemeClr val="dk1"/>
          </a:effectRef>
          <a:fontRef idx="minor">
            <a:schemeClr val="tx1"/>
          </a:fontRef>
        </p:style>
      </p:cxnSp>
      <p:cxnSp>
        <p:nvCxnSpPr>
          <p:cNvPr id="15" name="Straight Connector 14">
            <a:extLst>
              <a:ext uri="{FF2B5EF4-FFF2-40B4-BE49-F238E27FC236}">
                <a16:creationId xmlns:a16="http://schemas.microsoft.com/office/drawing/2014/main" id="{398653CC-D654-1C57-97D4-D5FD27323B48}"/>
              </a:ext>
            </a:extLst>
          </p:cNvPr>
          <p:cNvCxnSpPr>
            <a:cxnSpLocks/>
          </p:cNvCxnSpPr>
          <p:nvPr/>
        </p:nvCxnSpPr>
        <p:spPr>
          <a:xfrm flipV="1">
            <a:off x="8770295" y="3368040"/>
            <a:ext cx="902026" cy="897784"/>
          </a:xfrm>
          <a:prstGeom prst="line">
            <a:avLst/>
          </a:prstGeom>
          <a:ln/>
        </p:spPr>
        <p:style>
          <a:lnRef idx="2">
            <a:schemeClr val="dk1"/>
          </a:lnRef>
          <a:fillRef idx="0">
            <a:schemeClr val="dk1"/>
          </a:fillRef>
          <a:effectRef idx="1">
            <a:schemeClr val="dk1"/>
          </a:effectRef>
          <a:fontRef idx="minor">
            <a:schemeClr val="tx1"/>
          </a:fontRef>
        </p:style>
      </p:cxnSp>
      <p:sp>
        <p:nvSpPr>
          <p:cNvPr id="12" name="Rectangle: Diagonal Corners Rounded 11">
            <a:extLst>
              <a:ext uri="{FF2B5EF4-FFF2-40B4-BE49-F238E27FC236}">
                <a16:creationId xmlns:a16="http://schemas.microsoft.com/office/drawing/2014/main" id="{48CC53E1-78BD-FAA3-A3B8-457ECC2DBA9B}"/>
              </a:ext>
            </a:extLst>
          </p:cNvPr>
          <p:cNvSpPr/>
          <p:nvPr/>
        </p:nvSpPr>
        <p:spPr>
          <a:xfrm>
            <a:off x="12603253" y="4102100"/>
            <a:ext cx="863600" cy="259080"/>
          </a:xfrm>
          <a:prstGeom prst="round2DiagRect">
            <a:avLst/>
          </a:prstGeom>
          <a:solidFill>
            <a:schemeClr val="accent5">
              <a:lumMod val="20000"/>
              <a:lumOff val="80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93">
                <a:solidFill>
                  <a:schemeClr val="tx1"/>
                </a:solidFill>
              </a:rPr>
              <a:t>Requirements Diagram</a:t>
            </a:r>
          </a:p>
        </p:txBody>
      </p:sp>
      <p:sp>
        <p:nvSpPr>
          <p:cNvPr id="16" name="Oval 15">
            <a:extLst>
              <a:ext uri="{FF2B5EF4-FFF2-40B4-BE49-F238E27FC236}">
                <a16:creationId xmlns:a16="http://schemas.microsoft.com/office/drawing/2014/main" id="{B2F2459D-0304-79F8-CBC3-AB80C889EB29}"/>
              </a:ext>
            </a:extLst>
          </p:cNvPr>
          <p:cNvSpPr/>
          <p:nvPr/>
        </p:nvSpPr>
        <p:spPr>
          <a:xfrm>
            <a:off x="9415742" y="233614"/>
            <a:ext cx="962698" cy="57918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7"/>
          </a:p>
        </p:txBody>
      </p:sp>
      <p:pic>
        <p:nvPicPr>
          <p:cNvPr id="6" name="Picture 5">
            <a:extLst>
              <a:ext uri="{FF2B5EF4-FFF2-40B4-BE49-F238E27FC236}">
                <a16:creationId xmlns:a16="http://schemas.microsoft.com/office/drawing/2014/main" id="{33737490-1D35-4F87-01FF-BA645C5B77C5}"/>
              </a:ext>
            </a:extLst>
          </p:cNvPr>
          <p:cNvPicPr>
            <a:picLocks noChangeAspect="1"/>
          </p:cNvPicPr>
          <p:nvPr/>
        </p:nvPicPr>
        <p:blipFill>
          <a:blip r:embed="rId6"/>
          <a:stretch>
            <a:fillRect/>
          </a:stretch>
        </p:blipFill>
        <p:spPr>
          <a:xfrm>
            <a:off x="0" y="7383964"/>
            <a:ext cx="13817600" cy="388436"/>
          </a:xfrm>
          <a:prstGeom prst="rect">
            <a:avLst/>
          </a:prstGeom>
        </p:spPr>
      </p:pic>
      <p:sp>
        <p:nvSpPr>
          <p:cNvPr id="10" name="Google Shape;325;p52">
            <a:extLst>
              <a:ext uri="{FF2B5EF4-FFF2-40B4-BE49-F238E27FC236}">
                <a16:creationId xmlns:a16="http://schemas.microsoft.com/office/drawing/2014/main" id="{993D9C56-E6AD-59B9-AE8D-766516DFCBF9}"/>
              </a:ext>
            </a:extLst>
          </p:cNvPr>
          <p:cNvSpPr txBox="1">
            <a:spLocks/>
          </p:cNvSpPr>
          <p:nvPr/>
        </p:nvSpPr>
        <p:spPr>
          <a:xfrm>
            <a:off x="12940288" y="7313016"/>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25</a:t>
            </a:fld>
            <a:endParaRPr lang="en-US" sz="1800" b="1" dirty="0">
              <a:solidFill>
                <a:schemeClr val="bg1"/>
              </a:solidFill>
              <a:latin typeface="Proxima Nova" panose="020B0604020202020204" charset="0"/>
            </a:endParaRPr>
          </a:p>
        </p:txBody>
      </p:sp>
      <p:sp>
        <p:nvSpPr>
          <p:cNvPr id="11" name="TextBox 10">
            <a:extLst>
              <a:ext uri="{FF2B5EF4-FFF2-40B4-BE49-F238E27FC236}">
                <a16:creationId xmlns:a16="http://schemas.microsoft.com/office/drawing/2014/main" id="{7AD62AB4-6D8E-79E2-F6AA-580770CDDF29}"/>
              </a:ext>
            </a:extLst>
          </p:cNvPr>
          <p:cNvSpPr txBox="1"/>
          <p:nvPr/>
        </p:nvSpPr>
        <p:spPr>
          <a:xfrm>
            <a:off x="5775959" y="7366536"/>
            <a:ext cx="2443482"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#1</a:t>
            </a:r>
          </a:p>
        </p:txBody>
      </p:sp>
    </p:spTree>
    <p:extLst>
      <p:ext uri="{BB962C8B-B14F-4D97-AF65-F5344CB8AC3E}">
        <p14:creationId xmlns:p14="http://schemas.microsoft.com/office/powerpoint/2010/main" val="90795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AEB230-6D31-D7F8-28BE-3493B7A03A3E}"/>
              </a:ext>
            </a:extLst>
          </p:cNvPr>
          <p:cNvSpPr>
            <a:spLocks noGrp="1"/>
          </p:cNvSpPr>
          <p:nvPr>
            <p:ph idx="1"/>
          </p:nvPr>
        </p:nvSpPr>
        <p:spPr>
          <a:xfrm>
            <a:off x="505528" y="899105"/>
            <a:ext cx="8117840" cy="5699760"/>
          </a:xfrm>
        </p:spPr>
        <p:txBody>
          <a:bodyPr>
            <a:normAutofit/>
          </a:bodyPr>
          <a:lstStyle/>
          <a:p>
            <a:r>
              <a:rPr lang="en-US" dirty="0">
                <a:latin typeface="Proxima Nova" panose="020B0604020202020204" charset="0"/>
              </a:rPr>
              <a:t>Capture and Allocate Assets</a:t>
            </a:r>
          </a:p>
          <a:p>
            <a:pPr lvl="1"/>
            <a:r>
              <a:rPr lang="en-US" dirty="0">
                <a:latin typeface="Proxima Nova" panose="020B0604020202020204" charset="0"/>
              </a:rPr>
              <a:t>To best model the structure of the system, standard network traffic from the CAN Bus was logged</a:t>
            </a:r>
          </a:p>
          <a:p>
            <a:pPr lvl="2"/>
            <a:r>
              <a:rPr lang="en-US" dirty="0">
                <a:latin typeface="Proxima Nova" panose="020B0604020202020204" charset="0"/>
              </a:rPr>
              <a:t>Message traffic highlighted </a:t>
            </a:r>
            <a:r>
              <a:rPr lang="en-US" u="sng" dirty="0">
                <a:latin typeface="Proxima Nova" panose="020B0604020202020204" charset="0"/>
              </a:rPr>
              <a:t>primary ECUs</a:t>
            </a:r>
          </a:p>
          <a:p>
            <a:pPr lvl="1"/>
            <a:r>
              <a:rPr lang="en-US" dirty="0">
                <a:latin typeface="Proxima Nova" panose="020B0604020202020204" charset="0"/>
              </a:rPr>
              <a:t>Diagram that represents the </a:t>
            </a:r>
            <a:r>
              <a:rPr lang="en-US" u="sng" dirty="0">
                <a:latin typeface="Proxima Nova" panose="020B0604020202020204" charset="0"/>
              </a:rPr>
              <a:t>structure</a:t>
            </a:r>
            <a:r>
              <a:rPr lang="en-US" dirty="0">
                <a:latin typeface="Proxima Nova" panose="020B0604020202020204" charset="0"/>
              </a:rPr>
              <a:t> of the Network </a:t>
            </a:r>
          </a:p>
          <a:p>
            <a:pPr lvl="2"/>
            <a:r>
              <a:rPr lang="en-US" dirty="0">
                <a:latin typeface="Proxima Nova" panose="020B0604020202020204" charset="0"/>
              </a:rPr>
              <a:t>Blocks to depict the entities, and parts to illustrate the important components (i.e. ECM Software)</a:t>
            </a:r>
          </a:p>
          <a:p>
            <a:pPr lvl="2"/>
            <a:r>
              <a:rPr lang="en-US" dirty="0">
                <a:latin typeface="Proxima Nova" panose="020B0604020202020204" charset="0"/>
              </a:rPr>
              <a:t>Assets were classified using </a:t>
            </a:r>
            <a:r>
              <a:rPr lang="en-US" u="sng" dirty="0">
                <a:latin typeface="Proxima Nova" panose="020B0604020202020204" charset="0"/>
              </a:rPr>
              <a:t>stereotypes</a:t>
            </a:r>
            <a:r>
              <a:rPr lang="en-US" dirty="0">
                <a:latin typeface="Proxima Nova" panose="020B0604020202020204" charset="0"/>
              </a:rPr>
              <a:t> defined in the </a:t>
            </a:r>
            <a:r>
              <a:rPr lang="en-US" dirty="0" err="1">
                <a:latin typeface="Proxima Nova" panose="020B0604020202020204" charset="0"/>
              </a:rPr>
              <a:t>MBSEsec</a:t>
            </a:r>
            <a:r>
              <a:rPr lang="en-US" dirty="0">
                <a:latin typeface="Proxima Nova" panose="020B0604020202020204" charset="0"/>
              </a:rPr>
              <a:t> profile (System asset, Software asset)</a:t>
            </a:r>
          </a:p>
          <a:p>
            <a:pPr lvl="1"/>
            <a:r>
              <a:rPr lang="en-US" dirty="0">
                <a:latin typeface="Proxima Nova" panose="020B0604020202020204" charset="0"/>
              </a:rPr>
              <a:t>Then, the security requirements were </a:t>
            </a:r>
            <a:r>
              <a:rPr lang="en-US" u="sng" dirty="0">
                <a:latin typeface="Proxima Nova" panose="020B0604020202020204" charset="0"/>
              </a:rPr>
              <a:t>allocated</a:t>
            </a:r>
            <a:r>
              <a:rPr lang="en-US" dirty="0">
                <a:latin typeface="Proxima Nova" panose="020B0604020202020204" charset="0"/>
              </a:rPr>
              <a:t> to the appropriate system assets.</a:t>
            </a:r>
          </a:p>
        </p:txBody>
      </p:sp>
      <p:pic>
        <p:nvPicPr>
          <p:cNvPr id="9" name="Picture 8" descr="A diagram of a computer&#10;&#10;Description automatically generated">
            <a:extLst>
              <a:ext uri="{FF2B5EF4-FFF2-40B4-BE49-F238E27FC236}">
                <a16:creationId xmlns:a16="http://schemas.microsoft.com/office/drawing/2014/main" id="{37445F2F-368A-1DF8-A85A-D1CA63248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53" y="1730092"/>
            <a:ext cx="9431935" cy="3497580"/>
          </a:xfrm>
          <a:prstGeom prst="rect">
            <a:avLst/>
          </a:prstGeom>
        </p:spPr>
      </p:pic>
      <p:sp>
        <p:nvSpPr>
          <p:cNvPr id="2" name="Title 1">
            <a:extLst>
              <a:ext uri="{FF2B5EF4-FFF2-40B4-BE49-F238E27FC236}">
                <a16:creationId xmlns:a16="http://schemas.microsoft.com/office/drawing/2014/main" id="{A1ABC067-316B-D2F7-A075-8CD83E6B5618}"/>
              </a:ext>
            </a:extLst>
          </p:cNvPr>
          <p:cNvSpPr>
            <a:spLocks noGrp="1"/>
          </p:cNvSpPr>
          <p:nvPr>
            <p:ph type="title"/>
          </p:nvPr>
        </p:nvSpPr>
        <p:spPr>
          <a:xfrm>
            <a:off x="206553" y="58490"/>
            <a:ext cx="12561453" cy="1015663"/>
          </a:xfrm>
        </p:spPr>
        <p:txBody>
          <a:bodyPr/>
          <a:lstStyle/>
          <a:p>
            <a:r>
              <a:rPr lang="en-US" dirty="0" err="1"/>
              <a:t>MBSEsec</a:t>
            </a:r>
            <a:r>
              <a:rPr lang="en-US" dirty="0"/>
              <a:t> Applied Cont.</a:t>
            </a:r>
          </a:p>
        </p:txBody>
      </p:sp>
      <p:pic>
        <p:nvPicPr>
          <p:cNvPr id="6" name="Picture 5">
            <a:extLst>
              <a:ext uri="{FF2B5EF4-FFF2-40B4-BE49-F238E27FC236}">
                <a16:creationId xmlns:a16="http://schemas.microsoft.com/office/drawing/2014/main" id="{BF77D218-F917-2B83-87AC-4882F86919C0}"/>
              </a:ext>
            </a:extLst>
          </p:cNvPr>
          <p:cNvPicPr>
            <a:picLocks noChangeAspect="1"/>
          </p:cNvPicPr>
          <p:nvPr/>
        </p:nvPicPr>
        <p:blipFill>
          <a:blip r:embed="rId4"/>
          <a:stretch>
            <a:fillRect/>
          </a:stretch>
        </p:blipFill>
        <p:spPr>
          <a:xfrm>
            <a:off x="10728142" y="2418080"/>
            <a:ext cx="3050104" cy="2387496"/>
          </a:xfrm>
          <a:prstGeom prst="rect">
            <a:avLst/>
          </a:prstGeom>
        </p:spPr>
      </p:pic>
      <p:sp>
        <p:nvSpPr>
          <p:cNvPr id="10" name="Arrow: Right 9">
            <a:extLst>
              <a:ext uri="{FF2B5EF4-FFF2-40B4-BE49-F238E27FC236}">
                <a16:creationId xmlns:a16="http://schemas.microsoft.com/office/drawing/2014/main" id="{CE3B52ED-2B1C-B279-4749-C929F5C2F5BA}"/>
              </a:ext>
            </a:extLst>
          </p:cNvPr>
          <p:cNvSpPr/>
          <p:nvPr/>
        </p:nvSpPr>
        <p:spPr>
          <a:xfrm>
            <a:off x="9727996" y="3611828"/>
            <a:ext cx="988974" cy="388620"/>
          </a:xfrm>
          <a:prstGeom prst="rightArrow">
            <a:avLst/>
          </a:prstGeom>
          <a:solidFill>
            <a:schemeClr val="accent5">
              <a:lumMod val="20000"/>
              <a:lumOff val="80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90">
                <a:solidFill>
                  <a:schemeClr val="tx1"/>
                </a:solidFill>
              </a:rPr>
              <a:t>Allocation</a:t>
            </a:r>
          </a:p>
        </p:txBody>
      </p:sp>
      <p:sp>
        <p:nvSpPr>
          <p:cNvPr id="11" name="TextBox 10">
            <a:extLst>
              <a:ext uri="{FF2B5EF4-FFF2-40B4-BE49-F238E27FC236}">
                <a16:creationId xmlns:a16="http://schemas.microsoft.com/office/drawing/2014/main" id="{1D452A6A-68B2-01FA-67D8-AD8DEF03F628}"/>
              </a:ext>
            </a:extLst>
          </p:cNvPr>
          <p:cNvSpPr txBox="1"/>
          <p:nvPr/>
        </p:nvSpPr>
        <p:spPr>
          <a:xfrm>
            <a:off x="11273806" y="4823777"/>
            <a:ext cx="2504440" cy="336567"/>
          </a:xfrm>
          <a:prstGeom prst="rect">
            <a:avLst/>
          </a:prstGeom>
          <a:noFill/>
        </p:spPr>
        <p:txBody>
          <a:bodyPr wrap="square" rtlCol="0">
            <a:spAutoFit/>
          </a:bodyPr>
          <a:lstStyle/>
          <a:p>
            <a:r>
              <a:rPr lang="en-US" sz="1587"/>
              <a:t>Assets to requirements</a:t>
            </a:r>
          </a:p>
        </p:txBody>
      </p:sp>
      <p:sp>
        <p:nvSpPr>
          <p:cNvPr id="12" name="Rectangle: Diagonal Corners Rounded 11">
            <a:extLst>
              <a:ext uri="{FF2B5EF4-FFF2-40B4-BE49-F238E27FC236}">
                <a16:creationId xmlns:a16="http://schemas.microsoft.com/office/drawing/2014/main" id="{3E9BAB9F-4CDE-9EDD-D230-947B155BED28}"/>
              </a:ext>
            </a:extLst>
          </p:cNvPr>
          <p:cNvSpPr/>
          <p:nvPr/>
        </p:nvSpPr>
        <p:spPr>
          <a:xfrm>
            <a:off x="8290560" y="1890124"/>
            <a:ext cx="1209040" cy="281172"/>
          </a:xfrm>
          <a:prstGeom prst="round2DiagRect">
            <a:avLst/>
          </a:prstGeom>
          <a:solidFill>
            <a:schemeClr val="accent5">
              <a:lumMod val="20000"/>
              <a:lumOff val="80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93">
                <a:solidFill>
                  <a:schemeClr val="tx1"/>
                </a:solidFill>
              </a:rPr>
              <a:t>Asset Structure Definition Diagram</a:t>
            </a:r>
          </a:p>
        </p:txBody>
      </p:sp>
      <p:sp>
        <p:nvSpPr>
          <p:cNvPr id="13" name="Rectangle: Diagonal Corners Rounded 12">
            <a:extLst>
              <a:ext uri="{FF2B5EF4-FFF2-40B4-BE49-F238E27FC236}">
                <a16:creationId xmlns:a16="http://schemas.microsoft.com/office/drawing/2014/main" id="{4F82B8A6-0B61-B86B-D48C-822052A852C0}"/>
              </a:ext>
            </a:extLst>
          </p:cNvPr>
          <p:cNvSpPr/>
          <p:nvPr/>
        </p:nvSpPr>
        <p:spPr>
          <a:xfrm>
            <a:off x="12890546" y="2050546"/>
            <a:ext cx="863600" cy="259080"/>
          </a:xfrm>
          <a:prstGeom prst="round2DiagRect">
            <a:avLst/>
          </a:prstGeom>
          <a:solidFill>
            <a:schemeClr val="accent5">
              <a:lumMod val="20000"/>
              <a:lumOff val="80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93">
                <a:solidFill>
                  <a:schemeClr val="tx1"/>
                </a:solidFill>
              </a:rPr>
              <a:t>Allocation Matrix</a:t>
            </a:r>
          </a:p>
        </p:txBody>
      </p:sp>
      <p:sp>
        <p:nvSpPr>
          <p:cNvPr id="4" name="Rectangle 3">
            <a:extLst>
              <a:ext uri="{FF2B5EF4-FFF2-40B4-BE49-F238E27FC236}">
                <a16:creationId xmlns:a16="http://schemas.microsoft.com/office/drawing/2014/main" id="{408CEA5D-A86A-386B-0020-200251BAC070}"/>
              </a:ext>
            </a:extLst>
          </p:cNvPr>
          <p:cNvSpPr/>
          <p:nvPr/>
        </p:nvSpPr>
        <p:spPr>
          <a:xfrm>
            <a:off x="505528" y="5212575"/>
            <a:ext cx="8786753" cy="17295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95CB0909-CFA2-287B-9F0D-2C9B130ABAC2}"/>
              </a:ext>
            </a:extLst>
          </p:cNvPr>
          <p:cNvSpPr txBox="1"/>
          <p:nvPr/>
        </p:nvSpPr>
        <p:spPr>
          <a:xfrm>
            <a:off x="3443859" y="5448526"/>
            <a:ext cx="4174225" cy="929485"/>
          </a:xfrm>
          <a:prstGeom prst="rect">
            <a:avLst/>
          </a:prstGeom>
          <a:solidFill>
            <a:schemeClr val="bg1"/>
          </a:solidFill>
        </p:spPr>
        <p:txBody>
          <a:bodyPr wrap="square" rtlCol="0">
            <a:spAutoFit/>
          </a:bodyPr>
          <a:lstStyle/>
          <a:p>
            <a:r>
              <a:rPr lang="en-US" sz="1360" dirty="0"/>
              <a:t>Added an </a:t>
            </a:r>
            <a:r>
              <a:rPr lang="en-US" sz="1360" i="1" dirty="0"/>
              <a:t>Attacker </a:t>
            </a:r>
            <a:r>
              <a:rPr lang="en-US" sz="1360" dirty="0"/>
              <a:t>block to the diagram to: </a:t>
            </a:r>
          </a:p>
          <a:p>
            <a:pPr marL="259072" indent="-259072">
              <a:buFont typeface="+mj-lt"/>
              <a:buAutoNum type="arabicPeriod"/>
            </a:pPr>
            <a:r>
              <a:rPr lang="en-US" sz="1360" dirty="0"/>
              <a:t>Facilitates the principle of zero trust</a:t>
            </a:r>
          </a:p>
          <a:p>
            <a:pPr marL="259072" indent="-259072">
              <a:buFont typeface="+mj-lt"/>
              <a:buAutoNum type="arabicPeriod"/>
            </a:pPr>
            <a:r>
              <a:rPr lang="en-US" sz="1360" dirty="0"/>
              <a:t>F</a:t>
            </a:r>
            <a:r>
              <a:rPr lang="en-US" sz="1360" dirty="0">
                <a:latin typeface="Arial" panose="020B0604020202020204" pitchFamily="34" charset="0"/>
              </a:rPr>
              <a:t>urther elaboration of the behavior diagrams and misuse cases</a:t>
            </a:r>
            <a:r>
              <a:rPr lang="en-US" sz="1360" dirty="0"/>
              <a:t> </a:t>
            </a:r>
          </a:p>
        </p:txBody>
      </p:sp>
      <p:pic>
        <p:nvPicPr>
          <p:cNvPr id="17" name="Picture 16">
            <a:extLst>
              <a:ext uri="{FF2B5EF4-FFF2-40B4-BE49-F238E27FC236}">
                <a16:creationId xmlns:a16="http://schemas.microsoft.com/office/drawing/2014/main" id="{DDB1B806-9D69-E7B3-E595-8BFCDCD6487E}"/>
              </a:ext>
            </a:extLst>
          </p:cNvPr>
          <p:cNvPicPr>
            <a:picLocks noChangeAspect="1"/>
          </p:cNvPicPr>
          <p:nvPr/>
        </p:nvPicPr>
        <p:blipFill>
          <a:blip r:embed="rId5"/>
          <a:stretch>
            <a:fillRect/>
          </a:stretch>
        </p:blipFill>
        <p:spPr>
          <a:xfrm>
            <a:off x="0" y="7383964"/>
            <a:ext cx="13817600" cy="388436"/>
          </a:xfrm>
          <a:prstGeom prst="rect">
            <a:avLst/>
          </a:prstGeom>
        </p:spPr>
      </p:pic>
      <p:sp>
        <p:nvSpPr>
          <p:cNvPr id="18" name="Google Shape;325;p52">
            <a:extLst>
              <a:ext uri="{FF2B5EF4-FFF2-40B4-BE49-F238E27FC236}">
                <a16:creationId xmlns:a16="http://schemas.microsoft.com/office/drawing/2014/main" id="{ABD72298-F3BC-AA4C-72EA-BE85E9983A47}"/>
              </a:ext>
            </a:extLst>
          </p:cNvPr>
          <p:cNvSpPr txBox="1">
            <a:spLocks/>
          </p:cNvSpPr>
          <p:nvPr/>
        </p:nvSpPr>
        <p:spPr>
          <a:xfrm>
            <a:off x="12940288" y="7313016"/>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26</a:t>
            </a:fld>
            <a:endParaRPr lang="en-US" sz="1800" b="1" dirty="0">
              <a:solidFill>
                <a:schemeClr val="bg1"/>
              </a:solidFill>
              <a:latin typeface="Proxima Nova" panose="020B0604020202020204" charset="0"/>
            </a:endParaRPr>
          </a:p>
        </p:txBody>
      </p:sp>
      <p:sp>
        <p:nvSpPr>
          <p:cNvPr id="21" name="TextBox 20">
            <a:extLst>
              <a:ext uri="{FF2B5EF4-FFF2-40B4-BE49-F238E27FC236}">
                <a16:creationId xmlns:a16="http://schemas.microsoft.com/office/drawing/2014/main" id="{6BA9B239-4935-4441-619D-B48724284D50}"/>
              </a:ext>
            </a:extLst>
          </p:cNvPr>
          <p:cNvSpPr txBox="1"/>
          <p:nvPr/>
        </p:nvSpPr>
        <p:spPr>
          <a:xfrm>
            <a:off x="5775959" y="7366536"/>
            <a:ext cx="2443482"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#1</a:t>
            </a:r>
          </a:p>
        </p:txBody>
      </p:sp>
      <p:pic>
        <p:nvPicPr>
          <p:cNvPr id="5" name="Picture 4" descr="A blue rectangular sign with white text&#10;&#10;Description automatically generated">
            <a:extLst>
              <a:ext uri="{FF2B5EF4-FFF2-40B4-BE49-F238E27FC236}">
                <a16:creationId xmlns:a16="http://schemas.microsoft.com/office/drawing/2014/main" id="{928EF4B3-D6CD-C3D4-074A-8F082E8A7DFA}"/>
              </a:ext>
            </a:extLst>
          </p:cNvPr>
          <p:cNvPicPr>
            <a:picLocks noChangeAspect="1"/>
          </p:cNvPicPr>
          <p:nvPr/>
        </p:nvPicPr>
        <p:blipFill>
          <a:blip r:embed="rId6"/>
          <a:stretch>
            <a:fillRect/>
          </a:stretch>
        </p:blipFill>
        <p:spPr>
          <a:xfrm>
            <a:off x="9415742" y="67379"/>
            <a:ext cx="4353746" cy="857320"/>
          </a:xfrm>
          <a:prstGeom prst="rect">
            <a:avLst/>
          </a:prstGeom>
        </p:spPr>
      </p:pic>
      <p:sp>
        <p:nvSpPr>
          <p:cNvPr id="7" name="Oval 6">
            <a:extLst>
              <a:ext uri="{FF2B5EF4-FFF2-40B4-BE49-F238E27FC236}">
                <a16:creationId xmlns:a16="http://schemas.microsoft.com/office/drawing/2014/main" id="{554FBA0A-D754-ECFD-8BCB-80A95B67F11A}"/>
              </a:ext>
            </a:extLst>
          </p:cNvPr>
          <p:cNvSpPr/>
          <p:nvPr/>
        </p:nvSpPr>
        <p:spPr>
          <a:xfrm>
            <a:off x="10421582" y="228312"/>
            <a:ext cx="962698" cy="57918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7"/>
          </a:p>
        </p:txBody>
      </p:sp>
      <p:sp>
        <p:nvSpPr>
          <p:cNvPr id="8" name="Arrow: Up 7">
            <a:extLst>
              <a:ext uri="{FF2B5EF4-FFF2-40B4-BE49-F238E27FC236}">
                <a16:creationId xmlns:a16="http://schemas.microsoft.com/office/drawing/2014/main" id="{E07C66E6-9A07-1828-B8D5-BAB837374A9C}"/>
              </a:ext>
            </a:extLst>
          </p:cNvPr>
          <p:cNvSpPr/>
          <p:nvPr/>
        </p:nvSpPr>
        <p:spPr>
          <a:xfrm>
            <a:off x="3713481" y="3823301"/>
            <a:ext cx="81771" cy="1625226"/>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7"/>
          </a:p>
        </p:txBody>
      </p:sp>
    </p:spTree>
    <p:extLst>
      <p:ext uri="{BB962C8B-B14F-4D97-AF65-F5344CB8AC3E}">
        <p14:creationId xmlns:p14="http://schemas.microsoft.com/office/powerpoint/2010/main" val="219142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animBg="1"/>
      <p:bldP spid="4" grpId="0" animBg="1"/>
      <p:bldP spid="16"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BC067-316B-D2F7-A075-8CD83E6B5618}"/>
              </a:ext>
            </a:extLst>
          </p:cNvPr>
          <p:cNvSpPr>
            <a:spLocks noGrp="1"/>
          </p:cNvSpPr>
          <p:nvPr>
            <p:ph type="title"/>
          </p:nvPr>
        </p:nvSpPr>
        <p:spPr>
          <a:xfrm>
            <a:off x="289476" y="202348"/>
            <a:ext cx="12561453" cy="1015663"/>
          </a:xfrm>
        </p:spPr>
        <p:txBody>
          <a:bodyPr/>
          <a:lstStyle/>
          <a:p>
            <a:r>
              <a:rPr lang="en-US" dirty="0" err="1"/>
              <a:t>MBSEsec</a:t>
            </a:r>
            <a:r>
              <a:rPr lang="en-US" dirty="0"/>
              <a:t> Applied Cont. </a:t>
            </a:r>
          </a:p>
        </p:txBody>
      </p:sp>
      <p:sp>
        <p:nvSpPr>
          <p:cNvPr id="20" name="Rectangle 19">
            <a:extLst>
              <a:ext uri="{FF2B5EF4-FFF2-40B4-BE49-F238E27FC236}">
                <a16:creationId xmlns:a16="http://schemas.microsoft.com/office/drawing/2014/main" id="{99D5E24A-5F1A-E554-1C1D-A376063A84F4}"/>
              </a:ext>
            </a:extLst>
          </p:cNvPr>
          <p:cNvSpPr/>
          <p:nvPr/>
        </p:nvSpPr>
        <p:spPr>
          <a:xfrm>
            <a:off x="374053" y="36532"/>
            <a:ext cx="7647159" cy="11814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7"/>
          </a:p>
        </p:txBody>
      </p:sp>
      <p:pic>
        <p:nvPicPr>
          <p:cNvPr id="5" name="Picture 4" descr="A blue rectangular sign with white text&#10;&#10;Description automatically generated">
            <a:extLst>
              <a:ext uri="{FF2B5EF4-FFF2-40B4-BE49-F238E27FC236}">
                <a16:creationId xmlns:a16="http://schemas.microsoft.com/office/drawing/2014/main" id="{8384FE7F-89F1-6F8A-77D3-B9B998BCE21B}"/>
              </a:ext>
            </a:extLst>
          </p:cNvPr>
          <p:cNvPicPr>
            <a:picLocks noChangeAspect="1"/>
          </p:cNvPicPr>
          <p:nvPr/>
        </p:nvPicPr>
        <p:blipFill>
          <a:blip r:embed="rId3"/>
          <a:stretch>
            <a:fillRect/>
          </a:stretch>
        </p:blipFill>
        <p:spPr>
          <a:xfrm>
            <a:off x="9415742" y="67379"/>
            <a:ext cx="4353746" cy="857320"/>
          </a:xfrm>
          <a:prstGeom prst="rect">
            <a:avLst/>
          </a:prstGeom>
        </p:spPr>
      </p:pic>
      <p:sp>
        <p:nvSpPr>
          <p:cNvPr id="6" name="Oval 5">
            <a:extLst>
              <a:ext uri="{FF2B5EF4-FFF2-40B4-BE49-F238E27FC236}">
                <a16:creationId xmlns:a16="http://schemas.microsoft.com/office/drawing/2014/main" id="{C278F609-5F62-1210-4302-ED7BB8C032EA}"/>
              </a:ext>
            </a:extLst>
          </p:cNvPr>
          <p:cNvSpPr/>
          <p:nvPr/>
        </p:nvSpPr>
        <p:spPr>
          <a:xfrm>
            <a:off x="11450063" y="219173"/>
            <a:ext cx="962698" cy="57918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7" dirty="0"/>
          </a:p>
        </p:txBody>
      </p:sp>
      <p:sp>
        <p:nvSpPr>
          <p:cNvPr id="22" name="Rectangle 21">
            <a:extLst>
              <a:ext uri="{FF2B5EF4-FFF2-40B4-BE49-F238E27FC236}">
                <a16:creationId xmlns:a16="http://schemas.microsoft.com/office/drawing/2014/main" id="{972B39F7-F221-5C7D-B7F5-AA003CCE53E2}"/>
              </a:ext>
            </a:extLst>
          </p:cNvPr>
          <p:cNvSpPr/>
          <p:nvPr/>
        </p:nvSpPr>
        <p:spPr>
          <a:xfrm>
            <a:off x="9284086" y="43956"/>
            <a:ext cx="4485402" cy="975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7"/>
          </a:p>
        </p:txBody>
      </p:sp>
      <p:sp>
        <p:nvSpPr>
          <p:cNvPr id="3" name="Content Placeholder 2">
            <a:extLst>
              <a:ext uri="{FF2B5EF4-FFF2-40B4-BE49-F238E27FC236}">
                <a16:creationId xmlns:a16="http://schemas.microsoft.com/office/drawing/2014/main" id="{E8AEB230-6D31-D7F8-28BE-3493B7A03A3E}"/>
              </a:ext>
            </a:extLst>
          </p:cNvPr>
          <p:cNvSpPr>
            <a:spLocks noGrp="1"/>
          </p:cNvSpPr>
          <p:nvPr>
            <p:ph idx="1"/>
          </p:nvPr>
        </p:nvSpPr>
        <p:spPr>
          <a:xfrm>
            <a:off x="719217" y="975115"/>
            <a:ext cx="8117840" cy="5699760"/>
          </a:xfrm>
        </p:spPr>
        <p:txBody>
          <a:bodyPr/>
          <a:lstStyle/>
          <a:p>
            <a:r>
              <a:rPr lang="en-US" dirty="0"/>
              <a:t>Model Threats and Risks</a:t>
            </a:r>
          </a:p>
          <a:p>
            <a:pPr lvl="1"/>
            <a:r>
              <a:rPr lang="en-US" dirty="0"/>
              <a:t>Consists of modeling both behavioral and structural security specifications</a:t>
            </a:r>
          </a:p>
          <a:p>
            <a:pPr lvl="2"/>
            <a:r>
              <a:rPr lang="en-US" dirty="0"/>
              <a:t>Behavioral risk definition: Misuse case diagram elaborated with activity diagrams</a:t>
            </a:r>
          </a:p>
          <a:p>
            <a:pPr lvl="2"/>
            <a:r>
              <a:rPr lang="en-US" dirty="0"/>
              <a:t>Structural risk definition: Risk Definition Diagram (Vulnerability, Threat, Risk, Risk Impact, Risk Treatment)</a:t>
            </a:r>
          </a:p>
          <a:p>
            <a:pPr lvl="1"/>
            <a:endParaRPr lang="en-US" dirty="0"/>
          </a:p>
        </p:txBody>
      </p:sp>
      <p:sp>
        <p:nvSpPr>
          <p:cNvPr id="9" name="TextBox 8">
            <a:extLst>
              <a:ext uri="{FF2B5EF4-FFF2-40B4-BE49-F238E27FC236}">
                <a16:creationId xmlns:a16="http://schemas.microsoft.com/office/drawing/2014/main" id="{3860CAC7-E27C-02A4-2D23-C0A544E4C930}"/>
              </a:ext>
            </a:extLst>
          </p:cNvPr>
          <p:cNvSpPr txBox="1"/>
          <p:nvPr/>
        </p:nvSpPr>
        <p:spPr>
          <a:xfrm>
            <a:off x="1064657" y="4630834"/>
            <a:ext cx="7772400" cy="2185598"/>
          </a:xfrm>
          <a:prstGeom prst="rect">
            <a:avLst/>
          </a:prstGeom>
          <a:noFill/>
        </p:spPr>
        <p:txBody>
          <a:bodyPr wrap="square">
            <a:spAutoFit/>
          </a:bodyPr>
          <a:lstStyle/>
          <a:p>
            <a:pPr marL="158319">
              <a:buSzPts val="2200"/>
            </a:pPr>
            <a:r>
              <a:rPr lang="en-US" sz="2267" dirty="0"/>
              <a:t>Overall system risk: </a:t>
            </a:r>
            <a:r>
              <a:rPr lang="en-US" sz="2267" i="1" dirty="0"/>
              <a:t>”An attacker is able to disrupt normal functions of an ECU by tampering with its operations using various malicious message attacks”</a:t>
            </a:r>
          </a:p>
          <a:p>
            <a:pPr marL="158319">
              <a:buSzPts val="2200"/>
            </a:pPr>
            <a:endParaRPr lang="en-US" sz="2267" i="1" dirty="0"/>
          </a:p>
          <a:p>
            <a:pPr marL="158319">
              <a:buSzPts val="2200"/>
            </a:pPr>
            <a:r>
              <a:rPr lang="en-US" sz="2267" dirty="0"/>
              <a:t>Primary vulnerability: </a:t>
            </a:r>
            <a:r>
              <a:rPr lang="en-US" sz="2267" i="1" dirty="0"/>
              <a:t>“Lack of security controls on the J1939 Transport Protocol”</a:t>
            </a:r>
            <a:endParaRPr lang="en-US" sz="2267" dirty="0"/>
          </a:p>
        </p:txBody>
      </p:sp>
      <p:pic>
        <p:nvPicPr>
          <p:cNvPr id="10" name="Picture 9" descr="Diagram&#10;&#10;Description automatically generated">
            <a:extLst>
              <a:ext uri="{FF2B5EF4-FFF2-40B4-BE49-F238E27FC236}">
                <a16:creationId xmlns:a16="http://schemas.microsoft.com/office/drawing/2014/main" id="{69AFB03C-E636-7AF2-F4CA-8E3BCAD1CD01}"/>
              </a:ext>
            </a:extLst>
          </p:cNvPr>
          <p:cNvPicPr>
            <a:picLocks noChangeAspect="1"/>
          </p:cNvPicPr>
          <p:nvPr/>
        </p:nvPicPr>
        <p:blipFill>
          <a:blip r:embed="rId4"/>
          <a:stretch>
            <a:fillRect/>
          </a:stretch>
        </p:blipFill>
        <p:spPr>
          <a:xfrm>
            <a:off x="10152878" y="3653785"/>
            <a:ext cx="2528935" cy="3730179"/>
          </a:xfrm>
          <a:prstGeom prst="rect">
            <a:avLst/>
          </a:prstGeom>
        </p:spPr>
      </p:pic>
      <p:pic>
        <p:nvPicPr>
          <p:cNvPr id="7" name="Picture 6" descr="A diagram of a computer&#10;&#10;Description automatically generated">
            <a:extLst>
              <a:ext uri="{FF2B5EF4-FFF2-40B4-BE49-F238E27FC236}">
                <a16:creationId xmlns:a16="http://schemas.microsoft.com/office/drawing/2014/main" id="{73D463F3-90C1-1B71-E7D5-0B7D1D324B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576" y="521022"/>
            <a:ext cx="7777444" cy="4922520"/>
          </a:xfrm>
          <a:prstGeom prst="rect">
            <a:avLst/>
          </a:prstGeom>
        </p:spPr>
      </p:pic>
      <p:pic>
        <p:nvPicPr>
          <p:cNvPr id="12" name="Graphic 11">
            <a:extLst>
              <a:ext uri="{FF2B5EF4-FFF2-40B4-BE49-F238E27FC236}">
                <a16:creationId xmlns:a16="http://schemas.microsoft.com/office/drawing/2014/main" id="{D2B2E783-F4B0-3130-DF50-F8EEE9FC44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05325" y="521022"/>
            <a:ext cx="5104027" cy="3020047"/>
          </a:xfrm>
          <a:prstGeom prst="rect">
            <a:avLst/>
          </a:prstGeom>
        </p:spPr>
      </p:pic>
      <p:sp>
        <p:nvSpPr>
          <p:cNvPr id="14" name="Arrow: Curved Down 13">
            <a:extLst>
              <a:ext uri="{FF2B5EF4-FFF2-40B4-BE49-F238E27FC236}">
                <a16:creationId xmlns:a16="http://schemas.microsoft.com/office/drawing/2014/main" id="{D7F9789F-A145-CD01-2965-520663CBDE09}"/>
              </a:ext>
            </a:extLst>
          </p:cNvPr>
          <p:cNvSpPr/>
          <p:nvPr/>
        </p:nvSpPr>
        <p:spPr>
          <a:xfrm rot="5400000">
            <a:off x="12004386" y="3135360"/>
            <a:ext cx="1986280" cy="591496"/>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7">
              <a:solidFill>
                <a:schemeClr val="tx1"/>
              </a:solidFill>
            </a:endParaRPr>
          </a:p>
        </p:txBody>
      </p:sp>
      <p:sp>
        <p:nvSpPr>
          <p:cNvPr id="15" name="TextBox 14">
            <a:extLst>
              <a:ext uri="{FF2B5EF4-FFF2-40B4-BE49-F238E27FC236}">
                <a16:creationId xmlns:a16="http://schemas.microsoft.com/office/drawing/2014/main" id="{12F1B39A-E4DF-DCCF-7E0D-6DBFCC061896}"/>
              </a:ext>
            </a:extLst>
          </p:cNvPr>
          <p:cNvSpPr txBox="1"/>
          <p:nvPr/>
        </p:nvSpPr>
        <p:spPr>
          <a:xfrm>
            <a:off x="9623151" y="102446"/>
            <a:ext cx="3166251" cy="406265"/>
          </a:xfrm>
          <a:prstGeom prst="rect">
            <a:avLst/>
          </a:prstGeom>
          <a:noFill/>
        </p:spPr>
        <p:txBody>
          <a:bodyPr wrap="none" rtlCol="0">
            <a:spAutoFit/>
          </a:bodyPr>
          <a:lstStyle/>
          <a:p>
            <a:r>
              <a:rPr lang="en-US" sz="2040"/>
              <a:t>Behavioral Risk Definition</a:t>
            </a:r>
          </a:p>
        </p:txBody>
      </p:sp>
      <p:sp>
        <p:nvSpPr>
          <p:cNvPr id="16" name="TextBox 15">
            <a:extLst>
              <a:ext uri="{FF2B5EF4-FFF2-40B4-BE49-F238E27FC236}">
                <a16:creationId xmlns:a16="http://schemas.microsoft.com/office/drawing/2014/main" id="{238BD011-9629-7DB4-6173-61C167D4979C}"/>
              </a:ext>
            </a:extLst>
          </p:cNvPr>
          <p:cNvSpPr txBox="1"/>
          <p:nvPr/>
        </p:nvSpPr>
        <p:spPr>
          <a:xfrm>
            <a:off x="2503383" y="45736"/>
            <a:ext cx="3047629" cy="406265"/>
          </a:xfrm>
          <a:prstGeom prst="rect">
            <a:avLst/>
          </a:prstGeom>
          <a:noFill/>
        </p:spPr>
        <p:txBody>
          <a:bodyPr wrap="none" rtlCol="0">
            <a:spAutoFit/>
          </a:bodyPr>
          <a:lstStyle/>
          <a:p>
            <a:r>
              <a:rPr lang="en-US" sz="2040" dirty="0"/>
              <a:t>Structural Risk Definition</a:t>
            </a:r>
          </a:p>
        </p:txBody>
      </p:sp>
      <p:sp>
        <p:nvSpPr>
          <p:cNvPr id="17" name="Rectangle: Diagonal Corners Rounded 16">
            <a:extLst>
              <a:ext uri="{FF2B5EF4-FFF2-40B4-BE49-F238E27FC236}">
                <a16:creationId xmlns:a16="http://schemas.microsoft.com/office/drawing/2014/main" id="{BEA0979D-FD9C-14D9-E755-A8AD7BE0EC68}"/>
              </a:ext>
            </a:extLst>
          </p:cNvPr>
          <p:cNvSpPr/>
          <p:nvPr/>
        </p:nvSpPr>
        <p:spPr>
          <a:xfrm>
            <a:off x="6915215" y="608299"/>
            <a:ext cx="1113469" cy="259080"/>
          </a:xfrm>
          <a:prstGeom prst="round2DiagRect">
            <a:avLst/>
          </a:prstGeom>
          <a:solidFill>
            <a:schemeClr val="accent5">
              <a:lumMod val="20000"/>
              <a:lumOff val="80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93" dirty="0">
                <a:solidFill>
                  <a:schemeClr val="tx1"/>
                </a:solidFill>
              </a:rPr>
              <a:t>Threat and Risk Definition Diagram</a:t>
            </a:r>
          </a:p>
        </p:txBody>
      </p:sp>
      <p:sp>
        <p:nvSpPr>
          <p:cNvPr id="18" name="Rectangle: Diagonal Corners Rounded 17">
            <a:extLst>
              <a:ext uri="{FF2B5EF4-FFF2-40B4-BE49-F238E27FC236}">
                <a16:creationId xmlns:a16="http://schemas.microsoft.com/office/drawing/2014/main" id="{C601FF1C-9DAC-53BF-D061-C134D87D61E8}"/>
              </a:ext>
            </a:extLst>
          </p:cNvPr>
          <p:cNvSpPr/>
          <p:nvPr/>
        </p:nvSpPr>
        <p:spPr>
          <a:xfrm>
            <a:off x="12681812" y="5352555"/>
            <a:ext cx="863600" cy="259080"/>
          </a:xfrm>
          <a:prstGeom prst="round2DiagRect">
            <a:avLst/>
          </a:prstGeom>
          <a:solidFill>
            <a:schemeClr val="accent5">
              <a:lumMod val="20000"/>
              <a:lumOff val="80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93">
                <a:solidFill>
                  <a:schemeClr val="tx1"/>
                </a:solidFill>
              </a:rPr>
              <a:t>Activity Diagram</a:t>
            </a:r>
          </a:p>
        </p:txBody>
      </p:sp>
      <p:sp>
        <p:nvSpPr>
          <p:cNvPr id="19" name="Rectangle: Diagonal Corners Rounded 18">
            <a:extLst>
              <a:ext uri="{FF2B5EF4-FFF2-40B4-BE49-F238E27FC236}">
                <a16:creationId xmlns:a16="http://schemas.microsoft.com/office/drawing/2014/main" id="{056AC09A-1681-75BE-27B9-4C593854E023}"/>
              </a:ext>
            </a:extLst>
          </p:cNvPr>
          <p:cNvSpPr/>
          <p:nvPr/>
        </p:nvSpPr>
        <p:spPr>
          <a:xfrm>
            <a:off x="12559391" y="608299"/>
            <a:ext cx="863600" cy="259080"/>
          </a:xfrm>
          <a:prstGeom prst="round2DiagRect">
            <a:avLst/>
          </a:prstGeom>
          <a:solidFill>
            <a:schemeClr val="accent5">
              <a:lumMod val="20000"/>
              <a:lumOff val="80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93">
                <a:solidFill>
                  <a:schemeClr val="tx1"/>
                </a:solidFill>
              </a:rPr>
              <a:t>Misuse Case Diagram</a:t>
            </a:r>
          </a:p>
        </p:txBody>
      </p:sp>
      <p:pic>
        <p:nvPicPr>
          <p:cNvPr id="4" name="Picture 3">
            <a:extLst>
              <a:ext uri="{FF2B5EF4-FFF2-40B4-BE49-F238E27FC236}">
                <a16:creationId xmlns:a16="http://schemas.microsoft.com/office/drawing/2014/main" id="{2DAB1E78-BF1C-472A-E293-3802F5DDBE5B}"/>
              </a:ext>
            </a:extLst>
          </p:cNvPr>
          <p:cNvPicPr>
            <a:picLocks noChangeAspect="1"/>
          </p:cNvPicPr>
          <p:nvPr/>
        </p:nvPicPr>
        <p:blipFill>
          <a:blip r:embed="rId8"/>
          <a:stretch>
            <a:fillRect/>
          </a:stretch>
        </p:blipFill>
        <p:spPr>
          <a:xfrm>
            <a:off x="0" y="7383964"/>
            <a:ext cx="13817600" cy="388436"/>
          </a:xfrm>
          <a:prstGeom prst="rect">
            <a:avLst/>
          </a:prstGeom>
        </p:spPr>
      </p:pic>
      <p:sp>
        <p:nvSpPr>
          <p:cNvPr id="8" name="Google Shape;325;p52">
            <a:extLst>
              <a:ext uri="{FF2B5EF4-FFF2-40B4-BE49-F238E27FC236}">
                <a16:creationId xmlns:a16="http://schemas.microsoft.com/office/drawing/2014/main" id="{B937FDDE-0CAE-050D-8CF7-FCC554D5C61A}"/>
              </a:ext>
            </a:extLst>
          </p:cNvPr>
          <p:cNvSpPr txBox="1">
            <a:spLocks/>
          </p:cNvSpPr>
          <p:nvPr/>
        </p:nvSpPr>
        <p:spPr>
          <a:xfrm>
            <a:off x="12940288" y="7313016"/>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27</a:t>
            </a:fld>
            <a:endParaRPr lang="en-US" sz="1800" b="1" dirty="0">
              <a:solidFill>
                <a:schemeClr val="bg1"/>
              </a:solidFill>
              <a:latin typeface="Proxima Nova" panose="020B0604020202020204" charset="0"/>
            </a:endParaRPr>
          </a:p>
        </p:txBody>
      </p:sp>
      <p:sp>
        <p:nvSpPr>
          <p:cNvPr id="23" name="TextBox 22">
            <a:extLst>
              <a:ext uri="{FF2B5EF4-FFF2-40B4-BE49-F238E27FC236}">
                <a16:creationId xmlns:a16="http://schemas.microsoft.com/office/drawing/2014/main" id="{5ED08A76-7D5D-FCFB-5C0A-2B729F1A4375}"/>
              </a:ext>
            </a:extLst>
          </p:cNvPr>
          <p:cNvSpPr txBox="1"/>
          <p:nvPr/>
        </p:nvSpPr>
        <p:spPr>
          <a:xfrm>
            <a:off x="5775959" y="7366536"/>
            <a:ext cx="2443482"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#1</a:t>
            </a:r>
          </a:p>
        </p:txBody>
      </p:sp>
    </p:spTree>
    <p:extLst>
      <p:ext uri="{BB962C8B-B14F-4D97-AF65-F5344CB8AC3E}">
        <p14:creationId xmlns:p14="http://schemas.microsoft.com/office/powerpoint/2010/main" val="309571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14" grpId="0" animBg="1"/>
      <p:bldP spid="15" grpId="0"/>
      <p:bldP spid="16" grpId="0"/>
      <p:bldP spid="17" grpId="0" animBg="1"/>
      <p:bldP spid="1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rectangular sign with white text&#10;&#10;Description automatically generated">
            <a:extLst>
              <a:ext uri="{FF2B5EF4-FFF2-40B4-BE49-F238E27FC236}">
                <a16:creationId xmlns:a16="http://schemas.microsoft.com/office/drawing/2014/main" id="{CC6A4449-31B2-F2AA-0C5F-36137F19DB60}"/>
              </a:ext>
            </a:extLst>
          </p:cNvPr>
          <p:cNvPicPr>
            <a:picLocks noChangeAspect="1"/>
          </p:cNvPicPr>
          <p:nvPr/>
        </p:nvPicPr>
        <p:blipFill>
          <a:blip r:embed="rId3"/>
          <a:stretch>
            <a:fillRect/>
          </a:stretch>
        </p:blipFill>
        <p:spPr>
          <a:xfrm>
            <a:off x="9415742" y="67379"/>
            <a:ext cx="4353746" cy="857320"/>
          </a:xfrm>
          <a:prstGeom prst="rect">
            <a:avLst/>
          </a:prstGeom>
        </p:spPr>
      </p:pic>
      <p:sp>
        <p:nvSpPr>
          <p:cNvPr id="12" name="Oval 11">
            <a:extLst>
              <a:ext uri="{FF2B5EF4-FFF2-40B4-BE49-F238E27FC236}">
                <a16:creationId xmlns:a16="http://schemas.microsoft.com/office/drawing/2014/main" id="{72C4C6C8-15A3-F896-B036-CF490D20AF94}"/>
              </a:ext>
            </a:extLst>
          </p:cNvPr>
          <p:cNvSpPr/>
          <p:nvPr/>
        </p:nvSpPr>
        <p:spPr>
          <a:xfrm>
            <a:off x="12594511" y="236009"/>
            <a:ext cx="962698" cy="57918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7"/>
          </a:p>
        </p:txBody>
      </p:sp>
      <p:sp>
        <p:nvSpPr>
          <p:cNvPr id="2" name="Title 1">
            <a:extLst>
              <a:ext uri="{FF2B5EF4-FFF2-40B4-BE49-F238E27FC236}">
                <a16:creationId xmlns:a16="http://schemas.microsoft.com/office/drawing/2014/main" id="{A1ABC067-316B-D2F7-A075-8CD83E6B5618}"/>
              </a:ext>
            </a:extLst>
          </p:cNvPr>
          <p:cNvSpPr>
            <a:spLocks noGrp="1"/>
          </p:cNvSpPr>
          <p:nvPr>
            <p:ph type="title"/>
          </p:nvPr>
        </p:nvSpPr>
        <p:spPr>
          <a:xfrm>
            <a:off x="172720" y="191342"/>
            <a:ext cx="12561453" cy="1015663"/>
          </a:xfrm>
        </p:spPr>
        <p:txBody>
          <a:bodyPr/>
          <a:lstStyle/>
          <a:p>
            <a:r>
              <a:rPr lang="en-US" dirty="0" err="1"/>
              <a:t>MBSEsec</a:t>
            </a:r>
            <a:r>
              <a:rPr lang="en-US" dirty="0"/>
              <a:t> Applied Cont.</a:t>
            </a:r>
          </a:p>
        </p:txBody>
      </p:sp>
      <p:sp>
        <p:nvSpPr>
          <p:cNvPr id="3" name="Content Placeholder 2">
            <a:extLst>
              <a:ext uri="{FF2B5EF4-FFF2-40B4-BE49-F238E27FC236}">
                <a16:creationId xmlns:a16="http://schemas.microsoft.com/office/drawing/2014/main" id="{E8AEB230-6D31-D7F8-28BE-3493B7A03A3E}"/>
              </a:ext>
            </a:extLst>
          </p:cNvPr>
          <p:cNvSpPr>
            <a:spLocks noGrp="1"/>
          </p:cNvSpPr>
          <p:nvPr>
            <p:ph idx="1"/>
          </p:nvPr>
        </p:nvSpPr>
        <p:spPr>
          <a:xfrm>
            <a:off x="690880" y="1381760"/>
            <a:ext cx="8808720" cy="5699760"/>
          </a:xfrm>
        </p:spPr>
        <p:txBody>
          <a:bodyPr>
            <a:normAutofit/>
          </a:bodyPr>
          <a:lstStyle/>
          <a:p>
            <a:r>
              <a:rPr lang="en-US" sz="2400" dirty="0"/>
              <a:t>Decide Objectives and Controls</a:t>
            </a:r>
          </a:p>
          <a:p>
            <a:pPr lvl="1"/>
            <a:r>
              <a:rPr lang="en-US" sz="2100" dirty="0"/>
              <a:t>Involves developing a risk mitigation approach by creating security controls</a:t>
            </a:r>
          </a:p>
          <a:p>
            <a:pPr marL="0" indent="-8996">
              <a:buNone/>
            </a:pPr>
            <a:r>
              <a:rPr lang="en-US" sz="2000" i="1" dirty="0"/>
              <a:t>Overall Security Objective: “Defend against transport protocol attacks”</a:t>
            </a:r>
          </a:p>
          <a:p>
            <a:pPr lvl="1"/>
            <a:r>
              <a:rPr lang="en-US" sz="2100" dirty="0"/>
              <a:t>Security controls in the form of </a:t>
            </a:r>
            <a:r>
              <a:rPr lang="en-US" sz="2100" u="sng" dirty="0"/>
              <a:t>activity diagrams</a:t>
            </a:r>
            <a:r>
              <a:rPr lang="en-US" sz="2100" dirty="0"/>
              <a:t> were developed to meet the security requirements and objectives </a:t>
            </a:r>
          </a:p>
          <a:p>
            <a:pPr lvl="2"/>
            <a:r>
              <a:rPr lang="en-US" sz="2000" dirty="0"/>
              <a:t>Validate and Sanitize incoming messages</a:t>
            </a:r>
          </a:p>
          <a:p>
            <a:pPr lvl="2"/>
            <a:r>
              <a:rPr lang="en-US" sz="2000" dirty="0"/>
              <a:t>BAM Block Defense</a:t>
            </a:r>
          </a:p>
          <a:p>
            <a:pPr lvl="1"/>
            <a:r>
              <a:rPr lang="en-US" sz="2100" dirty="0"/>
              <a:t>Security Objectives and Control diagram was created</a:t>
            </a:r>
          </a:p>
          <a:p>
            <a:pPr lvl="2"/>
            <a:r>
              <a:rPr lang="en-US" sz="2000" dirty="0"/>
              <a:t>Relating control </a:t>
            </a:r>
            <a:r>
              <a:rPr lang="en-US" sz="2000" u="sng" dirty="0"/>
              <a:t>behaviors</a:t>
            </a:r>
            <a:r>
              <a:rPr lang="en-US" sz="2000" dirty="0"/>
              <a:t> to control </a:t>
            </a:r>
            <a:r>
              <a:rPr lang="en-US" sz="2000" u="sng" dirty="0"/>
              <a:t>objectives</a:t>
            </a:r>
          </a:p>
        </p:txBody>
      </p:sp>
      <p:sp>
        <p:nvSpPr>
          <p:cNvPr id="8" name="Arrow: Right 7">
            <a:extLst>
              <a:ext uri="{FF2B5EF4-FFF2-40B4-BE49-F238E27FC236}">
                <a16:creationId xmlns:a16="http://schemas.microsoft.com/office/drawing/2014/main" id="{95D013C6-83F4-D807-2E30-F33F71547F48}"/>
              </a:ext>
            </a:extLst>
          </p:cNvPr>
          <p:cNvSpPr/>
          <p:nvPr/>
        </p:nvSpPr>
        <p:spPr>
          <a:xfrm rot="21309260">
            <a:off x="7464478" y="3553010"/>
            <a:ext cx="1572655" cy="3454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7"/>
          </a:p>
        </p:txBody>
      </p:sp>
      <p:sp>
        <p:nvSpPr>
          <p:cNvPr id="9" name="Rectangle: Rounded Corners 8">
            <a:extLst>
              <a:ext uri="{FF2B5EF4-FFF2-40B4-BE49-F238E27FC236}">
                <a16:creationId xmlns:a16="http://schemas.microsoft.com/office/drawing/2014/main" id="{6BDCD9D7-CF5B-E590-B510-AA5B3AA15FFD}"/>
              </a:ext>
            </a:extLst>
          </p:cNvPr>
          <p:cNvSpPr/>
          <p:nvPr/>
        </p:nvSpPr>
        <p:spPr>
          <a:xfrm>
            <a:off x="5095240" y="3571917"/>
            <a:ext cx="2023314" cy="43806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7"/>
          </a:p>
        </p:txBody>
      </p:sp>
      <p:pic>
        <p:nvPicPr>
          <p:cNvPr id="6" name="Picture 5">
            <a:extLst>
              <a:ext uri="{FF2B5EF4-FFF2-40B4-BE49-F238E27FC236}">
                <a16:creationId xmlns:a16="http://schemas.microsoft.com/office/drawing/2014/main" id="{E6DD88FF-6F93-8ECA-10DD-8E2F74589B1E}"/>
              </a:ext>
            </a:extLst>
          </p:cNvPr>
          <p:cNvPicPr>
            <a:picLocks noChangeAspect="1"/>
          </p:cNvPicPr>
          <p:nvPr/>
        </p:nvPicPr>
        <p:blipFill>
          <a:blip r:embed="rId4"/>
          <a:srcRect/>
          <a:stretch/>
        </p:blipFill>
        <p:spPr>
          <a:xfrm>
            <a:off x="9239846" y="1063700"/>
            <a:ext cx="4529642" cy="6096315"/>
          </a:xfrm>
          <a:prstGeom prst="rect">
            <a:avLst/>
          </a:prstGeom>
        </p:spPr>
      </p:pic>
      <p:sp>
        <p:nvSpPr>
          <p:cNvPr id="13" name="Rectangle: Diagonal Corners Rounded 12">
            <a:extLst>
              <a:ext uri="{FF2B5EF4-FFF2-40B4-BE49-F238E27FC236}">
                <a16:creationId xmlns:a16="http://schemas.microsoft.com/office/drawing/2014/main" id="{22105627-9E75-ABE0-C32C-BD11CF177E1D}"/>
              </a:ext>
            </a:extLst>
          </p:cNvPr>
          <p:cNvSpPr/>
          <p:nvPr/>
        </p:nvSpPr>
        <p:spPr>
          <a:xfrm>
            <a:off x="12734173" y="1330968"/>
            <a:ext cx="863600" cy="259080"/>
          </a:xfrm>
          <a:prstGeom prst="round2DiagRect">
            <a:avLst/>
          </a:prstGeom>
          <a:solidFill>
            <a:schemeClr val="accent5">
              <a:lumMod val="20000"/>
              <a:lumOff val="80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93" dirty="0">
                <a:solidFill>
                  <a:schemeClr val="tx1"/>
                </a:solidFill>
              </a:rPr>
              <a:t>Behavior Diagram</a:t>
            </a:r>
          </a:p>
        </p:txBody>
      </p:sp>
      <p:pic>
        <p:nvPicPr>
          <p:cNvPr id="4" name="Picture 3">
            <a:extLst>
              <a:ext uri="{FF2B5EF4-FFF2-40B4-BE49-F238E27FC236}">
                <a16:creationId xmlns:a16="http://schemas.microsoft.com/office/drawing/2014/main" id="{6A727DA2-4B93-D493-9D03-A52F53E5780D}"/>
              </a:ext>
            </a:extLst>
          </p:cNvPr>
          <p:cNvPicPr>
            <a:picLocks noChangeAspect="1"/>
          </p:cNvPicPr>
          <p:nvPr/>
        </p:nvPicPr>
        <p:blipFill>
          <a:blip r:embed="rId5"/>
          <a:stretch>
            <a:fillRect/>
          </a:stretch>
        </p:blipFill>
        <p:spPr>
          <a:xfrm>
            <a:off x="0" y="7383964"/>
            <a:ext cx="13817600" cy="388436"/>
          </a:xfrm>
          <a:prstGeom prst="rect">
            <a:avLst/>
          </a:prstGeom>
        </p:spPr>
      </p:pic>
      <p:sp>
        <p:nvSpPr>
          <p:cNvPr id="14" name="Google Shape;325;p52">
            <a:extLst>
              <a:ext uri="{FF2B5EF4-FFF2-40B4-BE49-F238E27FC236}">
                <a16:creationId xmlns:a16="http://schemas.microsoft.com/office/drawing/2014/main" id="{808A8CBB-4542-CDF1-BF43-FBEB1FB57866}"/>
              </a:ext>
            </a:extLst>
          </p:cNvPr>
          <p:cNvSpPr txBox="1">
            <a:spLocks/>
          </p:cNvSpPr>
          <p:nvPr/>
        </p:nvSpPr>
        <p:spPr>
          <a:xfrm>
            <a:off x="12940288" y="7313016"/>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28</a:t>
            </a:fld>
            <a:endParaRPr lang="en-US" sz="1800" b="1" dirty="0">
              <a:solidFill>
                <a:schemeClr val="bg1"/>
              </a:solidFill>
              <a:latin typeface="Proxima Nova" panose="020B0604020202020204" charset="0"/>
            </a:endParaRPr>
          </a:p>
        </p:txBody>
      </p:sp>
      <p:sp>
        <p:nvSpPr>
          <p:cNvPr id="15" name="TextBox 14">
            <a:extLst>
              <a:ext uri="{FF2B5EF4-FFF2-40B4-BE49-F238E27FC236}">
                <a16:creationId xmlns:a16="http://schemas.microsoft.com/office/drawing/2014/main" id="{4F56FCCE-38B4-50E2-5286-57E14F8B8E71}"/>
              </a:ext>
            </a:extLst>
          </p:cNvPr>
          <p:cNvSpPr txBox="1"/>
          <p:nvPr/>
        </p:nvSpPr>
        <p:spPr>
          <a:xfrm>
            <a:off x="5775959" y="7366536"/>
            <a:ext cx="2443482"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#1</a:t>
            </a:r>
          </a:p>
        </p:txBody>
      </p:sp>
      <p:sp>
        <p:nvSpPr>
          <p:cNvPr id="10" name="Rectangle: Rounded Corners 9">
            <a:extLst>
              <a:ext uri="{FF2B5EF4-FFF2-40B4-BE49-F238E27FC236}">
                <a16:creationId xmlns:a16="http://schemas.microsoft.com/office/drawing/2014/main" id="{081AB410-77A0-661C-198A-14ADA9A43855}"/>
              </a:ext>
            </a:extLst>
          </p:cNvPr>
          <p:cNvSpPr/>
          <p:nvPr/>
        </p:nvSpPr>
        <p:spPr>
          <a:xfrm>
            <a:off x="1873252" y="6290999"/>
            <a:ext cx="5666062" cy="924315"/>
          </a:xfrm>
          <a:prstGeom prst="roundRect">
            <a:avLst/>
          </a:prstGeom>
          <a:solidFill>
            <a:schemeClr val="tx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2000" b="1" dirty="0">
                <a:solidFill>
                  <a:schemeClr val="bg1"/>
                </a:solidFill>
                <a:latin typeface="Proxima Nova" panose="020B0604020202020204" charset="0"/>
              </a:rPr>
              <a:t>Suggested a method that would make the ECU input parser more robust</a:t>
            </a:r>
            <a:endParaRPr lang="en-US" sz="4000" b="1" u="sng" dirty="0">
              <a:solidFill>
                <a:schemeClr val="bg1"/>
              </a:solidFill>
              <a:latin typeface="Proxima Nova" panose="020B0604020202020204" charset="0"/>
            </a:endParaRPr>
          </a:p>
        </p:txBody>
      </p:sp>
    </p:spTree>
    <p:extLst>
      <p:ext uri="{BB962C8B-B14F-4D97-AF65-F5344CB8AC3E}">
        <p14:creationId xmlns:p14="http://schemas.microsoft.com/office/powerpoint/2010/main" val="354952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BC067-316B-D2F7-A075-8CD83E6B5618}"/>
              </a:ext>
            </a:extLst>
          </p:cNvPr>
          <p:cNvSpPr>
            <a:spLocks noGrp="1"/>
          </p:cNvSpPr>
          <p:nvPr>
            <p:ph type="title"/>
          </p:nvPr>
        </p:nvSpPr>
        <p:spPr>
          <a:xfrm>
            <a:off x="232659" y="160035"/>
            <a:ext cx="12561453" cy="1015663"/>
          </a:xfrm>
        </p:spPr>
        <p:txBody>
          <a:bodyPr/>
          <a:lstStyle/>
          <a:p>
            <a:r>
              <a:rPr lang="en-US" dirty="0"/>
              <a:t>Verification and Satisfaction Checks</a:t>
            </a:r>
          </a:p>
        </p:txBody>
      </p:sp>
      <p:sp>
        <p:nvSpPr>
          <p:cNvPr id="4" name="TextBox 3">
            <a:extLst>
              <a:ext uri="{FF2B5EF4-FFF2-40B4-BE49-F238E27FC236}">
                <a16:creationId xmlns:a16="http://schemas.microsoft.com/office/drawing/2014/main" id="{D503C39A-C26B-D5F1-EC5D-7B1D09C02E38}"/>
              </a:ext>
            </a:extLst>
          </p:cNvPr>
          <p:cNvSpPr txBox="1"/>
          <p:nvPr/>
        </p:nvSpPr>
        <p:spPr>
          <a:xfrm>
            <a:off x="3967755" y="6225677"/>
            <a:ext cx="5612434" cy="406265"/>
          </a:xfrm>
          <a:prstGeom prst="rect">
            <a:avLst/>
          </a:prstGeom>
          <a:noFill/>
        </p:spPr>
        <p:txBody>
          <a:bodyPr wrap="none" rtlCol="0">
            <a:spAutoFit/>
          </a:bodyPr>
          <a:lstStyle/>
          <a:p>
            <a:r>
              <a:rPr lang="en-US" sz="2040" b="1" dirty="0"/>
              <a:t>Security Controls to Security Requirements</a:t>
            </a:r>
          </a:p>
        </p:txBody>
      </p:sp>
      <p:pic>
        <p:nvPicPr>
          <p:cNvPr id="21" name="Graphic 20">
            <a:extLst>
              <a:ext uri="{FF2B5EF4-FFF2-40B4-BE49-F238E27FC236}">
                <a16:creationId xmlns:a16="http://schemas.microsoft.com/office/drawing/2014/main" id="{31B82970-0832-BC06-0412-6B034180D4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81498" y="1383878"/>
            <a:ext cx="8591510" cy="4763882"/>
          </a:xfrm>
          <a:prstGeom prst="rect">
            <a:avLst/>
          </a:prstGeom>
        </p:spPr>
      </p:pic>
      <p:pic>
        <p:nvPicPr>
          <p:cNvPr id="3" name="Picture 2">
            <a:extLst>
              <a:ext uri="{FF2B5EF4-FFF2-40B4-BE49-F238E27FC236}">
                <a16:creationId xmlns:a16="http://schemas.microsoft.com/office/drawing/2014/main" id="{B7F4FBDE-3A52-BF17-993C-335AC2A71DE7}"/>
              </a:ext>
            </a:extLst>
          </p:cNvPr>
          <p:cNvPicPr>
            <a:picLocks noChangeAspect="1"/>
          </p:cNvPicPr>
          <p:nvPr/>
        </p:nvPicPr>
        <p:blipFill>
          <a:blip r:embed="rId5"/>
          <a:stretch>
            <a:fillRect/>
          </a:stretch>
        </p:blipFill>
        <p:spPr>
          <a:xfrm>
            <a:off x="0" y="7383964"/>
            <a:ext cx="13817600" cy="388436"/>
          </a:xfrm>
          <a:prstGeom prst="rect">
            <a:avLst/>
          </a:prstGeom>
        </p:spPr>
      </p:pic>
      <p:sp>
        <p:nvSpPr>
          <p:cNvPr id="6" name="Google Shape;325;p52">
            <a:extLst>
              <a:ext uri="{FF2B5EF4-FFF2-40B4-BE49-F238E27FC236}">
                <a16:creationId xmlns:a16="http://schemas.microsoft.com/office/drawing/2014/main" id="{911FAE04-3C20-58EE-FCC9-C4B9E9934563}"/>
              </a:ext>
            </a:extLst>
          </p:cNvPr>
          <p:cNvSpPr txBox="1">
            <a:spLocks/>
          </p:cNvSpPr>
          <p:nvPr/>
        </p:nvSpPr>
        <p:spPr>
          <a:xfrm>
            <a:off x="12940288" y="7313016"/>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29</a:t>
            </a:fld>
            <a:endParaRPr lang="en-US" sz="1800" b="1" dirty="0">
              <a:solidFill>
                <a:schemeClr val="bg1"/>
              </a:solidFill>
              <a:latin typeface="Proxima Nova" panose="020B0604020202020204" charset="0"/>
            </a:endParaRPr>
          </a:p>
        </p:txBody>
      </p:sp>
      <p:sp>
        <p:nvSpPr>
          <p:cNvPr id="7" name="TextBox 6">
            <a:extLst>
              <a:ext uri="{FF2B5EF4-FFF2-40B4-BE49-F238E27FC236}">
                <a16:creationId xmlns:a16="http://schemas.microsoft.com/office/drawing/2014/main" id="{18B22359-EAA7-FE58-DBAC-BA0F05E1AD0A}"/>
              </a:ext>
            </a:extLst>
          </p:cNvPr>
          <p:cNvSpPr txBox="1"/>
          <p:nvPr/>
        </p:nvSpPr>
        <p:spPr>
          <a:xfrm>
            <a:off x="5775959" y="7366536"/>
            <a:ext cx="2443482"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#1</a:t>
            </a:r>
          </a:p>
        </p:txBody>
      </p:sp>
      <p:cxnSp>
        <p:nvCxnSpPr>
          <p:cNvPr id="8" name="Straight Arrow Connector 7">
            <a:extLst>
              <a:ext uri="{FF2B5EF4-FFF2-40B4-BE49-F238E27FC236}">
                <a16:creationId xmlns:a16="http://schemas.microsoft.com/office/drawing/2014/main" id="{A2B2BBBB-C1D5-EC39-EEC3-5B1E7E7443BA}"/>
              </a:ext>
            </a:extLst>
          </p:cNvPr>
          <p:cNvCxnSpPr>
            <a:cxnSpLocks/>
          </p:cNvCxnSpPr>
          <p:nvPr/>
        </p:nvCxnSpPr>
        <p:spPr>
          <a:xfrm>
            <a:off x="1866900" y="4711700"/>
            <a:ext cx="1041400" cy="39370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3DF6811-6C9F-A4B1-31C8-C4B6208D4D20}"/>
              </a:ext>
            </a:extLst>
          </p:cNvPr>
          <p:cNvSpPr txBox="1"/>
          <p:nvPr/>
        </p:nvSpPr>
        <p:spPr>
          <a:xfrm>
            <a:off x="232660" y="4368449"/>
            <a:ext cx="1941540" cy="338554"/>
          </a:xfrm>
          <a:prstGeom prst="rect">
            <a:avLst/>
          </a:prstGeom>
          <a:noFill/>
        </p:spPr>
        <p:txBody>
          <a:bodyPr wrap="square" rtlCol="0">
            <a:spAutoFit/>
          </a:bodyPr>
          <a:lstStyle/>
          <a:p>
            <a:r>
              <a:rPr lang="en-US" sz="1600" b="1" dirty="0">
                <a:solidFill>
                  <a:schemeClr val="tx1"/>
                </a:solidFill>
                <a:latin typeface="Proxima Nova" panose="020B0604020202020204" charset="0"/>
              </a:rPr>
              <a:t>Activity Diagrams</a:t>
            </a:r>
          </a:p>
        </p:txBody>
      </p:sp>
      <p:cxnSp>
        <p:nvCxnSpPr>
          <p:cNvPr id="12" name="Straight Arrow Connector 11">
            <a:extLst>
              <a:ext uri="{FF2B5EF4-FFF2-40B4-BE49-F238E27FC236}">
                <a16:creationId xmlns:a16="http://schemas.microsoft.com/office/drawing/2014/main" id="{C1718B16-F034-B49E-40CC-B685E32E5AEA}"/>
              </a:ext>
            </a:extLst>
          </p:cNvPr>
          <p:cNvCxnSpPr>
            <a:cxnSpLocks/>
          </p:cNvCxnSpPr>
          <p:nvPr/>
        </p:nvCxnSpPr>
        <p:spPr>
          <a:xfrm flipH="1">
            <a:off x="11073008" y="3746500"/>
            <a:ext cx="614598" cy="336481"/>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650B22B-6BAB-33CA-4A4B-58D878405245}"/>
              </a:ext>
            </a:extLst>
          </p:cNvPr>
          <p:cNvSpPr txBox="1"/>
          <p:nvPr/>
        </p:nvSpPr>
        <p:spPr>
          <a:xfrm>
            <a:off x="11381904" y="3399232"/>
            <a:ext cx="2329098" cy="338554"/>
          </a:xfrm>
          <a:prstGeom prst="rect">
            <a:avLst/>
          </a:prstGeom>
          <a:noFill/>
        </p:spPr>
        <p:txBody>
          <a:bodyPr wrap="square" rtlCol="0">
            <a:spAutoFit/>
          </a:bodyPr>
          <a:lstStyle/>
          <a:p>
            <a:r>
              <a:rPr lang="en-US" sz="1600" b="1" dirty="0">
                <a:solidFill>
                  <a:schemeClr val="tx1"/>
                </a:solidFill>
                <a:latin typeface="Proxima Nova" panose="020B0604020202020204" charset="0"/>
              </a:rPr>
              <a:t>Security Requirements</a:t>
            </a:r>
          </a:p>
        </p:txBody>
      </p:sp>
      <p:sp>
        <p:nvSpPr>
          <p:cNvPr id="16" name="TextBox 15">
            <a:extLst>
              <a:ext uri="{FF2B5EF4-FFF2-40B4-BE49-F238E27FC236}">
                <a16:creationId xmlns:a16="http://schemas.microsoft.com/office/drawing/2014/main" id="{E6DE0135-90A1-1846-43D3-B62BE338CACA}"/>
              </a:ext>
            </a:extLst>
          </p:cNvPr>
          <p:cNvSpPr txBox="1"/>
          <p:nvPr/>
        </p:nvSpPr>
        <p:spPr>
          <a:xfrm>
            <a:off x="10598910" y="6747958"/>
            <a:ext cx="3112092" cy="369332"/>
          </a:xfrm>
          <a:prstGeom prst="rect">
            <a:avLst/>
          </a:prstGeom>
          <a:noFill/>
        </p:spPr>
        <p:txBody>
          <a:bodyPr wrap="square" rtlCol="0">
            <a:spAutoFit/>
          </a:bodyPr>
          <a:lstStyle/>
          <a:p>
            <a:r>
              <a:rPr lang="en-US" sz="1800" b="1" dirty="0">
                <a:solidFill>
                  <a:schemeClr val="tx1"/>
                </a:solidFill>
                <a:latin typeface="Proxima Nova" panose="020B0604020202020204" charset="0"/>
              </a:rPr>
              <a:t>** All requirements are met</a:t>
            </a:r>
          </a:p>
        </p:txBody>
      </p:sp>
    </p:spTree>
    <p:extLst>
      <p:ext uri="{BB962C8B-B14F-4D97-AF65-F5344CB8AC3E}">
        <p14:creationId xmlns:p14="http://schemas.microsoft.com/office/powerpoint/2010/main" val="4027632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628000" y="0"/>
            <a:ext cx="12561600" cy="923299"/>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en-US" sz="4800" dirty="0"/>
              <a:t>Program Summary</a:t>
            </a:r>
            <a:endParaRPr sz="4800" dirty="0"/>
          </a:p>
        </p:txBody>
      </p:sp>
      <p:sp>
        <p:nvSpPr>
          <p:cNvPr id="333" name="Google Shape;333;p53"/>
          <p:cNvSpPr txBox="1">
            <a:spLocks noGrp="1"/>
          </p:cNvSpPr>
          <p:nvPr>
            <p:ph type="body" idx="1"/>
          </p:nvPr>
        </p:nvSpPr>
        <p:spPr>
          <a:xfrm>
            <a:off x="528989" y="739736"/>
            <a:ext cx="13517208" cy="6401722"/>
          </a:xfrm>
          <a:prstGeom prst="rect">
            <a:avLst/>
          </a:prstGeom>
        </p:spPr>
        <p:txBody>
          <a:bodyPr spcFirstLastPara="1" wrap="square" lIns="91425" tIns="91425" rIns="91425" bIns="91425" anchor="t" anchorCtr="0">
            <a:spAutoFit/>
          </a:bodyPr>
          <a:lstStyle/>
          <a:p>
            <a:pPr marL="431802" marR="0" lvl="0" indent="-342900" algn="l" defTabSz="914400" rtl="0" eaLnBrk="1" fontAlgn="auto" latinLnBrk="0" hangingPunct="1">
              <a:lnSpc>
                <a:spcPct val="150000"/>
              </a:lnSpc>
              <a:spcBef>
                <a:spcPts val="0"/>
              </a:spcBef>
              <a:spcAft>
                <a:spcPts val="0"/>
              </a:spcAft>
              <a:buClr>
                <a:srgbClr val="59595B"/>
              </a:buClr>
              <a:buSzPts val="2200"/>
              <a:buFont typeface="Arial" panose="020B0604020202020204" pitchFamily="34" charset="0"/>
              <a:buChar char="•"/>
              <a:tabLst/>
              <a:defRPr/>
            </a:pPr>
            <a:r>
              <a:rPr kumimoji="0" lang="en-US" sz="2200" b="1" i="0" u="none" strike="noStrike" kern="0" cap="none" spc="0" normalizeH="0" baseline="0" noProof="0" dirty="0">
                <a:ln>
                  <a:noFill/>
                </a:ln>
                <a:solidFill>
                  <a:srgbClr val="59595B"/>
                </a:solidFill>
                <a:effectLst/>
                <a:uLnTx/>
                <a:uFillTx/>
                <a:latin typeface="Arial" panose="020B0604020202020204" pitchFamily="34" charset="0"/>
                <a:cs typeface="Arial" panose="020B0604020202020204" pitchFamily="34" charset="0"/>
                <a:sym typeface="Arial"/>
              </a:rPr>
              <a:t>Active Duty USAF Officer – 18 month timeline for program completion (PCS Feb 2024)</a:t>
            </a:r>
          </a:p>
          <a:p>
            <a:pPr marL="431802" marR="0" lvl="0" indent="-342900" algn="l" defTabSz="914400" rtl="0" eaLnBrk="1" fontAlgn="auto" latinLnBrk="0" hangingPunct="1">
              <a:lnSpc>
                <a:spcPct val="150000"/>
              </a:lnSpc>
              <a:spcBef>
                <a:spcPts val="0"/>
              </a:spcBef>
              <a:spcAft>
                <a:spcPts val="0"/>
              </a:spcAft>
              <a:buClr>
                <a:srgbClr val="59595B"/>
              </a:buClr>
              <a:buSzPts val="2200"/>
              <a:buFont typeface="Arial" panose="020B0604020202020204" pitchFamily="34" charset="0"/>
              <a:buChar char="•"/>
              <a:tabLst/>
              <a:defRPr/>
            </a:pPr>
            <a:r>
              <a:rPr kumimoji="0" lang="en-US" sz="2200" b="0" i="0" u="none" strike="noStrike" kern="0" cap="none" spc="0" normalizeH="0" baseline="0" noProof="0" dirty="0">
                <a:ln>
                  <a:noFill/>
                </a:ln>
                <a:solidFill>
                  <a:srgbClr val="59595B"/>
                </a:solidFill>
                <a:effectLst/>
                <a:uLnTx/>
                <a:uFillTx/>
                <a:latin typeface="Arial" panose="020B0604020202020204" pitchFamily="34" charset="0"/>
                <a:cs typeface="Arial" panose="020B0604020202020204" pitchFamily="34" charset="0"/>
                <a:sym typeface="Arial"/>
              </a:rPr>
              <a:t>Fall 2022: SYSE 501 Foundation SE, ENGR 502 Project </a:t>
            </a:r>
            <a:r>
              <a:rPr kumimoji="0" lang="en-US" sz="2200" b="0" i="0" u="none" strike="noStrike" kern="0" cap="none" spc="0" normalizeH="0" baseline="0" noProof="0" dirty="0" err="1">
                <a:ln>
                  <a:noFill/>
                </a:ln>
                <a:solidFill>
                  <a:srgbClr val="59595B"/>
                </a:solidFill>
                <a:effectLst/>
                <a:uLnTx/>
                <a:uFillTx/>
                <a:latin typeface="Arial" panose="020B0604020202020204" pitchFamily="34" charset="0"/>
                <a:cs typeface="Arial" panose="020B0604020202020204" pitchFamily="34" charset="0"/>
                <a:sym typeface="Arial"/>
              </a:rPr>
              <a:t>Mgmt</a:t>
            </a:r>
            <a:r>
              <a:rPr kumimoji="0" lang="en-US" sz="2200" b="0" i="0" u="none" strike="noStrike" kern="0" cap="none" spc="0" normalizeH="0" baseline="0" noProof="0" dirty="0">
                <a:ln>
                  <a:noFill/>
                </a:ln>
                <a:solidFill>
                  <a:srgbClr val="59595B"/>
                </a:solidFill>
                <a:effectLst/>
                <a:uLnTx/>
                <a:uFillTx/>
                <a:latin typeface="Arial" panose="020B0604020202020204" pitchFamily="34" charset="0"/>
                <a:cs typeface="Arial" panose="020B0604020202020204" pitchFamily="34" charset="0"/>
                <a:sym typeface="Arial"/>
              </a:rPr>
              <a:t>, SYSE 580A3 Aerospace Actuators – </a:t>
            </a:r>
            <a:r>
              <a:rPr kumimoji="0" lang="en-US" sz="2200" b="1" i="0" u="none" strike="noStrike" kern="0" cap="none" spc="0" normalizeH="0" baseline="0" noProof="0" dirty="0">
                <a:ln>
                  <a:noFill/>
                </a:ln>
                <a:solidFill>
                  <a:schemeClr val="bg2"/>
                </a:solidFill>
                <a:effectLst/>
                <a:uLnTx/>
                <a:uFillTx/>
                <a:latin typeface="Arial" panose="020B0604020202020204" pitchFamily="34" charset="0"/>
                <a:cs typeface="Arial" panose="020B0604020202020204" pitchFamily="34" charset="0"/>
                <a:sym typeface="Arial"/>
              </a:rPr>
              <a:t>COMPLETE​</a:t>
            </a:r>
          </a:p>
          <a:p>
            <a:pPr marL="431802" marR="0" lvl="0" indent="-342900" algn="l" defTabSz="914400" rtl="0" eaLnBrk="1" fontAlgn="auto" latinLnBrk="0" hangingPunct="1">
              <a:lnSpc>
                <a:spcPct val="150000"/>
              </a:lnSpc>
              <a:spcBef>
                <a:spcPts val="0"/>
              </a:spcBef>
              <a:spcAft>
                <a:spcPts val="0"/>
              </a:spcAft>
              <a:buClr>
                <a:srgbClr val="59595B"/>
              </a:buClr>
              <a:buSzPts val="2200"/>
              <a:buFont typeface="Arial" panose="020B0604020202020204" pitchFamily="34" charset="0"/>
              <a:buChar char="•"/>
              <a:tabLst/>
              <a:defRPr/>
            </a:pPr>
            <a:r>
              <a:rPr kumimoji="0" lang="en-US" sz="2200" b="0" i="0" u="none" strike="noStrike" kern="0" cap="none" spc="0" normalizeH="0" baseline="0" noProof="0" dirty="0">
                <a:ln>
                  <a:noFill/>
                </a:ln>
                <a:solidFill>
                  <a:srgbClr val="59595B"/>
                </a:solidFill>
                <a:effectLst/>
                <a:uLnTx/>
                <a:uFillTx/>
                <a:latin typeface="Arial" panose="020B0604020202020204" pitchFamily="34" charset="0"/>
                <a:cs typeface="Arial" panose="020B0604020202020204" pitchFamily="34" charset="0"/>
                <a:sym typeface="Arial"/>
              </a:rPr>
              <a:t>Spring 2023: SYSE 549 Secure Vehicle Networking, SYSE 569 Cyber Awareness for SE, SYSE 695 Independent study MBSE– </a:t>
            </a:r>
            <a:r>
              <a:rPr kumimoji="0" lang="en-US" sz="2200" b="1" i="0" u="none" strike="noStrike" kern="0" cap="none" spc="0" normalizeH="0" baseline="0" noProof="0" dirty="0">
                <a:ln>
                  <a:noFill/>
                </a:ln>
                <a:solidFill>
                  <a:schemeClr val="bg2"/>
                </a:solidFill>
                <a:effectLst/>
                <a:uLnTx/>
                <a:uFillTx/>
                <a:latin typeface="Arial" panose="020B0604020202020204" pitchFamily="34" charset="0"/>
                <a:cs typeface="Arial" panose="020B0604020202020204" pitchFamily="34" charset="0"/>
                <a:sym typeface="Arial"/>
              </a:rPr>
              <a:t>COMPLETE​</a:t>
            </a:r>
          </a:p>
          <a:p>
            <a:pPr marL="431802" marR="0" lvl="0" indent="-342900" algn="l" defTabSz="914400" rtl="0" eaLnBrk="1" fontAlgn="auto" latinLnBrk="0" hangingPunct="1">
              <a:lnSpc>
                <a:spcPct val="150000"/>
              </a:lnSpc>
              <a:spcBef>
                <a:spcPts val="0"/>
              </a:spcBef>
              <a:spcAft>
                <a:spcPts val="0"/>
              </a:spcAft>
              <a:buClr>
                <a:srgbClr val="59595B"/>
              </a:buClr>
              <a:buSzPts val="2200"/>
              <a:buFont typeface="Arial" panose="020B0604020202020204" pitchFamily="34" charset="0"/>
              <a:buChar char="•"/>
              <a:tabLst/>
              <a:defRPr/>
            </a:pPr>
            <a:r>
              <a:rPr kumimoji="0" lang="en-US" sz="2200" b="0" i="0" u="none" strike="noStrike" kern="0" cap="none" spc="0" normalizeH="0" baseline="0" noProof="0" dirty="0">
                <a:ln>
                  <a:noFill/>
                </a:ln>
                <a:solidFill>
                  <a:srgbClr val="59595B"/>
                </a:solidFill>
                <a:effectLst/>
                <a:uLnTx/>
                <a:uFillTx/>
                <a:latin typeface="Arial" panose="020B0604020202020204" pitchFamily="34" charset="0"/>
                <a:cs typeface="Arial" panose="020B0604020202020204" pitchFamily="34" charset="0"/>
                <a:sym typeface="Arial"/>
              </a:rPr>
              <a:t>Summer 2023: SYSE 699 Thesis Research </a:t>
            </a:r>
            <a:r>
              <a:rPr kumimoji="0" lang="en-US" sz="2200" b="1" i="0" u="none" strike="noStrike" kern="0" cap="none" spc="0" normalizeH="0" baseline="0" noProof="0" dirty="0">
                <a:ln>
                  <a:noFill/>
                </a:ln>
                <a:solidFill>
                  <a:schemeClr val="bg2"/>
                </a:solidFill>
                <a:effectLst/>
                <a:uLnTx/>
                <a:uFillTx/>
                <a:latin typeface="Arial" panose="020B0604020202020204" pitchFamily="34" charset="0"/>
                <a:cs typeface="Arial" panose="020B0604020202020204" pitchFamily="34" charset="0"/>
                <a:sym typeface="Arial"/>
              </a:rPr>
              <a:t>COMPLETE</a:t>
            </a:r>
            <a:r>
              <a:rPr kumimoji="0" lang="en-US" sz="2200" b="0" i="0" u="none" strike="noStrike" kern="0" cap="none" spc="0" normalizeH="0" baseline="0" noProof="0" dirty="0">
                <a:ln>
                  <a:noFill/>
                </a:ln>
                <a:solidFill>
                  <a:srgbClr val="59595B"/>
                </a:solidFill>
                <a:effectLst/>
                <a:uLnTx/>
                <a:uFillTx/>
                <a:latin typeface="Arial" panose="020B0604020202020204" pitchFamily="34" charset="0"/>
                <a:cs typeface="Arial" panose="020B0604020202020204" pitchFamily="34" charset="0"/>
                <a:sym typeface="Arial"/>
              </a:rPr>
              <a:t>, </a:t>
            </a:r>
          </a:p>
          <a:p>
            <a:pPr marL="431802" marR="0" lvl="0" indent="-342900" algn="l" defTabSz="914400" rtl="0" eaLnBrk="1" fontAlgn="auto" latinLnBrk="0" hangingPunct="1">
              <a:lnSpc>
                <a:spcPct val="150000"/>
              </a:lnSpc>
              <a:spcBef>
                <a:spcPts val="0"/>
              </a:spcBef>
              <a:spcAft>
                <a:spcPts val="0"/>
              </a:spcAft>
              <a:buClr>
                <a:srgbClr val="59595B"/>
              </a:buClr>
              <a:buSzPts val="2200"/>
              <a:buFont typeface="Arial" panose="020B0604020202020204" pitchFamily="34" charset="0"/>
              <a:buChar char="•"/>
              <a:tabLst/>
              <a:defRPr/>
            </a:pPr>
            <a:r>
              <a:rPr kumimoji="0" lang="en-US" sz="2200" i="0" u="none" strike="noStrike" kern="0" cap="none" spc="0" normalizeH="0" baseline="0" noProof="0" dirty="0">
                <a:ln>
                  <a:noFill/>
                </a:ln>
                <a:solidFill>
                  <a:srgbClr val="59595B"/>
                </a:solidFill>
                <a:effectLst/>
                <a:uLnTx/>
                <a:uFillTx/>
                <a:latin typeface="Arial" panose="020B0604020202020204" pitchFamily="34" charset="0"/>
                <a:cs typeface="Arial" panose="020B0604020202020204" pitchFamily="34" charset="0"/>
                <a:sym typeface="Arial"/>
              </a:rPr>
              <a:t>Fall 2023: SYSE 532 </a:t>
            </a:r>
            <a:r>
              <a:rPr kumimoji="0" lang="en-US" sz="2200" b="0" i="0" u="none" strike="noStrike" kern="0" cap="none" spc="0" normalizeH="0" baseline="0" noProof="0" dirty="0">
                <a:ln>
                  <a:noFill/>
                </a:ln>
                <a:solidFill>
                  <a:srgbClr val="59595B"/>
                </a:solidFill>
                <a:effectLst/>
                <a:uLnTx/>
                <a:uFillTx/>
                <a:latin typeface="Arial" panose="020B0604020202020204" pitchFamily="34" charset="0"/>
                <a:cs typeface="Arial" panose="020B0604020202020204" pitchFamily="34" charset="0"/>
                <a:sym typeface="Arial"/>
              </a:rPr>
              <a:t>Dynamics of complex systems, </a:t>
            </a:r>
            <a:r>
              <a:rPr kumimoji="0" lang="en-US" sz="2200" i="0" u="none" strike="noStrike" kern="0" cap="none" spc="0" normalizeH="0" baseline="0" noProof="0" dirty="0">
                <a:ln>
                  <a:noFill/>
                </a:ln>
                <a:solidFill>
                  <a:srgbClr val="59595B"/>
                </a:solidFill>
                <a:effectLst/>
                <a:uLnTx/>
                <a:uFillTx/>
                <a:latin typeface="Arial" panose="020B0604020202020204" pitchFamily="34" charset="0"/>
                <a:cs typeface="Arial" panose="020B0604020202020204" pitchFamily="34" charset="0"/>
                <a:sym typeface="Arial"/>
              </a:rPr>
              <a:t>SYSE 699 </a:t>
            </a:r>
            <a:r>
              <a:rPr kumimoji="0" lang="en-US" sz="2200" b="0" i="0" u="none" strike="noStrike" kern="0" cap="none" spc="0" normalizeH="0" baseline="0" noProof="0" dirty="0">
                <a:ln>
                  <a:noFill/>
                </a:ln>
                <a:solidFill>
                  <a:srgbClr val="59595B"/>
                </a:solidFill>
                <a:effectLst/>
                <a:uLnTx/>
                <a:uFillTx/>
                <a:latin typeface="Arial" panose="020B0604020202020204" pitchFamily="34" charset="0"/>
                <a:cs typeface="Arial" panose="020B0604020202020204" pitchFamily="34" charset="0"/>
                <a:sym typeface="Arial"/>
              </a:rPr>
              <a:t>Thesis Research – </a:t>
            </a:r>
            <a:r>
              <a:rPr kumimoji="0" lang="en-US" sz="2200" b="1" i="0" u="none" strike="noStrike" kern="0" cap="none" spc="0" normalizeH="0" baseline="0" noProof="0" dirty="0">
                <a:ln>
                  <a:noFill/>
                </a:ln>
                <a:solidFill>
                  <a:schemeClr val="bg2"/>
                </a:solidFill>
                <a:effectLst/>
                <a:uLnTx/>
                <a:uFillTx/>
                <a:latin typeface="Arial" panose="020B0604020202020204" pitchFamily="34" charset="0"/>
                <a:cs typeface="Arial" panose="020B0604020202020204" pitchFamily="34" charset="0"/>
                <a:sym typeface="Arial"/>
              </a:rPr>
              <a:t>COMPLETE​</a:t>
            </a:r>
          </a:p>
          <a:p>
            <a:pPr marL="431802" marR="0" lvl="0" indent="-342900" algn="l" defTabSz="914400" rtl="0" eaLnBrk="1" fontAlgn="auto" latinLnBrk="0" hangingPunct="1">
              <a:lnSpc>
                <a:spcPct val="150000"/>
              </a:lnSpc>
              <a:spcBef>
                <a:spcPts val="0"/>
              </a:spcBef>
              <a:spcAft>
                <a:spcPts val="0"/>
              </a:spcAft>
              <a:buClr>
                <a:srgbClr val="59595B"/>
              </a:buClr>
              <a:buSzPts val="2200"/>
              <a:buFont typeface="Arial" panose="020B0604020202020204" pitchFamily="34" charset="0"/>
              <a:buChar char="•"/>
              <a:tabLst/>
              <a:defRPr/>
            </a:pPr>
            <a:r>
              <a:rPr kumimoji="0" lang="en-US" sz="2200" b="1" i="0" u="none" strike="noStrike" kern="0" cap="none" spc="0" normalizeH="0" baseline="0" noProof="0" dirty="0">
                <a:ln>
                  <a:noFill/>
                </a:ln>
                <a:solidFill>
                  <a:schemeClr val="bg2"/>
                </a:solidFill>
                <a:effectLst/>
                <a:uLnTx/>
                <a:uFillTx/>
                <a:latin typeface="Arial" panose="020B0604020202020204" pitchFamily="34" charset="0"/>
                <a:cs typeface="Arial" panose="020B0604020202020204" pitchFamily="34" charset="0"/>
                <a:sym typeface="Arial"/>
              </a:rPr>
              <a:t>GS6 Completed and approved​</a:t>
            </a:r>
          </a:p>
          <a:p>
            <a:pPr marL="431802" marR="0" lvl="0" indent="-342900" algn="l" defTabSz="914400" rtl="0" eaLnBrk="1" fontAlgn="auto" latinLnBrk="0" hangingPunct="1">
              <a:lnSpc>
                <a:spcPct val="150000"/>
              </a:lnSpc>
              <a:spcBef>
                <a:spcPts val="0"/>
              </a:spcBef>
              <a:spcAft>
                <a:spcPts val="0"/>
              </a:spcAft>
              <a:buClr>
                <a:srgbClr val="59595B"/>
              </a:buClr>
              <a:buSzPts val="2200"/>
              <a:buFont typeface="Arial" panose="020B0604020202020204" pitchFamily="34" charset="0"/>
              <a:buChar char="•"/>
              <a:tabLst/>
              <a:defRPr/>
            </a:pPr>
            <a:r>
              <a:rPr lang="en-US" sz="2200" dirty="0">
                <a:solidFill>
                  <a:srgbClr val="59595B"/>
                </a:solidFill>
                <a:latin typeface="Arial" panose="020B0604020202020204" pitchFamily="34" charset="0"/>
                <a:cs typeface="Arial" panose="020B0604020202020204" pitchFamily="34" charset="0"/>
                <a:sym typeface="Arial"/>
              </a:rPr>
              <a:t>Spring</a:t>
            </a:r>
            <a:r>
              <a:rPr kumimoji="0" lang="en-US" sz="2200" b="0" i="0" u="none" strike="noStrike" kern="0" cap="none" spc="0" normalizeH="0" baseline="0" noProof="0">
                <a:ln>
                  <a:noFill/>
                </a:ln>
                <a:solidFill>
                  <a:srgbClr val="59595B"/>
                </a:solidFill>
                <a:effectLst/>
                <a:uLnTx/>
                <a:uFillTx/>
                <a:latin typeface="Arial" panose="020B0604020202020204" pitchFamily="34" charset="0"/>
                <a:cs typeface="Arial" panose="020B0604020202020204" pitchFamily="34" charset="0"/>
                <a:sym typeface="Arial"/>
              </a:rPr>
              <a:t> 2024: </a:t>
            </a:r>
            <a:r>
              <a:rPr kumimoji="0" lang="en-US" sz="2200" b="0" i="0" u="none" strike="noStrike" kern="0" cap="none" spc="0" normalizeH="0" baseline="0" noProof="0" dirty="0">
                <a:ln>
                  <a:noFill/>
                </a:ln>
                <a:solidFill>
                  <a:srgbClr val="59595B"/>
                </a:solidFill>
                <a:effectLst/>
                <a:uLnTx/>
                <a:uFillTx/>
                <a:latin typeface="Arial" panose="020B0604020202020204" pitchFamily="34" charset="0"/>
                <a:cs typeface="Arial" panose="020B0604020202020204" pitchFamily="34" charset="0"/>
                <a:sym typeface="Arial"/>
              </a:rPr>
              <a:t>Thesis – </a:t>
            </a:r>
            <a:r>
              <a:rPr kumimoji="0" lang="en-US" sz="2200" b="1" i="0" u="none" strike="noStrike" kern="0" cap="none" spc="0" normalizeH="0" baseline="0" noProof="0" dirty="0">
                <a:ln>
                  <a:noFill/>
                </a:ln>
                <a:solidFill>
                  <a:schemeClr val="bg2"/>
                </a:solidFill>
                <a:effectLst/>
                <a:uLnTx/>
                <a:uFillTx/>
                <a:latin typeface="Arial" panose="020B0604020202020204" pitchFamily="34" charset="0"/>
                <a:cs typeface="Arial" panose="020B0604020202020204" pitchFamily="34" charset="0"/>
                <a:sym typeface="Arial"/>
              </a:rPr>
              <a:t>COMPLETE</a:t>
            </a:r>
          </a:p>
          <a:p>
            <a:pPr marL="431802" marR="0" lvl="0" indent="-342900" algn="l" defTabSz="914400" rtl="0" eaLnBrk="1" fontAlgn="auto" latinLnBrk="0" hangingPunct="1">
              <a:lnSpc>
                <a:spcPct val="150000"/>
              </a:lnSpc>
              <a:spcBef>
                <a:spcPts val="0"/>
              </a:spcBef>
              <a:spcAft>
                <a:spcPts val="0"/>
              </a:spcAft>
              <a:buClr>
                <a:srgbClr val="59595B"/>
              </a:buClr>
              <a:buSzPts val="2200"/>
              <a:buFont typeface="Arial" panose="020B0604020202020204" pitchFamily="34" charset="0"/>
              <a:buChar char="•"/>
              <a:tabLst/>
              <a:defRPr/>
            </a:pPr>
            <a:r>
              <a:rPr kumimoji="0" lang="en-US" sz="2200" b="0" i="0" u="none" strike="noStrike" kern="0" cap="none" spc="0" normalizeH="0" baseline="0" noProof="0" dirty="0">
                <a:ln>
                  <a:noFill/>
                </a:ln>
                <a:solidFill>
                  <a:srgbClr val="59595B"/>
                </a:solidFill>
                <a:effectLst/>
                <a:uLnTx/>
                <a:uFillTx/>
                <a:latin typeface="Arial" panose="020B0604020202020204" pitchFamily="34" charset="0"/>
                <a:cs typeface="Arial" panose="020B0604020202020204" pitchFamily="34" charset="0"/>
                <a:sym typeface="Arial"/>
              </a:rPr>
              <a:t>Jan 2024: Defend and Graduate!</a:t>
            </a:r>
          </a:p>
          <a:p>
            <a:pPr marL="431802" marR="0" lvl="0" indent="-342900" algn="l" defTabSz="914400" rtl="0" eaLnBrk="1" fontAlgn="auto" latinLnBrk="0" hangingPunct="1">
              <a:lnSpc>
                <a:spcPct val="150000"/>
              </a:lnSpc>
              <a:spcBef>
                <a:spcPts val="0"/>
              </a:spcBef>
              <a:spcAft>
                <a:spcPts val="0"/>
              </a:spcAft>
              <a:buClr>
                <a:srgbClr val="59595B"/>
              </a:buClr>
              <a:buSzPts val="2200"/>
              <a:buFont typeface="Arial" panose="020B0604020202020204" pitchFamily="34" charset="0"/>
              <a:buChar char="•"/>
              <a:tabLst/>
              <a:defRPr/>
            </a:pPr>
            <a:r>
              <a:rPr kumimoji="0" lang="en-US" sz="2200" b="0" i="0" u="none" strike="noStrike" kern="0" cap="none" spc="0" normalizeH="0" baseline="0" noProof="0" dirty="0">
                <a:ln>
                  <a:noFill/>
                </a:ln>
                <a:solidFill>
                  <a:srgbClr val="59595B"/>
                </a:solidFill>
                <a:effectLst/>
                <a:uLnTx/>
                <a:uFillTx/>
                <a:latin typeface="Arial" panose="020B0604020202020204" pitchFamily="34" charset="0"/>
                <a:cs typeface="Arial" panose="020B0604020202020204" pitchFamily="34" charset="0"/>
                <a:sym typeface="Arial"/>
              </a:rPr>
              <a:t>PCS on Feb 26 2024</a:t>
            </a:r>
            <a:endParaRPr lang="en-US" sz="2200" dirty="0">
              <a:solidFill>
                <a:srgbClr val="59595B"/>
              </a:solidFill>
              <a:latin typeface="Arial" panose="020B0604020202020204" pitchFamily="34" charset="0"/>
              <a:cs typeface="Arial" panose="020B0604020202020204" pitchFamily="34" charset="0"/>
              <a:sym typeface="Arial"/>
            </a:endParaRPr>
          </a:p>
          <a:p>
            <a:pPr lvl="1" indent="-368300">
              <a:lnSpc>
                <a:spcPct val="150000"/>
              </a:lnSpc>
              <a:buSzPts val="2200"/>
            </a:pPr>
            <a:endParaRPr lang="en-US" sz="2400" dirty="0"/>
          </a:p>
        </p:txBody>
      </p:sp>
      <p:sp>
        <p:nvSpPr>
          <p:cNvPr id="334" name="Google Shape;334;p53"/>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3</a:t>
            </a:fld>
            <a:endParaRPr/>
          </a:p>
        </p:txBody>
      </p:sp>
      <p:sp>
        <p:nvSpPr>
          <p:cNvPr id="2" name="Rectangle: Rounded Corners 1">
            <a:extLst>
              <a:ext uri="{FF2B5EF4-FFF2-40B4-BE49-F238E27FC236}">
                <a16:creationId xmlns:a16="http://schemas.microsoft.com/office/drawing/2014/main" id="{1E287337-7AD7-5CAE-A00E-7FC21F9555F6}"/>
              </a:ext>
            </a:extLst>
          </p:cNvPr>
          <p:cNvSpPr/>
          <p:nvPr/>
        </p:nvSpPr>
        <p:spPr>
          <a:xfrm>
            <a:off x="6077619" y="4978400"/>
            <a:ext cx="6643770" cy="2054264"/>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8900">
              <a:lnSpc>
                <a:spcPct val="150000"/>
              </a:lnSpc>
              <a:buClr>
                <a:schemeClr val="bg1"/>
              </a:buClr>
              <a:buSzPts val="2200"/>
            </a:pPr>
            <a:r>
              <a:rPr lang="en-US" sz="2400" b="1" dirty="0">
                <a:solidFill>
                  <a:schemeClr val="bg1"/>
                </a:solidFill>
              </a:rPr>
              <a:t>Research Productivity: </a:t>
            </a:r>
          </a:p>
          <a:p>
            <a:pPr marL="431800" indent="-342900">
              <a:lnSpc>
                <a:spcPct val="150000"/>
              </a:lnSpc>
              <a:buClr>
                <a:schemeClr val="bg1"/>
              </a:buClr>
              <a:buSzPts val="2200"/>
              <a:buFont typeface="Arial" panose="020B0604020202020204" pitchFamily="34" charset="0"/>
              <a:buChar char="•"/>
            </a:pPr>
            <a:r>
              <a:rPr lang="en-US" sz="2000" b="1" dirty="0">
                <a:solidFill>
                  <a:schemeClr val="bg1"/>
                </a:solidFill>
              </a:rPr>
              <a:t>1 First Author Peer Reviewed Conference Paper </a:t>
            </a:r>
          </a:p>
          <a:p>
            <a:pPr marL="431800" indent="-342900">
              <a:lnSpc>
                <a:spcPct val="150000"/>
              </a:lnSpc>
              <a:buClr>
                <a:schemeClr val="bg1"/>
              </a:buClr>
              <a:buSzPts val="2200"/>
              <a:buFont typeface="Arial" panose="020B0604020202020204" pitchFamily="34" charset="0"/>
              <a:buChar char="•"/>
            </a:pPr>
            <a:r>
              <a:rPr lang="en-US" sz="2000" b="1" dirty="0">
                <a:solidFill>
                  <a:schemeClr val="bg1"/>
                </a:solidFill>
              </a:rPr>
              <a:t>1 Co-Author Peer Reviewed Journal Paper</a:t>
            </a:r>
          </a:p>
          <a:p>
            <a:pPr marL="431800" indent="-342900">
              <a:lnSpc>
                <a:spcPct val="150000"/>
              </a:lnSpc>
              <a:buClr>
                <a:schemeClr val="bg1"/>
              </a:buClr>
              <a:buSzPts val="2200"/>
              <a:buFont typeface="Arial" panose="020B0604020202020204" pitchFamily="34" charset="0"/>
              <a:buChar char="•"/>
            </a:pPr>
            <a:r>
              <a:rPr lang="en-US" sz="2000" b="1" dirty="0">
                <a:solidFill>
                  <a:schemeClr val="bg1"/>
                </a:solidFill>
              </a:rPr>
              <a:t>3 Scholarly Presentations</a:t>
            </a:r>
          </a:p>
        </p:txBody>
      </p:sp>
    </p:spTree>
    <p:extLst>
      <p:ext uri="{BB962C8B-B14F-4D97-AF65-F5344CB8AC3E}">
        <p14:creationId xmlns:p14="http://schemas.microsoft.com/office/powerpoint/2010/main" val="16673860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BC067-316B-D2F7-A075-8CD83E6B5618}"/>
              </a:ext>
            </a:extLst>
          </p:cNvPr>
          <p:cNvSpPr>
            <a:spLocks noGrp="1"/>
          </p:cNvSpPr>
          <p:nvPr>
            <p:ph type="title"/>
          </p:nvPr>
        </p:nvSpPr>
        <p:spPr>
          <a:xfrm>
            <a:off x="393297" y="135489"/>
            <a:ext cx="12561453" cy="1015663"/>
          </a:xfrm>
        </p:spPr>
        <p:txBody>
          <a:bodyPr/>
          <a:lstStyle/>
          <a:p>
            <a:r>
              <a:rPr lang="en-US"/>
              <a:t>Verification and Satisfaction Checks</a:t>
            </a:r>
          </a:p>
        </p:txBody>
      </p:sp>
      <p:sp>
        <p:nvSpPr>
          <p:cNvPr id="4" name="TextBox 3">
            <a:extLst>
              <a:ext uri="{FF2B5EF4-FFF2-40B4-BE49-F238E27FC236}">
                <a16:creationId xmlns:a16="http://schemas.microsoft.com/office/drawing/2014/main" id="{D503C39A-C26B-D5F1-EC5D-7B1D09C02E38}"/>
              </a:ext>
            </a:extLst>
          </p:cNvPr>
          <p:cNvSpPr txBox="1"/>
          <p:nvPr/>
        </p:nvSpPr>
        <p:spPr>
          <a:xfrm>
            <a:off x="3733825" y="5832921"/>
            <a:ext cx="6425157" cy="406265"/>
          </a:xfrm>
          <a:prstGeom prst="rect">
            <a:avLst/>
          </a:prstGeom>
          <a:noFill/>
        </p:spPr>
        <p:txBody>
          <a:bodyPr wrap="none" rtlCol="0">
            <a:spAutoFit/>
          </a:bodyPr>
          <a:lstStyle/>
          <a:p>
            <a:r>
              <a:rPr lang="en-US" sz="2040" b="1" dirty="0"/>
              <a:t>Security Controls to System Assets (components)</a:t>
            </a:r>
          </a:p>
        </p:txBody>
      </p:sp>
      <p:pic>
        <p:nvPicPr>
          <p:cNvPr id="3" name="Graphic 2">
            <a:extLst>
              <a:ext uri="{FF2B5EF4-FFF2-40B4-BE49-F238E27FC236}">
                <a16:creationId xmlns:a16="http://schemas.microsoft.com/office/drawing/2014/main" id="{9E1C1615-07F6-2245-809F-AAA4B4DE1F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9796" y="1340700"/>
            <a:ext cx="12024954" cy="4421273"/>
          </a:xfrm>
          <a:prstGeom prst="rect">
            <a:avLst/>
          </a:prstGeom>
        </p:spPr>
      </p:pic>
      <p:pic>
        <p:nvPicPr>
          <p:cNvPr id="6" name="Picture 5">
            <a:extLst>
              <a:ext uri="{FF2B5EF4-FFF2-40B4-BE49-F238E27FC236}">
                <a16:creationId xmlns:a16="http://schemas.microsoft.com/office/drawing/2014/main" id="{3D955D91-C398-9037-AC4D-C2B8280FCAFC}"/>
              </a:ext>
            </a:extLst>
          </p:cNvPr>
          <p:cNvPicPr>
            <a:picLocks noChangeAspect="1"/>
          </p:cNvPicPr>
          <p:nvPr/>
        </p:nvPicPr>
        <p:blipFill>
          <a:blip r:embed="rId5"/>
          <a:stretch>
            <a:fillRect/>
          </a:stretch>
        </p:blipFill>
        <p:spPr>
          <a:xfrm>
            <a:off x="0" y="7383964"/>
            <a:ext cx="13817600" cy="388436"/>
          </a:xfrm>
          <a:prstGeom prst="rect">
            <a:avLst/>
          </a:prstGeom>
        </p:spPr>
      </p:pic>
      <p:sp>
        <p:nvSpPr>
          <p:cNvPr id="7" name="Google Shape;325;p52">
            <a:extLst>
              <a:ext uri="{FF2B5EF4-FFF2-40B4-BE49-F238E27FC236}">
                <a16:creationId xmlns:a16="http://schemas.microsoft.com/office/drawing/2014/main" id="{9956ED8F-23B4-8763-A5A7-52B4D23E1D22}"/>
              </a:ext>
            </a:extLst>
          </p:cNvPr>
          <p:cNvSpPr txBox="1">
            <a:spLocks/>
          </p:cNvSpPr>
          <p:nvPr/>
        </p:nvSpPr>
        <p:spPr>
          <a:xfrm>
            <a:off x="12940288" y="7313016"/>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30</a:t>
            </a:fld>
            <a:endParaRPr lang="en-US" sz="1800" b="1" dirty="0">
              <a:solidFill>
                <a:schemeClr val="bg1"/>
              </a:solidFill>
              <a:latin typeface="Proxima Nova" panose="020B0604020202020204" charset="0"/>
            </a:endParaRPr>
          </a:p>
        </p:txBody>
      </p:sp>
      <p:sp>
        <p:nvSpPr>
          <p:cNvPr id="8" name="TextBox 7">
            <a:extLst>
              <a:ext uri="{FF2B5EF4-FFF2-40B4-BE49-F238E27FC236}">
                <a16:creationId xmlns:a16="http://schemas.microsoft.com/office/drawing/2014/main" id="{05D42F46-C749-D65A-77A9-E8E96343AA5C}"/>
              </a:ext>
            </a:extLst>
          </p:cNvPr>
          <p:cNvSpPr txBox="1"/>
          <p:nvPr/>
        </p:nvSpPr>
        <p:spPr>
          <a:xfrm>
            <a:off x="5775959" y="7366536"/>
            <a:ext cx="2443482"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#1</a:t>
            </a:r>
          </a:p>
        </p:txBody>
      </p:sp>
      <p:sp>
        <p:nvSpPr>
          <p:cNvPr id="5" name="TextBox 4">
            <a:extLst>
              <a:ext uri="{FF2B5EF4-FFF2-40B4-BE49-F238E27FC236}">
                <a16:creationId xmlns:a16="http://schemas.microsoft.com/office/drawing/2014/main" id="{B3ADF0FC-E102-A4EB-F58C-E9047900F6D0}"/>
              </a:ext>
            </a:extLst>
          </p:cNvPr>
          <p:cNvSpPr txBox="1"/>
          <p:nvPr/>
        </p:nvSpPr>
        <p:spPr>
          <a:xfrm>
            <a:off x="9951210" y="6562069"/>
            <a:ext cx="3818278" cy="646331"/>
          </a:xfrm>
          <a:prstGeom prst="rect">
            <a:avLst/>
          </a:prstGeom>
          <a:noFill/>
        </p:spPr>
        <p:txBody>
          <a:bodyPr wrap="square" rtlCol="0">
            <a:spAutoFit/>
          </a:bodyPr>
          <a:lstStyle/>
          <a:p>
            <a:r>
              <a:rPr lang="en-US" sz="1800" b="1" dirty="0">
                <a:solidFill>
                  <a:schemeClr val="tx1"/>
                </a:solidFill>
                <a:latin typeface="Proxima Nova" panose="020B0604020202020204" charset="0"/>
              </a:rPr>
              <a:t>** Security controls allocated to appropriate System Assets</a:t>
            </a:r>
          </a:p>
        </p:txBody>
      </p:sp>
    </p:spTree>
    <p:extLst>
      <p:ext uri="{BB962C8B-B14F-4D97-AF65-F5344CB8AC3E}">
        <p14:creationId xmlns:p14="http://schemas.microsoft.com/office/powerpoint/2010/main" val="24764315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BC067-316B-D2F7-A075-8CD83E6B5618}"/>
              </a:ext>
            </a:extLst>
          </p:cNvPr>
          <p:cNvSpPr>
            <a:spLocks noGrp="1"/>
          </p:cNvSpPr>
          <p:nvPr>
            <p:ph type="title"/>
          </p:nvPr>
        </p:nvSpPr>
        <p:spPr>
          <a:xfrm>
            <a:off x="547996" y="366097"/>
            <a:ext cx="12561453" cy="1015663"/>
          </a:xfrm>
        </p:spPr>
        <p:txBody>
          <a:bodyPr/>
          <a:lstStyle/>
          <a:p>
            <a:r>
              <a:rPr lang="en-US" dirty="0"/>
              <a:t>Discussion of Results</a:t>
            </a:r>
          </a:p>
        </p:txBody>
      </p:sp>
      <p:sp>
        <p:nvSpPr>
          <p:cNvPr id="3" name="Content Placeholder 2">
            <a:extLst>
              <a:ext uri="{FF2B5EF4-FFF2-40B4-BE49-F238E27FC236}">
                <a16:creationId xmlns:a16="http://schemas.microsoft.com/office/drawing/2014/main" id="{E8AEB230-6D31-D7F8-28BE-3493B7A03A3E}"/>
              </a:ext>
            </a:extLst>
          </p:cNvPr>
          <p:cNvSpPr>
            <a:spLocks noGrp="1"/>
          </p:cNvSpPr>
          <p:nvPr>
            <p:ph idx="1"/>
          </p:nvPr>
        </p:nvSpPr>
        <p:spPr>
          <a:xfrm>
            <a:off x="690880" y="1381760"/>
            <a:ext cx="10017760" cy="5699760"/>
          </a:xfrm>
        </p:spPr>
        <p:txBody>
          <a:bodyPr>
            <a:normAutofit fontScale="92500"/>
          </a:bodyPr>
          <a:lstStyle/>
          <a:p>
            <a:pPr marL="676463" indent="-518145">
              <a:buSzPts val="2200"/>
            </a:pPr>
            <a:r>
              <a:rPr lang="en-US" sz="2267" dirty="0">
                <a:solidFill>
                  <a:schemeClr val="tx1"/>
                </a:solidFill>
              </a:rPr>
              <a:t>We applied </a:t>
            </a:r>
            <a:r>
              <a:rPr lang="en-US" sz="2267" dirty="0" err="1">
                <a:solidFill>
                  <a:schemeClr val="tx1"/>
                </a:solidFill>
              </a:rPr>
              <a:t>MBSEsec</a:t>
            </a:r>
            <a:r>
              <a:rPr lang="en-US" sz="2267" dirty="0">
                <a:solidFill>
                  <a:schemeClr val="tx1"/>
                </a:solidFill>
              </a:rPr>
              <a:t> to a new domain: Heavy vehicle network protocols.</a:t>
            </a:r>
          </a:p>
          <a:p>
            <a:pPr marL="1074068" lvl="1" indent="-518145">
              <a:buSzPts val="2200"/>
            </a:pPr>
            <a:r>
              <a:rPr lang="en-US" sz="1813" dirty="0"/>
              <a:t>Developed security controls in the form of activity diagrams</a:t>
            </a:r>
            <a:endParaRPr lang="en-US" sz="1813" dirty="0">
              <a:solidFill>
                <a:schemeClr val="tx1"/>
              </a:solidFill>
            </a:endParaRPr>
          </a:p>
          <a:p>
            <a:pPr marL="676463" indent="-518145">
              <a:buSzPts val="2200"/>
            </a:pPr>
            <a:r>
              <a:rPr lang="en-US" sz="2267" u="sng" dirty="0">
                <a:solidFill>
                  <a:schemeClr val="tx1"/>
                </a:solidFill>
              </a:rPr>
              <a:t>Security requirements</a:t>
            </a:r>
            <a:r>
              <a:rPr lang="en-US" sz="2267" dirty="0">
                <a:solidFill>
                  <a:schemeClr val="tx1"/>
                </a:solidFill>
              </a:rPr>
              <a:t> were iteratively </a:t>
            </a:r>
            <a:r>
              <a:rPr lang="en-US" sz="2267" u="sng" dirty="0">
                <a:solidFill>
                  <a:schemeClr val="tx1"/>
                </a:solidFill>
              </a:rPr>
              <a:t>updated</a:t>
            </a:r>
            <a:r>
              <a:rPr lang="en-US" sz="2267" dirty="0">
                <a:solidFill>
                  <a:schemeClr val="tx1"/>
                </a:solidFill>
              </a:rPr>
              <a:t> when modeling threats and risks: Simple with MBSE</a:t>
            </a:r>
          </a:p>
          <a:p>
            <a:pPr marL="676463" indent="-518145">
              <a:buSzPts val="2200"/>
            </a:pPr>
            <a:r>
              <a:rPr lang="en-US" sz="2267" dirty="0">
                <a:latin typeface="Arial" panose="020B0604020202020204" pitchFamily="34" charset="0"/>
              </a:rPr>
              <a:t>Easy iteration and model updates due to </a:t>
            </a:r>
            <a:r>
              <a:rPr lang="en-US" sz="2267" dirty="0" err="1">
                <a:latin typeface="Arial" panose="020B0604020202020204" pitchFamily="34" charset="0"/>
              </a:rPr>
              <a:t>MBSEsec</a:t>
            </a:r>
            <a:r>
              <a:rPr lang="en-US" sz="2267" dirty="0">
                <a:latin typeface="Arial" panose="020B0604020202020204" pitchFamily="34" charset="0"/>
              </a:rPr>
              <a:t> structure, and the dynamic nature of MBSE</a:t>
            </a:r>
          </a:p>
          <a:p>
            <a:pPr marL="676463" indent="-518145">
              <a:buSzPts val="2200"/>
            </a:pPr>
            <a:r>
              <a:rPr lang="en-US" sz="2267" dirty="0">
                <a:solidFill>
                  <a:schemeClr val="tx1"/>
                </a:solidFill>
              </a:rPr>
              <a:t>Applying the </a:t>
            </a:r>
            <a:r>
              <a:rPr lang="en-US" sz="2267" dirty="0" err="1">
                <a:solidFill>
                  <a:schemeClr val="tx1"/>
                </a:solidFill>
              </a:rPr>
              <a:t>MBSEsec</a:t>
            </a:r>
            <a:r>
              <a:rPr lang="en-US" sz="2267" dirty="0">
                <a:solidFill>
                  <a:schemeClr val="tx1"/>
                </a:solidFill>
              </a:rPr>
              <a:t> profile (Stereotypes) to model elements emphasized the system's security aspects</a:t>
            </a:r>
          </a:p>
          <a:p>
            <a:pPr marL="676463" indent="-518145">
              <a:buSzPts val="2200"/>
            </a:pPr>
            <a:r>
              <a:rPr lang="en-US" sz="2267" dirty="0">
                <a:solidFill>
                  <a:schemeClr val="tx1"/>
                </a:solidFill>
              </a:rPr>
              <a:t>The model enhanced traceability</a:t>
            </a:r>
          </a:p>
          <a:p>
            <a:pPr marL="676463" indent="-518145">
              <a:buSzPts val="2200"/>
            </a:pPr>
            <a:r>
              <a:rPr lang="en-US" sz="2267" dirty="0"/>
              <a:t>Brainstorming solutions for the vulnerabilities were effective because of the visual and simplified nature of MBSE</a:t>
            </a:r>
          </a:p>
        </p:txBody>
      </p:sp>
      <p:pic>
        <p:nvPicPr>
          <p:cNvPr id="9" name="Picture 8">
            <a:extLst>
              <a:ext uri="{FF2B5EF4-FFF2-40B4-BE49-F238E27FC236}">
                <a16:creationId xmlns:a16="http://schemas.microsoft.com/office/drawing/2014/main" id="{96AF97EA-80A8-9CC1-BFF6-74E598F2BEF4}"/>
              </a:ext>
            </a:extLst>
          </p:cNvPr>
          <p:cNvPicPr>
            <a:picLocks noChangeAspect="1"/>
          </p:cNvPicPr>
          <p:nvPr/>
        </p:nvPicPr>
        <p:blipFill>
          <a:blip r:embed="rId3"/>
          <a:stretch>
            <a:fillRect/>
          </a:stretch>
        </p:blipFill>
        <p:spPr>
          <a:xfrm>
            <a:off x="11313307" y="3713480"/>
            <a:ext cx="1796142" cy="3166533"/>
          </a:xfrm>
          <a:prstGeom prst="rect">
            <a:avLst/>
          </a:prstGeom>
        </p:spPr>
      </p:pic>
      <p:cxnSp>
        <p:nvCxnSpPr>
          <p:cNvPr id="11" name="Straight Arrow Connector 10">
            <a:extLst>
              <a:ext uri="{FF2B5EF4-FFF2-40B4-BE49-F238E27FC236}">
                <a16:creationId xmlns:a16="http://schemas.microsoft.com/office/drawing/2014/main" id="{77695B96-DB4D-A2A5-17C1-6CF0966B6D7E}"/>
              </a:ext>
            </a:extLst>
          </p:cNvPr>
          <p:cNvCxnSpPr>
            <a:cxnSpLocks/>
            <a:endCxn id="9" idx="1"/>
          </p:cNvCxnSpPr>
          <p:nvPr/>
        </p:nvCxnSpPr>
        <p:spPr>
          <a:xfrm>
            <a:off x="6300592" y="4910203"/>
            <a:ext cx="5012715" cy="38654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BBA5A3C-0BDC-7483-5E8C-564D9E53DA9D}"/>
              </a:ext>
            </a:extLst>
          </p:cNvPr>
          <p:cNvPicPr>
            <a:picLocks noChangeAspect="1"/>
          </p:cNvPicPr>
          <p:nvPr/>
        </p:nvPicPr>
        <p:blipFill>
          <a:blip r:embed="rId4"/>
          <a:stretch>
            <a:fillRect/>
          </a:stretch>
        </p:blipFill>
        <p:spPr>
          <a:xfrm>
            <a:off x="0" y="7383964"/>
            <a:ext cx="13817600" cy="388436"/>
          </a:xfrm>
          <a:prstGeom prst="rect">
            <a:avLst/>
          </a:prstGeom>
        </p:spPr>
      </p:pic>
      <p:sp>
        <p:nvSpPr>
          <p:cNvPr id="7" name="Google Shape;325;p52">
            <a:extLst>
              <a:ext uri="{FF2B5EF4-FFF2-40B4-BE49-F238E27FC236}">
                <a16:creationId xmlns:a16="http://schemas.microsoft.com/office/drawing/2014/main" id="{37B18355-2CA0-C934-F8E0-3AE2B85D2B96}"/>
              </a:ext>
            </a:extLst>
          </p:cNvPr>
          <p:cNvSpPr txBox="1">
            <a:spLocks/>
          </p:cNvSpPr>
          <p:nvPr/>
        </p:nvSpPr>
        <p:spPr>
          <a:xfrm>
            <a:off x="12940288" y="7313016"/>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31</a:t>
            </a:fld>
            <a:endParaRPr lang="en-US" sz="1800" b="1" dirty="0">
              <a:solidFill>
                <a:schemeClr val="bg1"/>
              </a:solidFill>
              <a:latin typeface="Proxima Nova" panose="020B0604020202020204" charset="0"/>
            </a:endParaRPr>
          </a:p>
        </p:txBody>
      </p:sp>
      <p:sp>
        <p:nvSpPr>
          <p:cNvPr id="8" name="TextBox 7">
            <a:extLst>
              <a:ext uri="{FF2B5EF4-FFF2-40B4-BE49-F238E27FC236}">
                <a16:creationId xmlns:a16="http://schemas.microsoft.com/office/drawing/2014/main" id="{0C0E389F-6EC2-A20E-B4B5-92ED37FADE20}"/>
              </a:ext>
            </a:extLst>
          </p:cNvPr>
          <p:cNvSpPr txBox="1"/>
          <p:nvPr/>
        </p:nvSpPr>
        <p:spPr>
          <a:xfrm>
            <a:off x="5775959" y="7366536"/>
            <a:ext cx="2443482"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#1</a:t>
            </a:r>
          </a:p>
        </p:txBody>
      </p:sp>
    </p:spTree>
    <p:extLst>
      <p:ext uri="{BB962C8B-B14F-4D97-AF65-F5344CB8AC3E}">
        <p14:creationId xmlns:p14="http://schemas.microsoft.com/office/powerpoint/2010/main" val="16795740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BC067-316B-D2F7-A075-8CD83E6B5618}"/>
              </a:ext>
            </a:extLst>
          </p:cNvPr>
          <p:cNvSpPr>
            <a:spLocks noGrp="1"/>
          </p:cNvSpPr>
          <p:nvPr>
            <p:ph type="title"/>
          </p:nvPr>
        </p:nvSpPr>
        <p:spPr>
          <a:xfrm>
            <a:off x="306187" y="161925"/>
            <a:ext cx="12561453" cy="1015663"/>
          </a:xfrm>
        </p:spPr>
        <p:txBody>
          <a:bodyPr/>
          <a:lstStyle/>
          <a:p>
            <a:r>
              <a:rPr lang="en-US"/>
              <a:t>Recommendations</a:t>
            </a:r>
          </a:p>
        </p:txBody>
      </p:sp>
      <p:sp>
        <p:nvSpPr>
          <p:cNvPr id="3" name="Content Placeholder 2">
            <a:extLst>
              <a:ext uri="{FF2B5EF4-FFF2-40B4-BE49-F238E27FC236}">
                <a16:creationId xmlns:a16="http://schemas.microsoft.com/office/drawing/2014/main" id="{E8AEB230-6D31-D7F8-28BE-3493B7A03A3E}"/>
              </a:ext>
            </a:extLst>
          </p:cNvPr>
          <p:cNvSpPr>
            <a:spLocks noGrp="1"/>
          </p:cNvSpPr>
          <p:nvPr>
            <p:ph idx="1"/>
          </p:nvPr>
        </p:nvSpPr>
        <p:spPr>
          <a:xfrm>
            <a:off x="690880" y="1381760"/>
            <a:ext cx="10276840" cy="5699760"/>
          </a:xfrm>
        </p:spPr>
        <p:txBody>
          <a:bodyPr>
            <a:normAutofit fontScale="92500" lnSpcReduction="20000"/>
          </a:bodyPr>
          <a:lstStyle/>
          <a:p>
            <a:pPr marL="676463" indent="-518145">
              <a:buSzPts val="2200"/>
            </a:pPr>
            <a:r>
              <a:rPr lang="en-US" dirty="0">
                <a:solidFill>
                  <a:schemeClr val="tx1"/>
                </a:solidFill>
              </a:rPr>
              <a:t>To enhance the applicability of the </a:t>
            </a:r>
            <a:r>
              <a:rPr lang="en-US" dirty="0" err="1">
                <a:solidFill>
                  <a:schemeClr val="tx1"/>
                </a:solidFill>
              </a:rPr>
              <a:t>MBSEsec</a:t>
            </a:r>
            <a:r>
              <a:rPr lang="en-US" dirty="0">
                <a:solidFill>
                  <a:schemeClr val="tx1"/>
                </a:solidFill>
              </a:rPr>
              <a:t> method to the compromised system, we added an </a:t>
            </a:r>
            <a:r>
              <a:rPr lang="en-US" i="1" u="sng" dirty="0">
                <a:solidFill>
                  <a:schemeClr val="tx1"/>
                </a:solidFill>
              </a:rPr>
              <a:t>attacker</a:t>
            </a:r>
            <a:r>
              <a:rPr lang="en-US" dirty="0">
                <a:solidFill>
                  <a:schemeClr val="tx1"/>
                </a:solidFill>
              </a:rPr>
              <a:t> element to the network structure</a:t>
            </a:r>
          </a:p>
          <a:p>
            <a:pPr marL="1194608" lvl="1" indent="-518145">
              <a:buSzPts val="2200"/>
            </a:pPr>
            <a:r>
              <a:rPr lang="en-US" dirty="0">
                <a:solidFill>
                  <a:schemeClr val="tx1"/>
                </a:solidFill>
              </a:rPr>
              <a:t>Facilitates the incorporation of zero trust principles as specified by NIST 800-207, and Executive Order 14028 "Improving the Nation's Cybersecurity"</a:t>
            </a:r>
          </a:p>
          <a:p>
            <a:pPr marL="1194608" lvl="1" indent="-518145">
              <a:buSzPts val="2200"/>
            </a:pPr>
            <a:r>
              <a:rPr lang="en-US" dirty="0">
                <a:latin typeface="Arial" panose="020B0604020202020204" pitchFamily="34" charset="0"/>
              </a:rPr>
              <a:t>E</a:t>
            </a:r>
            <a:r>
              <a:rPr lang="en-US" b="0" i="0" dirty="0">
                <a:effectLst/>
                <a:latin typeface="Arial" panose="020B0604020202020204" pitchFamily="34" charset="0"/>
              </a:rPr>
              <a:t>nabled the further elaboration of the behavior diagrams and misuse cases.</a:t>
            </a:r>
          </a:p>
          <a:p>
            <a:pPr marL="1194608" lvl="1" indent="-518145">
              <a:buSzPts val="2200"/>
            </a:pPr>
            <a:r>
              <a:rPr lang="en-US" dirty="0"/>
              <a:t>I</a:t>
            </a:r>
            <a:r>
              <a:rPr lang="en-US" dirty="0">
                <a:solidFill>
                  <a:schemeClr val="tx1"/>
                </a:solidFill>
              </a:rPr>
              <a:t>mproved brainstorming about the attacker's impact on the network</a:t>
            </a:r>
          </a:p>
          <a:p>
            <a:pPr marL="797003" indent="-518145">
              <a:buSzPts val="2200"/>
            </a:pPr>
            <a:r>
              <a:rPr lang="en-US" dirty="0"/>
              <a:t>Effective use of </a:t>
            </a:r>
            <a:r>
              <a:rPr lang="en-US" dirty="0" err="1"/>
              <a:t>MBSEsec</a:t>
            </a:r>
            <a:r>
              <a:rPr lang="en-US" dirty="0"/>
              <a:t> requires a prior threat and risk analysis to identify vulnerabilities</a:t>
            </a:r>
          </a:p>
          <a:p>
            <a:pPr marL="1194608" lvl="1" indent="-518145">
              <a:buSzPts val="2200"/>
            </a:pPr>
            <a:r>
              <a:rPr lang="en-US" dirty="0"/>
              <a:t>Otherwise, </a:t>
            </a:r>
            <a:r>
              <a:rPr lang="en-US" dirty="0" err="1"/>
              <a:t>MBSEsec</a:t>
            </a:r>
            <a:r>
              <a:rPr lang="en-US" dirty="0"/>
              <a:t> is the first iteration of analyzing threats and risks</a:t>
            </a:r>
          </a:p>
          <a:p>
            <a:pPr marL="1194608" lvl="1" indent="-518145">
              <a:buSzPts val="2200"/>
            </a:pPr>
            <a:r>
              <a:rPr lang="en-US" dirty="0">
                <a:solidFill>
                  <a:schemeClr val="tx1"/>
                </a:solidFill>
              </a:rPr>
              <a:t>In the case of this </a:t>
            </a:r>
            <a:r>
              <a:rPr lang="en-US" dirty="0"/>
              <a:t>work, the threats and risks were already known</a:t>
            </a:r>
            <a:endParaRPr lang="en-US" dirty="0">
              <a:solidFill>
                <a:schemeClr val="tx1"/>
              </a:solidFill>
            </a:endParaRPr>
          </a:p>
          <a:p>
            <a:pPr marL="158319" indent="0">
              <a:buSzPts val="2200"/>
              <a:buNone/>
            </a:pPr>
            <a:endParaRPr lang="en-US" dirty="0">
              <a:latin typeface="Arial" panose="020B0604020202020204" pitchFamily="34" charset="0"/>
            </a:endParaRPr>
          </a:p>
        </p:txBody>
      </p:sp>
      <p:pic>
        <p:nvPicPr>
          <p:cNvPr id="8" name="Picture 7">
            <a:extLst>
              <a:ext uri="{FF2B5EF4-FFF2-40B4-BE49-F238E27FC236}">
                <a16:creationId xmlns:a16="http://schemas.microsoft.com/office/drawing/2014/main" id="{8F00CEB5-C946-AEFB-040C-6347115298BB}"/>
              </a:ext>
            </a:extLst>
          </p:cNvPr>
          <p:cNvPicPr>
            <a:picLocks noChangeAspect="1"/>
          </p:cNvPicPr>
          <p:nvPr/>
        </p:nvPicPr>
        <p:blipFill>
          <a:blip r:embed="rId3"/>
          <a:stretch>
            <a:fillRect/>
          </a:stretch>
        </p:blipFill>
        <p:spPr>
          <a:xfrm>
            <a:off x="11237578" y="1185585"/>
            <a:ext cx="2551236" cy="4364911"/>
          </a:xfrm>
          <a:prstGeom prst="rect">
            <a:avLst/>
          </a:prstGeom>
        </p:spPr>
      </p:pic>
      <p:sp>
        <p:nvSpPr>
          <p:cNvPr id="9" name="Oval 8">
            <a:extLst>
              <a:ext uri="{FF2B5EF4-FFF2-40B4-BE49-F238E27FC236}">
                <a16:creationId xmlns:a16="http://schemas.microsoft.com/office/drawing/2014/main" id="{BA2B3020-17A7-E909-51A0-AACD7E61621A}"/>
              </a:ext>
            </a:extLst>
          </p:cNvPr>
          <p:cNvSpPr/>
          <p:nvPr/>
        </p:nvSpPr>
        <p:spPr>
          <a:xfrm>
            <a:off x="11744960" y="2072640"/>
            <a:ext cx="1122680" cy="51816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7"/>
          </a:p>
        </p:txBody>
      </p:sp>
      <p:pic>
        <p:nvPicPr>
          <p:cNvPr id="11" name="Picture 10">
            <a:extLst>
              <a:ext uri="{FF2B5EF4-FFF2-40B4-BE49-F238E27FC236}">
                <a16:creationId xmlns:a16="http://schemas.microsoft.com/office/drawing/2014/main" id="{02215C2C-1ED3-B0B2-A94E-48073D7FE52D}"/>
              </a:ext>
            </a:extLst>
          </p:cNvPr>
          <p:cNvPicPr>
            <a:picLocks noChangeAspect="1"/>
          </p:cNvPicPr>
          <p:nvPr/>
        </p:nvPicPr>
        <p:blipFill>
          <a:blip r:embed="rId4"/>
          <a:stretch>
            <a:fillRect/>
          </a:stretch>
        </p:blipFill>
        <p:spPr>
          <a:xfrm>
            <a:off x="12004040" y="5532600"/>
            <a:ext cx="1381760" cy="1825895"/>
          </a:xfrm>
          <a:prstGeom prst="rect">
            <a:avLst/>
          </a:prstGeom>
        </p:spPr>
      </p:pic>
      <p:pic>
        <p:nvPicPr>
          <p:cNvPr id="4" name="Picture 3">
            <a:extLst>
              <a:ext uri="{FF2B5EF4-FFF2-40B4-BE49-F238E27FC236}">
                <a16:creationId xmlns:a16="http://schemas.microsoft.com/office/drawing/2014/main" id="{E2CC9230-B942-103F-78DB-7486E76F992A}"/>
              </a:ext>
            </a:extLst>
          </p:cNvPr>
          <p:cNvPicPr>
            <a:picLocks noChangeAspect="1"/>
          </p:cNvPicPr>
          <p:nvPr/>
        </p:nvPicPr>
        <p:blipFill>
          <a:blip r:embed="rId5"/>
          <a:stretch>
            <a:fillRect/>
          </a:stretch>
        </p:blipFill>
        <p:spPr>
          <a:xfrm>
            <a:off x="0" y="7383964"/>
            <a:ext cx="13817600" cy="388436"/>
          </a:xfrm>
          <a:prstGeom prst="rect">
            <a:avLst/>
          </a:prstGeom>
        </p:spPr>
      </p:pic>
      <p:sp>
        <p:nvSpPr>
          <p:cNvPr id="7" name="Google Shape;325;p52">
            <a:extLst>
              <a:ext uri="{FF2B5EF4-FFF2-40B4-BE49-F238E27FC236}">
                <a16:creationId xmlns:a16="http://schemas.microsoft.com/office/drawing/2014/main" id="{530CDE18-EC1C-C29F-694D-684718D1BBA7}"/>
              </a:ext>
            </a:extLst>
          </p:cNvPr>
          <p:cNvSpPr txBox="1">
            <a:spLocks/>
          </p:cNvSpPr>
          <p:nvPr/>
        </p:nvSpPr>
        <p:spPr>
          <a:xfrm>
            <a:off x="12940288" y="7313016"/>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32</a:t>
            </a:fld>
            <a:endParaRPr lang="en-US" sz="1800" b="1" dirty="0">
              <a:solidFill>
                <a:schemeClr val="bg1"/>
              </a:solidFill>
              <a:latin typeface="Proxima Nova" panose="020B0604020202020204" charset="0"/>
            </a:endParaRPr>
          </a:p>
        </p:txBody>
      </p:sp>
      <p:sp>
        <p:nvSpPr>
          <p:cNvPr id="10" name="TextBox 9">
            <a:extLst>
              <a:ext uri="{FF2B5EF4-FFF2-40B4-BE49-F238E27FC236}">
                <a16:creationId xmlns:a16="http://schemas.microsoft.com/office/drawing/2014/main" id="{F11F18FD-82D4-7AE1-883E-F1B0084EB234}"/>
              </a:ext>
            </a:extLst>
          </p:cNvPr>
          <p:cNvSpPr txBox="1"/>
          <p:nvPr/>
        </p:nvSpPr>
        <p:spPr>
          <a:xfrm>
            <a:off x="5775959" y="7366536"/>
            <a:ext cx="2443482"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#1</a:t>
            </a:r>
          </a:p>
        </p:txBody>
      </p:sp>
    </p:spTree>
    <p:extLst>
      <p:ext uri="{BB962C8B-B14F-4D97-AF65-F5344CB8AC3E}">
        <p14:creationId xmlns:p14="http://schemas.microsoft.com/office/powerpoint/2010/main" val="6911995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BC067-316B-D2F7-A075-8CD83E6B5618}"/>
              </a:ext>
            </a:extLst>
          </p:cNvPr>
          <p:cNvSpPr>
            <a:spLocks noGrp="1"/>
          </p:cNvSpPr>
          <p:nvPr>
            <p:ph type="title"/>
          </p:nvPr>
        </p:nvSpPr>
        <p:spPr>
          <a:xfrm>
            <a:off x="306800" y="250051"/>
            <a:ext cx="12561453" cy="1015663"/>
          </a:xfrm>
        </p:spPr>
        <p:txBody>
          <a:bodyPr/>
          <a:lstStyle/>
          <a:p>
            <a:r>
              <a:rPr lang="en-US" dirty="0"/>
              <a:t>Research Question 1 Discussion</a:t>
            </a:r>
          </a:p>
        </p:txBody>
      </p:sp>
      <p:sp>
        <p:nvSpPr>
          <p:cNvPr id="3" name="Content Placeholder 2">
            <a:extLst>
              <a:ext uri="{FF2B5EF4-FFF2-40B4-BE49-F238E27FC236}">
                <a16:creationId xmlns:a16="http://schemas.microsoft.com/office/drawing/2014/main" id="{E8AEB230-6D31-D7F8-28BE-3493B7A03A3E}"/>
              </a:ext>
            </a:extLst>
          </p:cNvPr>
          <p:cNvSpPr>
            <a:spLocks noGrp="1"/>
          </p:cNvSpPr>
          <p:nvPr>
            <p:ph idx="1"/>
          </p:nvPr>
        </p:nvSpPr>
        <p:spPr>
          <a:xfrm>
            <a:off x="578145" y="1030964"/>
            <a:ext cx="9918665" cy="5397143"/>
          </a:xfrm>
        </p:spPr>
        <p:txBody>
          <a:bodyPr>
            <a:normAutofit fontScale="92500" lnSpcReduction="20000"/>
          </a:bodyPr>
          <a:lstStyle/>
          <a:p>
            <a:pPr marL="676463" indent="-518145">
              <a:buSzPts val="2200"/>
            </a:pPr>
            <a:r>
              <a:rPr lang="en-US" sz="2600" dirty="0" err="1">
                <a:solidFill>
                  <a:schemeClr val="tx1"/>
                </a:solidFill>
              </a:rPr>
              <a:t>MBSEsec</a:t>
            </a:r>
            <a:r>
              <a:rPr lang="en-US" sz="2600" dirty="0">
                <a:solidFill>
                  <a:schemeClr val="tx1"/>
                </a:solidFill>
              </a:rPr>
              <a:t> offers a valuable method for secure system development</a:t>
            </a:r>
          </a:p>
          <a:p>
            <a:pPr marL="676463" indent="-518145">
              <a:buSzPts val="2200"/>
            </a:pPr>
            <a:r>
              <a:rPr lang="en-US" sz="2600" dirty="0"/>
              <a:t>This method facilitated an effective environment for security control development</a:t>
            </a:r>
          </a:p>
          <a:p>
            <a:pPr marL="676463" indent="-518145">
              <a:buSzPts val="2200"/>
            </a:pPr>
            <a:r>
              <a:rPr lang="en-US" sz="2600" dirty="0">
                <a:solidFill>
                  <a:schemeClr val="tx1"/>
                </a:solidFill>
              </a:rPr>
              <a:t>The outputs of </a:t>
            </a:r>
            <a:r>
              <a:rPr lang="en-US" sz="2600" dirty="0" err="1">
                <a:solidFill>
                  <a:schemeClr val="tx1"/>
                </a:solidFill>
              </a:rPr>
              <a:t>MBSEsec</a:t>
            </a:r>
            <a:r>
              <a:rPr lang="en-US" sz="2600" dirty="0">
                <a:solidFill>
                  <a:schemeClr val="tx1"/>
                </a:solidFill>
              </a:rPr>
              <a:t> phases were continuously reviewed and updated after each phase – made for a more fluid design experience and easy brainstorming</a:t>
            </a:r>
          </a:p>
          <a:p>
            <a:pPr marL="676463" indent="-518145">
              <a:buSzPts val="2200"/>
            </a:pPr>
            <a:r>
              <a:rPr lang="en-US" sz="2600" dirty="0"/>
              <a:t>Using </a:t>
            </a:r>
            <a:r>
              <a:rPr lang="en-US" sz="2600" dirty="0" err="1"/>
              <a:t>MBSEsec</a:t>
            </a:r>
            <a:r>
              <a:rPr lang="en-US" sz="2600" dirty="0"/>
              <a:t> enabled: </a:t>
            </a:r>
          </a:p>
          <a:p>
            <a:pPr marL="1074068" lvl="1" indent="-518145">
              <a:buSzPct val="100000"/>
              <a:buFont typeface="+mj-lt"/>
              <a:buAutoNum type="arabicPeriod"/>
            </a:pPr>
            <a:r>
              <a:rPr lang="en-US" sz="1800" dirty="0"/>
              <a:t>Depth of knowledge of the system grew as the model was built</a:t>
            </a:r>
          </a:p>
          <a:p>
            <a:pPr marL="1074068" lvl="1" indent="-518145">
              <a:buSzPct val="100000"/>
              <a:buFont typeface="+mj-lt"/>
              <a:buAutoNum type="arabicPeriod"/>
            </a:pPr>
            <a:r>
              <a:rPr lang="en-US" sz="1800" dirty="0"/>
              <a:t>Easy solution driven brainstorming for security controls</a:t>
            </a:r>
          </a:p>
          <a:p>
            <a:pPr marL="1074068" lvl="1" indent="-518145">
              <a:buSzPct val="100000"/>
              <a:buFont typeface="+mj-lt"/>
              <a:buAutoNum type="arabicPeriod"/>
            </a:pPr>
            <a:r>
              <a:rPr lang="en-US" sz="1800" dirty="0"/>
              <a:t>Iterative improvement of security requirements and controls</a:t>
            </a:r>
          </a:p>
          <a:p>
            <a:pPr marL="1074068" lvl="1" indent="-518145">
              <a:buSzPct val="100000"/>
              <a:buFont typeface="+mj-lt"/>
              <a:buAutoNum type="arabicPeriod"/>
            </a:pPr>
            <a:r>
              <a:rPr lang="en-US" sz="1800" dirty="0"/>
              <a:t>Ease of traceability as the model grew in complexity</a:t>
            </a:r>
            <a:endParaRPr lang="en-US" sz="2600" dirty="0"/>
          </a:p>
          <a:p>
            <a:pPr marL="676463" indent="-518145">
              <a:buSzPts val="2200"/>
            </a:pPr>
            <a:endParaRPr lang="en-US" sz="2493" dirty="0">
              <a:solidFill>
                <a:schemeClr val="tx1"/>
              </a:solidFill>
            </a:endParaRPr>
          </a:p>
          <a:p>
            <a:endParaRPr lang="en-US" dirty="0"/>
          </a:p>
        </p:txBody>
      </p:sp>
      <p:sp>
        <p:nvSpPr>
          <p:cNvPr id="4" name="Rectangle: Rounded Corners 3">
            <a:extLst>
              <a:ext uri="{FF2B5EF4-FFF2-40B4-BE49-F238E27FC236}">
                <a16:creationId xmlns:a16="http://schemas.microsoft.com/office/drawing/2014/main" id="{288D5B8A-25A7-4370-CEC0-7B42ED913FF0}"/>
              </a:ext>
            </a:extLst>
          </p:cNvPr>
          <p:cNvSpPr/>
          <p:nvPr/>
        </p:nvSpPr>
        <p:spPr>
          <a:xfrm>
            <a:off x="2204719" y="6546195"/>
            <a:ext cx="9023719" cy="702253"/>
          </a:xfrm>
          <a:prstGeom prst="roundRect">
            <a:avLst/>
          </a:prstGeom>
          <a:solidFill>
            <a:schemeClr val="tx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t>MBSEsec</a:t>
            </a:r>
            <a:r>
              <a:rPr lang="en-US" sz="2000" b="1" dirty="0"/>
              <a:t> provides substantial benefits to security control development</a:t>
            </a:r>
          </a:p>
        </p:txBody>
      </p:sp>
      <p:pic>
        <p:nvPicPr>
          <p:cNvPr id="7" name="Picture 6">
            <a:extLst>
              <a:ext uri="{FF2B5EF4-FFF2-40B4-BE49-F238E27FC236}">
                <a16:creationId xmlns:a16="http://schemas.microsoft.com/office/drawing/2014/main" id="{89201073-4528-0655-4B8E-E94F3B31569C}"/>
              </a:ext>
            </a:extLst>
          </p:cNvPr>
          <p:cNvPicPr>
            <a:picLocks noChangeAspect="1"/>
          </p:cNvPicPr>
          <p:nvPr/>
        </p:nvPicPr>
        <p:blipFill>
          <a:blip r:embed="rId3"/>
          <a:stretch>
            <a:fillRect/>
          </a:stretch>
        </p:blipFill>
        <p:spPr>
          <a:xfrm>
            <a:off x="0" y="7383964"/>
            <a:ext cx="13817600" cy="388436"/>
          </a:xfrm>
          <a:prstGeom prst="rect">
            <a:avLst/>
          </a:prstGeom>
        </p:spPr>
      </p:pic>
      <p:sp>
        <p:nvSpPr>
          <p:cNvPr id="8" name="Google Shape;325;p52">
            <a:extLst>
              <a:ext uri="{FF2B5EF4-FFF2-40B4-BE49-F238E27FC236}">
                <a16:creationId xmlns:a16="http://schemas.microsoft.com/office/drawing/2014/main" id="{A6C92CBE-CDC1-CB47-0EC3-9DDFE748AD92}"/>
              </a:ext>
            </a:extLst>
          </p:cNvPr>
          <p:cNvSpPr txBox="1">
            <a:spLocks/>
          </p:cNvSpPr>
          <p:nvPr/>
        </p:nvSpPr>
        <p:spPr>
          <a:xfrm>
            <a:off x="12940288" y="7313016"/>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33</a:t>
            </a:fld>
            <a:endParaRPr lang="en-US" sz="1800" b="1" dirty="0">
              <a:solidFill>
                <a:schemeClr val="bg1"/>
              </a:solidFill>
              <a:latin typeface="Proxima Nova" panose="020B0604020202020204" charset="0"/>
            </a:endParaRPr>
          </a:p>
        </p:txBody>
      </p:sp>
      <p:pic>
        <p:nvPicPr>
          <p:cNvPr id="17" name="Picture 16">
            <a:extLst>
              <a:ext uri="{FF2B5EF4-FFF2-40B4-BE49-F238E27FC236}">
                <a16:creationId xmlns:a16="http://schemas.microsoft.com/office/drawing/2014/main" id="{66009B5B-92CE-19C8-5ECA-467B954F0866}"/>
              </a:ext>
            </a:extLst>
          </p:cNvPr>
          <p:cNvPicPr>
            <a:picLocks noChangeAspect="1"/>
          </p:cNvPicPr>
          <p:nvPr/>
        </p:nvPicPr>
        <p:blipFill>
          <a:blip r:embed="rId4"/>
          <a:stretch>
            <a:fillRect/>
          </a:stretch>
        </p:blipFill>
        <p:spPr>
          <a:xfrm>
            <a:off x="10934000" y="1093009"/>
            <a:ext cx="2213040" cy="4773582"/>
          </a:xfrm>
          <a:prstGeom prst="rect">
            <a:avLst/>
          </a:prstGeom>
        </p:spPr>
      </p:pic>
      <p:sp>
        <p:nvSpPr>
          <p:cNvPr id="18" name="TextBox 17">
            <a:extLst>
              <a:ext uri="{FF2B5EF4-FFF2-40B4-BE49-F238E27FC236}">
                <a16:creationId xmlns:a16="http://schemas.microsoft.com/office/drawing/2014/main" id="{9C9451C4-2388-A0DF-7DB1-7BB0AF1CF997}"/>
              </a:ext>
            </a:extLst>
          </p:cNvPr>
          <p:cNvSpPr txBox="1"/>
          <p:nvPr/>
        </p:nvSpPr>
        <p:spPr>
          <a:xfrm>
            <a:off x="5775959" y="7366536"/>
            <a:ext cx="2443482"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#1</a:t>
            </a:r>
          </a:p>
        </p:txBody>
      </p:sp>
    </p:spTree>
    <p:extLst>
      <p:ext uri="{BB962C8B-B14F-4D97-AF65-F5344CB8AC3E}">
        <p14:creationId xmlns:p14="http://schemas.microsoft.com/office/powerpoint/2010/main" val="6282034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16edf68c063_6_8"/>
          <p:cNvSpPr txBox="1">
            <a:spLocks noGrp="1"/>
          </p:cNvSpPr>
          <p:nvPr>
            <p:ph type="title"/>
          </p:nvPr>
        </p:nvSpPr>
        <p:spPr>
          <a:xfrm>
            <a:off x="628000" y="36532"/>
            <a:ext cx="12561600" cy="1169521"/>
          </a:xfrm>
          <a:prstGeom prst="rect">
            <a:avLst/>
          </a:prstGeom>
          <a:noFill/>
          <a:ln>
            <a:noFill/>
          </a:ln>
        </p:spPr>
        <p:txBody>
          <a:bodyPr spcFirstLastPara="1" wrap="square" lIns="91425" tIns="91425" rIns="91425" bIns="91425" anchor="b" anchorCtr="0">
            <a:spAutoFit/>
          </a:bodyPr>
          <a:lstStyle/>
          <a:p>
            <a:pPr marL="0" lvl="0" indent="0" algn="l" rtl="0">
              <a:spcBef>
                <a:spcPts val="0"/>
              </a:spcBef>
              <a:spcAft>
                <a:spcPts val="0"/>
              </a:spcAft>
              <a:buClr>
                <a:schemeClr val="dk2"/>
              </a:buClr>
              <a:buSzPts val="5400"/>
              <a:buFont typeface="Arial"/>
              <a:buNone/>
            </a:pPr>
            <a:r>
              <a:rPr lang="en-US" sz="3200" b="1" dirty="0"/>
              <a:t>Application and Evaluation of </a:t>
            </a:r>
            <a:r>
              <a:rPr lang="en-US" sz="3200" b="1" dirty="0" err="1"/>
              <a:t>MBSEsec</a:t>
            </a:r>
            <a:r>
              <a:rPr lang="en-US" sz="3200" b="1" dirty="0"/>
              <a:t> to Polaris MRZR off-road vehicle.</a:t>
            </a:r>
            <a:endParaRPr sz="3200" b="1" dirty="0"/>
          </a:p>
        </p:txBody>
      </p:sp>
      <p:sp>
        <p:nvSpPr>
          <p:cNvPr id="3" name="Google Shape;325;p52">
            <a:extLst>
              <a:ext uri="{FF2B5EF4-FFF2-40B4-BE49-F238E27FC236}">
                <a16:creationId xmlns:a16="http://schemas.microsoft.com/office/drawing/2014/main" id="{57CE1277-ED24-A6D2-7B6A-79384E563225}"/>
              </a:ext>
            </a:extLst>
          </p:cNvPr>
          <p:cNvSpPr txBox="1">
            <a:spLocks/>
          </p:cNvSpPr>
          <p:nvPr/>
        </p:nvSpPr>
        <p:spPr>
          <a:xfrm>
            <a:off x="12930251" y="7253752"/>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34</a:t>
            </a:fld>
            <a:endParaRPr lang="en-US" sz="1800" b="1" dirty="0">
              <a:solidFill>
                <a:schemeClr val="bg1"/>
              </a:solidFill>
              <a:latin typeface="Proxima Nova" panose="020B0604020202020204" charset="0"/>
            </a:endParaRPr>
          </a:p>
        </p:txBody>
      </p:sp>
      <p:sp>
        <p:nvSpPr>
          <p:cNvPr id="4" name="TextBox 3">
            <a:extLst>
              <a:ext uri="{FF2B5EF4-FFF2-40B4-BE49-F238E27FC236}">
                <a16:creationId xmlns:a16="http://schemas.microsoft.com/office/drawing/2014/main" id="{B25312FF-692E-7C8B-10D6-72FC1758C6DA}"/>
              </a:ext>
            </a:extLst>
          </p:cNvPr>
          <p:cNvSpPr txBox="1"/>
          <p:nvPr/>
        </p:nvSpPr>
        <p:spPr>
          <a:xfrm>
            <a:off x="5775959" y="7366536"/>
            <a:ext cx="2443482"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#1</a:t>
            </a:r>
          </a:p>
        </p:txBody>
      </p:sp>
      <p:sp>
        <p:nvSpPr>
          <p:cNvPr id="6" name="TextBox 5">
            <a:extLst>
              <a:ext uri="{FF2B5EF4-FFF2-40B4-BE49-F238E27FC236}">
                <a16:creationId xmlns:a16="http://schemas.microsoft.com/office/drawing/2014/main" id="{A805B991-90FF-D22E-56DE-92E8885EE0A5}"/>
              </a:ext>
            </a:extLst>
          </p:cNvPr>
          <p:cNvSpPr txBox="1"/>
          <p:nvPr/>
        </p:nvSpPr>
        <p:spPr>
          <a:xfrm>
            <a:off x="680448" y="1193796"/>
            <a:ext cx="12509152" cy="4478149"/>
          </a:xfrm>
          <a:prstGeom prst="rect">
            <a:avLst/>
          </a:prstGeom>
          <a:noFill/>
        </p:spPr>
        <p:txBody>
          <a:bodyPr wrap="square">
            <a:spAutoFit/>
          </a:bodyPr>
          <a:lstStyle/>
          <a:p>
            <a:r>
              <a:rPr lang="en-US" sz="2400" dirty="0">
                <a:solidFill>
                  <a:schemeClr val="tx1"/>
                </a:solidFill>
                <a:latin typeface="Proxima Nova" panose="020B0604020202020204" charset="0"/>
              </a:rPr>
              <a:t>To further examine the utility of </a:t>
            </a:r>
            <a:r>
              <a:rPr lang="en-US" sz="2400" dirty="0" err="1">
                <a:solidFill>
                  <a:schemeClr val="tx1"/>
                </a:solidFill>
                <a:latin typeface="Proxima Nova" panose="020B0604020202020204" charset="0"/>
              </a:rPr>
              <a:t>MBSEsec</a:t>
            </a:r>
            <a:r>
              <a:rPr lang="en-US" sz="2400" dirty="0">
                <a:solidFill>
                  <a:schemeClr val="tx1"/>
                </a:solidFill>
                <a:latin typeface="Proxima Nova" panose="020B0604020202020204" charset="0"/>
              </a:rPr>
              <a:t>, the method was applied to a second vehicular system with similar network configurations and properties</a:t>
            </a:r>
          </a:p>
          <a:p>
            <a:endParaRPr lang="en-US" sz="2400" dirty="0">
              <a:solidFill>
                <a:schemeClr val="tx1"/>
              </a:solidFill>
              <a:latin typeface="Proxima Nova" panose="020B0604020202020204" charset="0"/>
            </a:endParaRPr>
          </a:p>
          <a:p>
            <a:r>
              <a:rPr lang="en-US" sz="2400" b="1" dirty="0">
                <a:solidFill>
                  <a:schemeClr val="tx1"/>
                </a:solidFill>
                <a:latin typeface="Proxima Nova" panose="020B0604020202020204" charset="0"/>
              </a:rPr>
              <a:t>Questions: Can </a:t>
            </a:r>
            <a:r>
              <a:rPr lang="en-US" sz="2400" b="1" dirty="0" err="1">
                <a:solidFill>
                  <a:schemeClr val="tx1"/>
                </a:solidFill>
                <a:latin typeface="Proxima Nova" panose="020B0604020202020204" charset="0"/>
              </a:rPr>
              <a:t>MBSEsec</a:t>
            </a:r>
            <a:r>
              <a:rPr lang="en-US" sz="2400" b="1" dirty="0">
                <a:solidFill>
                  <a:schemeClr val="tx1"/>
                </a:solidFill>
                <a:latin typeface="Proxima Nova" panose="020B0604020202020204" charset="0"/>
              </a:rPr>
              <a:t>…</a:t>
            </a:r>
          </a:p>
          <a:p>
            <a:pPr marL="342900" indent="-342900">
              <a:buClr>
                <a:schemeClr val="tx1"/>
              </a:buClr>
              <a:buFont typeface="Arial" panose="020B0604020202020204" pitchFamily="34" charset="0"/>
              <a:buChar char="•"/>
            </a:pPr>
            <a:r>
              <a:rPr lang="en-US" sz="2400" dirty="0">
                <a:solidFill>
                  <a:schemeClr val="tx1"/>
                </a:solidFill>
                <a:latin typeface="Proxima Nova" panose="020B0604020202020204" charset="0"/>
              </a:rPr>
              <a:t>Help make better design decisions with lower security SME level</a:t>
            </a:r>
          </a:p>
          <a:p>
            <a:pPr marL="342900" indent="-342900">
              <a:buClr>
                <a:schemeClr val="tx1"/>
              </a:buClr>
              <a:buFont typeface="Arial" panose="020B0604020202020204" pitchFamily="34" charset="0"/>
              <a:buChar char="•"/>
            </a:pPr>
            <a:r>
              <a:rPr lang="en-US" sz="2400" dirty="0">
                <a:solidFill>
                  <a:schemeClr val="tx1"/>
                </a:solidFill>
                <a:latin typeface="Proxima Nova" panose="020B0604020202020204" charset="0"/>
              </a:rPr>
              <a:t>Prove its value in being a repeatable and iterative approach for documenting the system</a:t>
            </a:r>
          </a:p>
          <a:p>
            <a:pPr marL="342900" indent="-342900">
              <a:buClr>
                <a:schemeClr val="tx1"/>
              </a:buClr>
              <a:buFont typeface="Arial" panose="020B0604020202020204" pitchFamily="34" charset="0"/>
              <a:buChar char="•"/>
            </a:pPr>
            <a:r>
              <a:rPr lang="en-US" sz="2400" dirty="0">
                <a:solidFill>
                  <a:schemeClr val="tx1"/>
                </a:solidFill>
                <a:latin typeface="Proxima Nova" panose="020B0604020202020204" charset="0"/>
              </a:rPr>
              <a:t>Enable better requirements and security control development</a:t>
            </a:r>
          </a:p>
          <a:p>
            <a:pPr marL="342900" indent="-342900">
              <a:buClr>
                <a:schemeClr val="tx1"/>
              </a:buClr>
              <a:buFont typeface="Arial" panose="020B0604020202020204" pitchFamily="34" charset="0"/>
              <a:buChar char="•"/>
            </a:pPr>
            <a:endParaRPr lang="en-US" sz="2400" dirty="0">
              <a:solidFill>
                <a:schemeClr val="tx1"/>
              </a:solidFill>
              <a:latin typeface="Proxima Nova" panose="020B0604020202020204" charset="0"/>
            </a:endParaRPr>
          </a:p>
          <a:p>
            <a:pPr>
              <a:buClr>
                <a:schemeClr val="tx1"/>
              </a:buClr>
            </a:pPr>
            <a:r>
              <a:rPr lang="en-US" sz="2400" b="1" dirty="0">
                <a:solidFill>
                  <a:schemeClr val="tx1"/>
                </a:solidFill>
                <a:latin typeface="Proxima Nova" panose="020B0604020202020204" charset="0"/>
              </a:rPr>
              <a:t>MRZR Details:</a:t>
            </a:r>
          </a:p>
          <a:p>
            <a:pPr marL="342900" indent="-342900">
              <a:buClr>
                <a:schemeClr val="tx1"/>
              </a:buClr>
              <a:buFont typeface="Arial" panose="020B0604020202020204" pitchFamily="34" charset="0"/>
              <a:buChar char="•"/>
            </a:pPr>
            <a:r>
              <a:rPr lang="en-US" sz="2400" dirty="0">
                <a:solidFill>
                  <a:schemeClr val="tx1"/>
                </a:solidFill>
                <a:latin typeface="Proxima Nova" panose="020B0604020202020204" charset="0"/>
              </a:rPr>
              <a:t>All-terrain vehicle designed for military use</a:t>
            </a:r>
          </a:p>
          <a:p>
            <a:pPr marL="342900" indent="-342900">
              <a:buClr>
                <a:schemeClr val="tx1"/>
              </a:buClr>
              <a:buFont typeface="Arial" panose="020B0604020202020204" pitchFamily="34" charset="0"/>
              <a:buChar char="•"/>
            </a:pPr>
            <a:r>
              <a:rPr lang="en-US" sz="2400" dirty="0">
                <a:solidFill>
                  <a:schemeClr val="tx1"/>
                </a:solidFill>
                <a:latin typeface="Proxima Nova" panose="020B0604020202020204" charset="0"/>
              </a:rPr>
              <a:t>System of Interest: Remote control system applied on top of a standard off-road vehicle</a:t>
            </a:r>
          </a:p>
          <a:p>
            <a:endParaRPr lang="en-US" sz="2100" dirty="0">
              <a:solidFill>
                <a:schemeClr val="tx1"/>
              </a:solidFill>
              <a:latin typeface="Proxima Nova" panose="020B0604020202020204" charset="0"/>
            </a:endParaRPr>
          </a:p>
        </p:txBody>
      </p:sp>
      <p:pic>
        <p:nvPicPr>
          <p:cNvPr id="8" name="Picture 7" descr="A tan vehicle with black wheels&#10;&#10;Description automatically generated">
            <a:extLst>
              <a:ext uri="{FF2B5EF4-FFF2-40B4-BE49-F238E27FC236}">
                <a16:creationId xmlns:a16="http://schemas.microsoft.com/office/drawing/2014/main" id="{FD3CB36A-5672-49CC-1E53-186DAA88FB44}"/>
              </a:ext>
            </a:extLst>
          </p:cNvPr>
          <p:cNvPicPr>
            <a:picLocks noChangeAspect="1"/>
          </p:cNvPicPr>
          <p:nvPr/>
        </p:nvPicPr>
        <p:blipFill rotWithShape="1">
          <a:blip r:embed="rId3"/>
          <a:srcRect l="19341" t="15322" r="13553" b="2807"/>
          <a:stretch/>
        </p:blipFill>
        <p:spPr>
          <a:xfrm>
            <a:off x="10766323" y="5312428"/>
            <a:ext cx="2993128" cy="2054108"/>
          </a:xfrm>
          <a:prstGeom prst="rect">
            <a:avLst/>
          </a:prstGeom>
        </p:spPr>
      </p:pic>
      <p:sp>
        <p:nvSpPr>
          <p:cNvPr id="9" name="Rectangle: Rounded Corners 8">
            <a:extLst>
              <a:ext uri="{FF2B5EF4-FFF2-40B4-BE49-F238E27FC236}">
                <a16:creationId xmlns:a16="http://schemas.microsoft.com/office/drawing/2014/main" id="{5BA3B5D2-3EFC-24C7-260B-84EB4DBF8764}"/>
              </a:ext>
            </a:extLst>
          </p:cNvPr>
          <p:cNvSpPr/>
          <p:nvPr/>
        </p:nvSpPr>
        <p:spPr>
          <a:xfrm>
            <a:off x="932820" y="5487279"/>
            <a:ext cx="6309086" cy="1528005"/>
          </a:xfrm>
          <a:prstGeom prst="roundRect">
            <a:avLst/>
          </a:prstGeom>
          <a:solidFill>
            <a:schemeClr val="tx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13" b="1" dirty="0"/>
              <a:t>The design team had already conducted a cybersecurity table-top, including:</a:t>
            </a:r>
          </a:p>
          <a:p>
            <a:endParaRPr lang="en-US" sz="700" b="1" dirty="0"/>
          </a:p>
          <a:p>
            <a:r>
              <a:rPr lang="en-US" sz="1813" b="1" dirty="0"/>
              <a:t>a. Risk analysis </a:t>
            </a:r>
          </a:p>
          <a:p>
            <a:r>
              <a:rPr lang="en-US" sz="1813" b="1" dirty="0"/>
              <a:t>b. Details of the primary vulnerabilities of the system</a:t>
            </a:r>
          </a:p>
        </p:txBody>
      </p:sp>
    </p:spTree>
    <p:extLst>
      <p:ext uri="{BB962C8B-B14F-4D97-AF65-F5344CB8AC3E}">
        <p14:creationId xmlns:p14="http://schemas.microsoft.com/office/powerpoint/2010/main" val="23291070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2" name="Picture 1" descr="A blue rectangular sign with white text&#10;&#10;Description automatically generated">
            <a:extLst>
              <a:ext uri="{FF2B5EF4-FFF2-40B4-BE49-F238E27FC236}">
                <a16:creationId xmlns:a16="http://schemas.microsoft.com/office/drawing/2014/main" id="{E9219DE4-8E19-96A0-B954-6E7692FC39E6}"/>
              </a:ext>
            </a:extLst>
          </p:cNvPr>
          <p:cNvPicPr>
            <a:picLocks noChangeAspect="1"/>
          </p:cNvPicPr>
          <p:nvPr/>
        </p:nvPicPr>
        <p:blipFill rotWithShape="1">
          <a:blip r:embed="rId3"/>
          <a:srcRect l="38494"/>
          <a:stretch/>
        </p:blipFill>
        <p:spPr>
          <a:xfrm>
            <a:off x="438102" y="1072673"/>
            <a:ext cx="7591440" cy="2430439"/>
          </a:xfrm>
          <a:prstGeom prst="rect">
            <a:avLst/>
          </a:prstGeom>
        </p:spPr>
      </p:pic>
      <p:sp>
        <p:nvSpPr>
          <p:cNvPr id="184" name="Google Shape;184;g16edf68c063_6_8"/>
          <p:cNvSpPr txBox="1">
            <a:spLocks noGrp="1"/>
          </p:cNvSpPr>
          <p:nvPr>
            <p:ph type="title"/>
          </p:nvPr>
        </p:nvSpPr>
        <p:spPr>
          <a:xfrm>
            <a:off x="628000" y="179142"/>
            <a:ext cx="12561600" cy="800189"/>
          </a:xfrm>
          <a:prstGeom prst="rect">
            <a:avLst/>
          </a:prstGeom>
          <a:noFill/>
          <a:ln>
            <a:noFill/>
          </a:ln>
        </p:spPr>
        <p:txBody>
          <a:bodyPr spcFirstLastPara="1" wrap="square" lIns="91425" tIns="91425" rIns="91425" bIns="91425" anchor="b" anchorCtr="0">
            <a:spAutoFit/>
          </a:bodyPr>
          <a:lstStyle/>
          <a:p>
            <a:pPr marL="0" lvl="0" indent="0" algn="l" rtl="0">
              <a:spcBef>
                <a:spcPts val="0"/>
              </a:spcBef>
              <a:spcAft>
                <a:spcPts val="0"/>
              </a:spcAft>
              <a:buClr>
                <a:schemeClr val="dk2"/>
              </a:buClr>
              <a:buSzPts val="5400"/>
              <a:buFont typeface="Arial"/>
              <a:buNone/>
            </a:pPr>
            <a:r>
              <a:rPr lang="en-US" sz="4000" b="1" dirty="0"/>
              <a:t>Discovered Shortcomings</a:t>
            </a:r>
            <a:endParaRPr sz="4000" b="1" dirty="0"/>
          </a:p>
        </p:txBody>
      </p:sp>
      <p:sp>
        <p:nvSpPr>
          <p:cNvPr id="3" name="Google Shape;325;p52">
            <a:extLst>
              <a:ext uri="{FF2B5EF4-FFF2-40B4-BE49-F238E27FC236}">
                <a16:creationId xmlns:a16="http://schemas.microsoft.com/office/drawing/2014/main" id="{57CE1277-ED24-A6D2-7B6A-79384E563225}"/>
              </a:ext>
            </a:extLst>
          </p:cNvPr>
          <p:cNvSpPr txBox="1">
            <a:spLocks/>
          </p:cNvSpPr>
          <p:nvPr/>
        </p:nvSpPr>
        <p:spPr>
          <a:xfrm>
            <a:off x="12930251" y="7253752"/>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35</a:t>
            </a:fld>
            <a:endParaRPr lang="en-US" sz="1800" b="1" dirty="0">
              <a:solidFill>
                <a:schemeClr val="bg1"/>
              </a:solidFill>
              <a:latin typeface="Proxima Nova" panose="020B0604020202020204" charset="0"/>
            </a:endParaRPr>
          </a:p>
        </p:txBody>
      </p:sp>
      <p:sp>
        <p:nvSpPr>
          <p:cNvPr id="4" name="TextBox 3">
            <a:extLst>
              <a:ext uri="{FF2B5EF4-FFF2-40B4-BE49-F238E27FC236}">
                <a16:creationId xmlns:a16="http://schemas.microsoft.com/office/drawing/2014/main" id="{B25312FF-692E-7C8B-10D6-72FC1758C6DA}"/>
              </a:ext>
            </a:extLst>
          </p:cNvPr>
          <p:cNvSpPr txBox="1"/>
          <p:nvPr/>
        </p:nvSpPr>
        <p:spPr>
          <a:xfrm>
            <a:off x="5775959" y="7366536"/>
            <a:ext cx="2443482"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#1</a:t>
            </a:r>
          </a:p>
        </p:txBody>
      </p:sp>
      <p:sp>
        <p:nvSpPr>
          <p:cNvPr id="7" name="TextBox 6">
            <a:extLst>
              <a:ext uri="{FF2B5EF4-FFF2-40B4-BE49-F238E27FC236}">
                <a16:creationId xmlns:a16="http://schemas.microsoft.com/office/drawing/2014/main" id="{1E544162-1C00-5AB9-08C8-2ECA2D77D5A4}"/>
              </a:ext>
            </a:extLst>
          </p:cNvPr>
          <p:cNvSpPr txBox="1"/>
          <p:nvPr/>
        </p:nvSpPr>
        <p:spPr>
          <a:xfrm>
            <a:off x="363267" y="5385990"/>
            <a:ext cx="6106432" cy="1569660"/>
          </a:xfrm>
          <a:prstGeom prst="rect">
            <a:avLst/>
          </a:prstGeom>
          <a:noFill/>
        </p:spPr>
        <p:txBody>
          <a:bodyPr wrap="square" rtlCol="0">
            <a:spAutoFit/>
          </a:bodyPr>
          <a:lstStyle/>
          <a:p>
            <a:r>
              <a:rPr lang="en-US" sz="1600" dirty="0"/>
              <a:t>For the structural risk definition, we recommend the new Threat and Risk Definition diagram, which should be based on the UML Class diagram. In this diagram</a:t>
            </a:r>
            <a:r>
              <a:rPr lang="en-US" sz="1600" dirty="0">
                <a:solidFill>
                  <a:schemeClr val="accent1">
                    <a:lumMod val="75000"/>
                  </a:schemeClr>
                </a:solidFill>
              </a:rPr>
              <a:t>, the following elements should be created and linked: Risk; Risk Treatment; Risk Impact; Threat; and Vulnerability</a:t>
            </a:r>
            <a:r>
              <a:rPr lang="en-US" sz="1600" dirty="0"/>
              <a:t>. Alternatively, a HAZOP style table can be used to summarize risk-related information.</a:t>
            </a:r>
          </a:p>
        </p:txBody>
      </p:sp>
      <p:pic>
        <p:nvPicPr>
          <p:cNvPr id="11" name="Picture 10" descr="A screenshot of a computer&#10;&#10;Description automatically generated">
            <a:extLst>
              <a:ext uri="{FF2B5EF4-FFF2-40B4-BE49-F238E27FC236}">
                <a16:creationId xmlns:a16="http://schemas.microsoft.com/office/drawing/2014/main" id="{03C53D31-FE7C-9B85-4C56-9B582FF56A90}"/>
              </a:ext>
            </a:extLst>
          </p:cNvPr>
          <p:cNvPicPr>
            <a:picLocks noChangeAspect="1"/>
          </p:cNvPicPr>
          <p:nvPr/>
        </p:nvPicPr>
        <p:blipFill>
          <a:blip r:embed="rId4"/>
          <a:stretch>
            <a:fillRect/>
          </a:stretch>
        </p:blipFill>
        <p:spPr>
          <a:xfrm>
            <a:off x="8219441" y="1752445"/>
            <a:ext cx="5402747" cy="2609490"/>
          </a:xfrm>
          <a:prstGeom prst="rect">
            <a:avLst/>
          </a:prstGeom>
        </p:spPr>
      </p:pic>
      <p:sp>
        <p:nvSpPr>
          <p:cNvPr id="16" name="Arrow: Down 15">
            <a:extLst>
              <a:ext uri="{FF2B5EF4-FFF2-40B4-BE49-F238E27FC236}">
                <a16:creationId xmlns:a16="http://schemas.microsoft.com/office/drawing/2014/main" id="{517A1B5D-3F49-3516-E543-366E897CDF0E}"/>
              </a:ext>
            </a:extLst>
          </p:cNvPr>
          <p:cNvSpPr/>
          <p:nvPr/>
        </p:nvSpPr>
        <p:spPr>
          <a:xfrm rot="16800000">
            <a:off x="5765280" y="307547"/>
            <a:ext cx="349724" cy="4223005"/>
          </a:xfrm>
          <a:prstGeom prst="downArrow">
            <a:avLst/>
          </a:prstGeom>
          <a:solidFill>
            <a:srgbClr val="FFC000">
              <a:alpha val="3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 name="Rectangle: Rounded Corners 16">
            <a:extLst>
              <a:ext uri="{FF2B5EF4-FFF2-40B4-BE49-F238E27FC236}">
                <a16:creationId xmlns:a16="http://schemas.microsoft.com/office/drawing/2014/main" id="{80D5BD47-C234-A05C-D673-8A7389E90503}"/>
              </a:ext>
            </a:extLst>
          </p:cNvPr>
          <p:cNvSpPr/>
          <p:nvPr/>
        </p:nvSpPr>
        <p:spPr>
          <a:xfrm>
            <a:off x="1808164" y="1556292"/>
            <a:ext cx="1928093" cy="647786"/>
          </a:xfrm>
          <a:prstGeom prst="roundRect">
            <a:avLst/>
          </a:prstGeom>
          <a:solidFill>
            <a:srgbClr val="FFC000">
              <a:alpha val="30000"/>
            </a:srgbClr>
          </a:solidFill>
        </p:spPr>
        <p:style>
          <a:lnRef idx="1">
            <a:schemeClr val="accent3"/>
          </a:lnRef>
          <a:fillRef idx="2">
            <a:schemeClr val="accent3"/>
          </a:fillRef>
          <a:effectRef idx="1">
            <a:schemeClr val="accent3"/>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00"/>
              </a:solidFill>
              <a:effectLst/>
              <a:uLnTx/>
              <a:uFillTx/>
              <a:latin typeface="Arial"/>
              <a:ea typeface="+mn-ea"/>
              <a:cs typeface="+mn-cs"/>
              <a:sym typeface="Arial"/>
            </a:endParaRPr>
          </a:p>
        </p:txBody>
      </p:sp>
      <p:sp>
        <p:nvSpPr>
          <p:cNvPr id="18" name="Arrow: Down 17">
            <a:extLst>
              <a:ext uri="{FF2B5EF4-FFF2-40B4-BE49-F238E27FC236}">
                <a16:creationId xmlns:a16="http://schemas.microsoft.com/office/drawing/2014/main" id="{4B77C7D8-529B-9C8A-75C1-C958F60CA963}"/>
              </a:ext>
            </a:extLst>
          </p:cNvPr>
          <p:cNvSpPr/>
          <p:nvPr/>
        </p:nvSpPr>
        <p:spPr>
          <a:xfrm rot="3083542">
            <a:off x="6105620" y="2145385"/>
            <a:ext cx="384311" cy="4611407"/>
          </a:xfrm>
          <a:prstGeom prst="downArrow">
            <a:avLst/>
          </a:prstGeom>
          <a:solidFill>
            <a:srgbClr val="FFC000">
              <a:alpha val="3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Rectangle 19">
            <a:extLst>
              <a:ext uri="{FF2B5EF4-FFF2-40B4-BE49-F238E27FC236}">
                <a16:creationId xmlns:a16="http://schemas.microsoft.com/office/drawing/2014/main" id="{D83111BE-6C8A-BE97-4267-05F17784E13B}"/>
              </a:ext>
            </a:extLst>
          </p:cNvPr>
          <p:cNvSpPr/>
          <p:nvPr/>
        </p:nvSpPr>
        <p:spPr>
          <a:xfrm>
            <a:off x="8241233" y="1819726"/>
            <a:ext cx="5164575" cy="2554545"/>
          </a:xfrm>
          <a:prstGeom prst="rect">
            <a:avLst/>
          </a:prstGeom>
          <a:solidFill>
            <a:schemeClr val="bg1"/>
          </a:solidFill>
          <a:ln>
            <a:solidFill>
              <a:srgbClr val="000000"/>
            </a:solidFill>
          </a:ln>
        </p:spPr>
        <p:txBody>
          <a:bodyPr wrap="square" lIns="91440" tIns="45720" rIns="91440" bIns="45720">
            <a:spAutoFit/>
          </a:bodyPr>
          <a:lstStyle/>
          <a:p>
            <a:pPr algn="ctr"/>
            <a:r>
              <a:rPr kumimoji="0" lang="en-US" sz="4000" b="1" i="0" u="none" strike="noStrike" kern="0" cap="none" spc="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sym typeface="Arial"/>
              </a:rPr>
              <a:t>Lacking a sufficient level of </a:t>
            </a: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quantitative</a:t>
            </a:r>
            <a:r>
              <a:rPr kumimoji="0" lang="en-US" sz="4000" b="1" i="0" u="none" strike="noStrike" kern="0" cap="none" spc="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sym typeface="Arial"/>
              </a:rPr>
              <a:t> detail when addressing risk</a:t>
            </a:r>
            <a:endPar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23" name="TextBox 22">
            <a:extLst>
              <a:ext uri="{FF2B5EF4-FFF2-40B4-BE49-F238E27FC236}">
                <a16:creationId xmlns:a16="http://schemas.microsoft.com/office/drawing/2014/main" id="{02395BDF-F9AD-2FE4-3406-50F3C141826A}"/>
              </a:ext>
            </a:extLst>
          </p:cNvPr>
          <p:cNvSpPr txBox="1"/>
          <p:nvPr/>
        </p:nvSpPr>
        <p:spPr>
          <a:xfrm>
            <a:off x="8388952" y="4550273"/>
            <a:ext cx="5016856" cy="2308324"/>
          </a:xfrm>
          <a:prstGeom prst="rect">
            <a:avLst/>
          </a:prstGeom>
          <a:noFill/>
        </p:spPr>
        <p:txBody>
          <a:bodyPr wrap="square">
            <a:spAutoFit/>
          </a:bodyPr>
          <a:lstStyle/>
          <a:p>
            <a:pPr marL="342900" indent="-342900">
              <a:buClr>
                <a:schemeClr val="tx1"/>
              </a:buClr>
              <a:buAutoNum type="arabicPeriod"/>
            </a:pPr>
            <a:r>
              <a:rPr lang="en-US" sz="1800" b="0" i="0" dirty="0">
                <a:solidFill>
                  <a:schemeClr val="tx1"/>
                </a:solidFill>
                <a:effectLst/>
                <a:latin typeface="Proxima Nova" panose="020B0604020202020204" charset="0"/>
              </a:rPr>
              <a:t>How do you ensure that risks are mitigated and that they do not exceed an established threshold?</a:t>
            </a:r>
          </a:p>
          <a:p>
            <a:pPr marL="342900" indent="-342900">
              <a:buClr>
                <a:schemeClr val="tx1"/>
              </a:buClr>
              <a:buAutoNum type="arabicPeriod"/>
            </a:pPr>
            <a:r>
              <a:rPr lang="en-US" sz="1800" dirty="0">
                <a:solidFill>
                  <a:schemeClr val="tx1"/>
                </a:solidFill>
                <a:latin typeface="Proxima Nova" panose="020B0604020202020204" charset="0"/>
              </a:rPr>
              <a:t>How do you incorporate the </a:t>
            </a:r>
            <a:r>
              <a:rPr lang="en-US" sz="1800" i="1" dirty="0">
                <a:solidFill>
                  <a:schemeClr val="tx1"/>
                </a:solidFill>
                <a:latin typeface="Proxima Nova" panose="020B0604020202020204" charset="0"/>
              </a:rPr>
              <a:t>Criteria for Accepting Risk </a:t>
            </a:r>
            <a:r>
              <a:rPr lang="en-US" sz="1800" dirty="0">
                <a:solidFill>
                  <a:schemeClr val="tx1"/>
                </a:solidFill>
                <a:latin typeface="Proxima Nova" panose="020B0604020202020204" charset="0"/>
              </a:rPr>
              <a:t>into decision making process?</a:t>
            </a:r>
          </a:p>
          <a:p>
            <a:pPr marL="342900" indent="-342900">
              <a:buClr>
                <a:schemeClr val="tx1"/>
              </a:buClr>
              <a:buAutoNum type="arabicPeriod"/>
            </a:pPr>
            <a:r>
              <a:rPr lang="en-US" sz="1800" dirty="0">
                <a:solidFill>
                  <a:schemeClr val="tx1"/>
                </a:solidFill>
                <a:latin typeface="Proxima Nova" panose="020B0604020202020204" charset="0"/>
              </a:rPr>
              <a:t>How do you classify levels of risk for each vulnerability? On what scale?</a:t>
            </a:r>
          </a:p>
        </p:txBody>
      </p:sp>
    </p:spTree>
    <p:extLst>
      <p:ext uri="{BB962C8B-B14F-4D97-AF65-F5344CB8AC3E}">
        <p14:creationId xmlns:p14="http://schemas.microsoft.com/office/powerpoint/2010/main" val="360607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F1107-642C-91A5-EA26-453C36690208}"/>
              </a:ext>
            </a:extLst>
          </p:cNvPr>
          <p:cNvSpPr>
            <a:spLocks noGrp="1"/>
          </p:cNvSpPr>
          <p:nvPr>
            <p:ph type="title"/>
          </p:nvPr>
        </p:nvSpPr>
        <p:spPr>
          <a:xfrm>
            <a:off x="368798" y="250351"/>
            <a:ext cx="12561453" cy="1015663"/>
          </a:xfrm>
        </p:spPr>
        <p:txBody>
          <a:bodyPr/>
          <a:lstStyle/>
          <a:p>
            <a:r>
              <a:rPr lang="en-US" dirty="0"/>
              <a:t>Recommended Changes</a:t>
            </a:r>
          </a:p>
        </p:txBody>
      </p:sp>
      <p:sp>
        <p:nvSpPr>
          <p:cNvPr id="3" name="Google Shape;325;p52">
            <a:extLst>
              <a:ext uri="{FF2B5EF4-FFF2-40B4-BE49-F238E27FC236}">
                <a16:creationId xmlns:a16="http://schemas.microsoft.com/office/drawing/2014/main" id="{CE9B264E-74E6-2C42-44DB-5EFB3B9CB445}"/>
              </a:ext>
            </a:extLst>
          </p:cNvPr>
          <p:cNvSpPr txBox="1">
            <a:spLocks/>
          </p:cNvSpPr>
          <p:nvPr/>
        </p:nvSpPr>
        <p:spPr>
          <a:xfrm>
            <a:off x="12930251" y="7253752"/>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36</a:t>
            </a:fld>
            <a:endParaRPr lang="en-US" sz="1800" b="1" dirty="0">
              <a:solidFill>
                <a:schemeClr val="bg1"/>
              </a:solidFill>
              <a:latin typeface="Proxima Nova" panose="020B0604020202020204" charset="0"/>
            </a:endParaRPr>
          </a:p>
        </p:txBody>
      </p:sp>
      <p:pic>
        <p:nvPicPr>
          <p:cNvPr id="25" name="Picture 24" descr="A screen shot of a computer&#10;&#10;Description automatically generated">
            <a:extLst>
              <a:ext uri="{FF2B5EF4-FFF2-40B4-BE49-F238E27FC236}">
                <a16:creationId xmlns:a16="http://schemas.microsoft.com/office/drawing/2014/main" id="{3DF80298-40FB-0965-2409-1F2ACD376A6F}"/>
              </a:ext>
            </a:extLst>
          </p:cNvPr>
          <p:cNvPicPr>
            <a:picLocks noChangeAspect="1"/>
          </p:cNvPicPr>
          <p:nvPr/>
        </p:nvPicPr>
        <p:blipFill>
          <a:blip r:embed="rId2"/>
          <a:stretch>
            <a:fillRect/>
          </a:stretch>
        </p:blipFill>
        <p:spPr>
          <a:xfrm>
            <a:off x="100788" y="1620780"/>
            <a:ext cx="13616024" cy="4115864"/>
          </a:xfrm>
          <a:prstGeom prst="rect">
            <a:avLst/>
          </a:prstGeom>
        </p:spPr>
      </p:pic>
      <p:sp>
        <p:nvSpPr>
          <p:cNvPr id="4" name="TextBox 3">
            <a:extLst>
              <a:ext uri="{FF2B5EF4-FFF2-40B4-BE49-F238E27FC236}">
                <a16:creationId xmlns:a16="http://schemas.microsoft.com/office/drawing/2014/main" id="{6BDDDE7F-6927-ABEA-62BC-1E4170D2A070}"/>
              </a:ext>
            </a:extLst>
          </p:cNvPr>
          <p:cNvSpPr txBox="1"/>
          <p:nvPr/>
        </p:nvSpPr>
        <p:spPr>
          <a:xfrm>
            <a:off x="368798" y="6264365"/>
            <a:ext cx="11346376" cy="461665"/>
          </a:xfrm>
          <a:prstGeom prst="rect">
            <a:avLst/>
          </a:prstGeom>
          <a:noFill/>
        </p:spPr>
        <p:txBody>
          <a:bodyPr wrap="none" rtlCol="0">
            <a:spAutoFit/>
          </a:bodyPr>
          <a:lstStyle/>
          <a:p>
            <a:r>
              <a:rPr lang="en-US" sz="2400" dirty="0">
                <a:solidFill>
                  <a:schemeClr val="tx1"/>
                </a:solidFill>
                <a:latin typeface="Proxima Nova" panose="020B0604020202020204" charset="0"/>
              </a:rPr>
              <a:t>Recommended changes will be demonstrated on the Polaris MRZR off-road vehicle</a:t>
            </a:r>
          </a:p>
        </p:txBody>
      </p:sp>
      <p:sp>
        <p:nvSpPr>
          <p:cNvPr id="5" name="TextBox 4">
            <a:extLst>
              <a:ext uri="{FF2B5EF4-FFF2-40B4-BE49-F238E27FC236}">
                <a16:creationId xmlns:a16="http://schemas.microsoft.com/office/drawing/2014/main" id="{BBEF5561-C330-36CF-8154-AC537724A7BC}"/>
              </a:ext>
            </a:extLst>
          </p:cNvPr>
          <p:cNvSpPr txBox="1"/>
          <p:nvPr/>
        </p:nvSpPr>
        <p:spPr>
          <a:xfrm>
            <a:off x="5775959" y="7366536"/>
            <a:ext cx="2443482"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#1</a:t>
            </a:r>
          </a:p>
        </p:txBody>
      </p:sp>
    </p:spTree>
    <p:extLst>
      <p:ext uri="{BB962C8B-B14F-4D97-AF65-F5344CB8AC3E}">
        <p14:creationId xmlns:p14="http://schemas.microsoft.com/office/powerpoint/2010/main" val="261407353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A0116-3DCC-AD44-6B30-33BB4F630B87}"/>
              </a:ext>
            </a:extLst>
          </p:cNvPr>
          <p:cNvSpPr>
            <a:spLocks noGrp="1"/>
          </p:cNvSpPr>
          <p:nvPr>
            <p:ph type="title"/>
          </p:nvPr>
        </p:nvSpPr>
        <p:spPr>
          <a:xfrm>
            <a:off x="368798" y="287422"/>
            <a:ext cx="12561453" cy="1015663"/>
          </a:xfrm>
        </p:spPr>
        <p:txBody>
          <a:bodyPr/>
          <a:lstStyle/>
          <a:p>
            <a:r>
              <a:rPr lang="en-US" dirty="0"/>
              <a:t>Vulnerability Definition Diagram</a:t>
            </a:r>
          </a:p>
        </p:txBody>
      </p:sp>
      <p:sp>
        <p:nvSpPr>
          <p:cNvPr id="3" name="Google Shape;325;p52">
            <a:extLst>
              <a:ext uri="{FF2B5EF4-FFF2-40B4-BE49-F238E27FC236}">
                <a16:creationId xmlns:a16="http://schemas.microsoft.com/office/drawing/2014/main" id="{1344497B-ECE4-C87C-B6B5-00D181BE8AA8}"/>
              </a:ext>
            </a:extLst>
          </p:cNvPr>
          <p:cNvSpPr txBox="1">
            <a:spLocks/>
          </p:cNvSpPr>
          <p:nvPr/>
        </p:nvSpPr>
        <p:spPr>
          <a:xfrm>
            <a:off x="12930251" y="7253752"/>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37</a:t>
            </a:fld>
            <a:endParaRPr lang="en-US" sz="1800" b="1" dirty="0">
              <a:solidFill>
                <a:schemeClr val="bg1"/>
              </a:solidFill>
              <a:latin typeface="Proxima Nova" panose="020B0604020202020204" charset="0"/>
            </a:endParaRPr>
          </a:p>
        </p:txBody>
      </p:sp>
      <p:pic>
        <p:nvPicPr>
          <p:cNvPr id="6" name="Picture 5" descr="A diagram of a computer flowchart&#10;&#10;Description automatically generated">
            <a:extLst>
              <a:ext uri="{FF2B5EF4-FFF2-40B4-BE49-F238E27FC236}">
                <a16:creationId xmlns:a16="http://schemas.microsoft.com/office/drawing/2014/main" id="{74AAE2E6-BACE-310E-964F-C401BBDC0666}"/>
              </a:ext>
            </a:extLst>
          </p:cNvPr>
          <p:cNvPicPr>
            <a:picLocks noChangeAspect="1"/>
          </p:cNvPicPr>
          <p:nvPr/>
        </p:nvPicPr>
        <p:blipFill>
          <a:blip r:embed="rId2"/>
          <a:stretch>
            <a:fillRect/>
          </a:stretch>
        </p:blipFill>
        <p:spPr>
          <a:xfrm>
            <a:off x="5980671" y="1303085"/>
            <a:ext cx="7778779" cy="5170740"/>
          </a:xfrm>
          <a:prstGeom prst="rect">
            <a:avLst/>
          </a:prstGeom>
        </p:spPr>
      </p:pic>
      <p:sp>
        <p:nvSpPr>
          <p:cNvPr id="8" name="Google Shape;333;p53">
            <a:extLst>
              <a:ext uri="{FF2B5EF4-FFF2-40B4-BE49-F238E27FC236}">
                <a16:creationId xmlns:a16="http://schemas.microsoft.com/office/drawing/2014/main" id="{C917D059-91E6-2085-A0CB-48DDC81F481A}"/>
              </a:ext>
            </a:extLst>
          </p:cNvPr>
          <p:cNvSpPr txBox="1">
            <a:spLocks noGrp="1"/>
          </p:cNvSpPr>
          <p:nvPr/>
        </p:nvSpPr>
        <p:spPr>
          <a:xfrm>
            <a:off x="627475" y="1298575"/>
            <a:ext cx="5353196" cy="6001613"/>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342900" algn="l" rtl="0">
              <a:lnSpc>
                <a:spcPct val="120000"/>
              </a:lnSpc>
              <a:spcBef>
                <a:spcPts val="6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1pPr>
            <a:lvl2pPr marL="914400" marR="0" lvl="1"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2pPr>
            <a:lvl3pPr marL="1371600" marR="0" lvl="2"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3pPr>
            <a:lvl4pPr marL="1828800" marR="0" lvl="3"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4pPr>
            <a:lvl5pPr marL="2286000" marR="0" lvl="4" indent="-333248" algn="l" rtl="0">
              <a:lnSpc>
                <a:spcPct val="100000"/>
              </a:lnSpc>
              <a:spcBef>
                <a:spcPts val="600"/>
              </a:spcBef>
              <a:spcAft>
                <a:spcPts val="0"/>
              </a:spcAft>
              <a:buClr>
                <a:schemeClr val="dk1"/>
              </a:buClr>
              <a:buSzPts val="1648"/>
              <a:buFont typeface="Arial"/>
              <a:buChar char="»"/>
              <a:defRPr sz="1648" b="0" i="0" u="none" strike="noStrike" cap="none">
                <a:solidFill>
                  <a:schemeClr val="dk1"/>
                </a:solidFill>
                <a:latin typeface="Libre Franklin"/>
                <a:ea typeface="Libre Franklin"/>
                <a:cs typeface="Libre Franklin"/>
                <a:sym typeface="Libre Franklin"/>
              </a:defRPr>
            </a:lvl5pPr>
            <a:lvl6pPr marL="2743200" marR="0" lvl="5"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9pPr>
          </a:lstStyle>
          <a:p>
            <a:pPr indent="-368300">
              <a:lnSpc>
                <a:spcPct val="150000"/>
              </a:lnSpc>
              <a:buSzPts val="2200"/>
            </a:pPr>
            <a:r>
              <a:rPr lang="en-US" sz="2000" dirty="0"/>
              <a:t>Defines all the relevant vulnerabilities that threaten the system</a:t>
            </a:r>
          </a:p>
          <a:p>
            <a:pPr indent="-368300">
              <a:lnSpc>
                <a:spcPct val="150000"/>
              </a:lnSpc>
              <a:buSzPts val="2200"/>
            </a:pPr>
            <a:r>
              <a:rPr lang="en-US" sz="2000" dirty="0"/>
              <a:t>Follows the structure of an attack tree</a:t>
            </a:r>
          </a:p>
          <a:p>
            <a:pPr lvl="1" indent="-368300">
              <a:lnSpc>
                <a:spcPct val="150000"/>
              </a:lnSpc>
              <a:buSzPts val="2200"/>
            </a:pPr>
            <a:r>
              <a:rPr lang="en-US" sz="1800" dirty="0"/>
              <a:t> Starting from a central objective and branching into sub-goals and specific attack techniques</a:t>
            </a:r>
          </a:p>
          <a:p>
            <a:pPr indent="-368300">
              <a:lnSpc>
                <a:spcPct val="150000"/>
              </a:lnSpc>
              <a:buSzPts val="2200"/>
            </a:pPr>
            <a:r>
              <a:rPr lang="en-US" sz="2000" dirty="0"/>
              <a:t>STRIDE used to categorize threats to the system (each branch represents 1/5 categories)</a:t>
            </a:r>
          </a:p>
          <a:p>
            <a:pPr indent="-368300">
              <a:lnSpc>
                <a:spcPct val="150000"/>
              </a:lnSpc>
              <a:buSzPts val="2200"/>
            </a:pPr>
            <a:r>
              <a:rPr lang="en-US" sz="2000" i="1" dirty="0"/>
              <a:t>Parent block is titled “System Security Risk”</a:t>
            </a:r>
          </a:p>
          <a:p>
            <a:pPr indent="-368300">
              <a:lnSpc>
                <a:spcPct val="150000"/>
              </a:lnSpc>
              <a:buSzPts val="2200"/>
            </a:pPr>
            <a:endParaRPr lang="en-US" sz="1800" dirty="0"/>
          </a:p>
        </p:txBody>
      </p:sp>
      <p:sp>
        <p:nvSpPr>
          <p:cNvPr id="9" name="TextBox 8">
            <a:extLst>
              <a:ext uri="{FF2B5EF4-FFF2-40B4-BE49-F238E27FC236}">
                <a16:creationId xmlns:a16="http://schemas.microsoft.com/office/drawing/2014/main" id="{6023DD9C-0521-79F7-BA2B-23A7EF2DC8AC}"/>
              </a:ext>
            </a:extLst>
          </p:cNvPr>
          <p:cNvSpPr txBox="1"/>
          <p:nvPr/>
        </p:nvSpPr>
        <p:spPr>
          <a:xfrm>
            <a:off x="5980671" y="6594619"/>
            <a:ext cx="7552449" cy="707886"/>
          </a:xfrm>
          <a:prstGeom prst="rect">
            <a:avLst/>
          </a:prstGeom>
          <a:noFill/>
        </p:spPr>
        <p:txBody>
          <a:bodyPr wrap="square" rtlCol="0">
            <a:spAutoFit/>
          </a:bodyPr>
          <a:lstStyle/>
          <a:p>
            <a:r>
              <a:rPr lang="en-US" sz="2000" b="1" dirty="0">
                <a:solidFill>
                  <a:schemeClr val="tx1"/>
                </a:solidFill>
                <a:latin typeface="Proxima Nova" panose="020B0604020202020204" charset="0"/>
              </a:rPr>
              <a:t> STRIDE: Spoofing, Tampering, Repudiation, Information Disclosure, Denial of Service, and Elevation of Privilege</a:t>
            </a:r>
          </a:p>
        </p:txBody>
      </p:sp>
      <p:sp>
        <p:nvSpPr>
          <p:cNvPr id="10" name="TextBox 9">
            <a:extLst>
              <a:ext uri="{FF2B5EF4-FFF2-40B4-BE49-F238E27FC236}">
                <a16:creationId xmlns:a16="http://schemas.microsoft.com/office/drawing/2014/main" id="{7202C0DB-FA38-3A8F-FD51-059CDCF850FE}"/>
              </a:ext>
            </a:extLst>
          </p:cNvPr>
          <p:cNvSpPr txBox="1"/>
          <p:nvPr/>
        </p:nvSpPr>
        <p:spPr>
          <a:xfrm>
            <a:off x="5775959" y="7366536"/>
            <a:ext cx="2443482"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#1</a:t>
            </a:r>
          </a:p>
        </p:txBody>
      </p:sp>
    </p:spTree>
    <p:extLst>
      <p:ext uri="{BB962C8B-B14F-4D97-AF65-F5344CB8AC3E}">
        <p14:creationId xmlns:p14="http://schemas.microsoft.com/office/powerpoint/2010/main" val="65991282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A0116-3DCC-AD44-6B30-33BB4F630B87}"/>
              </a:ext>
            </a:extLst>
          </p:cNvPr>
          <p:cNvSpPr>
            <a:spLocks noGrp="1"/>
          </p:cNvSpPr>
          <p:nvPr>
            <p:ph type="title"/>
          </p:nvPr>
        </p:nvSpPr>
        <p:spPr>
          <a:xfrm>
            <a:off x="368798" y="287422"/>
            <a:ext cx="12561453" cy="1015663"/>
          </a:xfrm>
        </p:spPr>
        <p:txBody>
          <a:bodyPr/>
          <a:lstStyle/>
          <a:p>
            <a:r>
              <a:rPr lang="en-US" dirty="0"/>
              <a:t>Characterizing Risk</a:t>
            </a:r>
          </a:p>
        </p:txBody>
      </p:sp>
      <p:sp>
        <p:nvSpPr>
          <p:cNvPr id="3" name="Google Shape;325;p52">
            <a:extLst>
              <a:ext uri="{FF2B5EF4-FFF2-40B4-BE49-F238E27FC236}">
                <a16:creationId xmlns:a16="http://schemas.microsoft.com/office/drawing/2014/main" id="{1344497B-ECE4-C87C-B6B5-00D181BE8AA8}"/>
              </a:ext>
            </a:extLst>
          </p:cNvPr>
          <p:cNvSpPr txBox="1">
            <a:spLocks/>
          </p:cNvSpPr>
          <p:nvPr/>
        </p:nvSpPr>
        <p:spPr>
          <a:xfrm>
            <a:off x="12930251" y="7253752"/>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38</a:t>
            </a:fld>
            <a:endParaRPr lang="en-US" sz="1800" b="1" dirty="0">
              <a:solidFill>
                <a:schemeClr val="bg1"/>
              </a:solidFill>
              <a:latin typeface="Proxima Nova" panose="020B0604020202020204" charset="0"/>
            </a:endParaRPr>
          </a:p>
        </p:txBody>
      </p:sp>
      <p:sp>
        <p:nvSpPr>
          <p:cNvPr id="8" name="Google Shape;333;p53">
            <a:extLst>
              <a:ext uri="{FF2B5EF4-FFF2-40B4-BE49-F238E27FC236}">
                <a16:creationId xmlns:a16="http://schemas.microsoft.com/office/drawing/2014/main" id="{C917D059-91E6-2085-A0CB-48DDC81F481A}"/>
              </a:ext>
            </a:extLst>
          </p:cNvPr>
          <p:cNvSpPr txBox="1">
            <a:spLocks noGrp="1"/>
          </p:cNvSpPr>
          <p:nvPr/>
        </p:nvSpPr>
        <p:spPr>
          <a:xfrm>
            <a:off x="602423" y="1303085"/>
            <a:ext cx="5353196" cy="3046958"/>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342900" algn="l" rtl="0">
              <a:lnSpc>
                <a:spcPct val="120000"/>
              </a:lnSpc>
              <a:spcBef>
                <a:spcPts val="6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1pPr>
            <a:lvl2pPr marL="914400" marR="0" lvl="1"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2pPr>
            <a:lvl3pPr marL="1371600" marR="0" lvl="2"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3pPr>
            <a:lvl4pPr marL="1828800" marR="0" lvl="3"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4pPr>
            <a:lvl5pPr marL="2286000" marR="0" lvl="4" indent="-333248" algn="l" rtl="0">
              <a:lnSpc>
                <a:spcPct val="100000"/>
              </a:lnSpc>
              <a:spcBef>
                <a:spcPts val="600"/>
              </a:spcBef>
              <a:spcAft>
                <a:spcPts val="0"/>
              </a:spcAft>
              <a:buClr>
                <a:schemeClr val="dk1"/>
              </a:buClr>
              <a:buSzPts val="1648"/>
              <a:buFont typeface="Arial"/>
              <a:buChar char="»"/>
              <a:defRPr sz="1648" b="0" i="0" u="none" strike="noStrike" cap="none">
                <a:solidFill>
                  <a:schemeClr val="dk1"/>
                </a:solidFill>
                <a:latin typeface="Libre Franklin"/>
                <a:ea typeface="Libre Franklin"/>
                <a:cs typeface="Libre Franklin"/>
                <a:sym typeface="Libre Franklin"/>
              </a:defRPr>
            </a:lvl5pPr>
            <a:lvl6pPr marL="2743200" marR="0" lvl="5"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9pPr>
          </a:lstStyle>
          <a:p>
            <a:pPr indent="-368300">
              <a:lnSpc>
                <a:spcPct val="150000"/>
              </a:lnSpc>
              <a:buSzPts val="2200"/>
            </a:pPr>
            <a:r>
              <a:rPr lang="en-US" sz="2000" dirty="0"/>
              <a:t>To characterize the risk associated with each vulnerability:</a:t>
            </a:r>
          </a:p>
          <a:p>
            <a:pPr lvl="1" indent="-368300">
              <a:lnSpc>
                <a:spcPct val="150000"/>
              </a:lnSpc>
              <a:buSzPts val="2200"/>
            </a:pPr>
            <a:r>
              <a:rPr lang="en-US" sz="2000" dirty="0"/>
              <a:t>Each block is elaborated with its respective </a:t>
            </a:r>
            <a:r>
              <a:rPr lang="en-US" sz="2000" i="1" dirty="0"/>
              <a:t>Impact</a:t>
            </a:r>
            <a:r>
              <a:rPr lang="en-US" sz="2000" dirty="0"/>
              <a:t> and </a:t>
            </a:r>
            <a:r>
              <a:rPr lang="en-US" sz="2000" i="1" dirty="0"/>
              <a:t>Likelihood</a:t>
            </a:r>
            <a:r>
              <a:rPr lang="en-US" sz="2000" dirty="0"/>
              <a:t> using value properties</a:t>
            </a:r>
          </a:p>
          <a:p>
            <a:pPr marL="88900" indent="0">
              <a:lnSpc>
                <a:spcPct val="150000"/>
              </a:lnSpc>
              <a:buSzPts val="2200"/>
              <a:buNone/>
            </a:pPr>
            <a:endParaRPr lang="en-US" sz="1400" dirty="0"/>
          </a:p>
        </p:txBody>
      </p:sp>
      <p:pic>
        <p:nvPicPr>
          <p:cNvPr id="5" name="Picture 4" descr="A diagram of a computer&#10;&#10;Description automatically generated">
            <a:extLst>
              <a:ext uri="{FF2B5EF4-FFF2-40B4-BE49-F238E27FC236}">
                <a16:creationId xmlns:a16="http://schemas.microsoft.com/office/drawing/2014/main" id="{456FE7AA-4547-B624-CC7F-B00796EA0EF6}"/>
              </a:ext>
            </a:extLst>
          </p:cNvPr>
          <p:cNvPicPr>
            <a:picLocks noChangeAspect="1"/>
          </p:cNvPicPr>
          <p:nvPr/>
        </p:nvPicPr>
        <p:blipFill>
          <a:blip r:embed="rId3"/>
          <a:stretch>
            <a:fillRect/>
          </a:stretch>
        </p:blipFill>
        <p:spPr>
          <a:xfrm>
            <a:off x="6397376" y="1628384"/>
            <a:ext cx="7180552" cy="3522747"/>
          </a:xfrm>
          <a:prstGeom prst="rect">
            <a:avLst/>
          </a:prstGeom>
        </p:spPr>
      </p:pic>
      <p:sp>
        <p:nvSpPr>
          <p:cNvPr id="4" name="TextBox 3">
            <a:extLst>
              <a:ext uri="{FF2B5EF4-FFF2-40B4-BE49-F238E27FC236}">
                <a16:creationId xmlns:a16="http://schemas.microsoft.com/office/drawing/2014/main" id="{56C87AE5-B83B-7E3B-02A3-AF60CB778170}"/>
              </a:ext>
            </a:extLst>
          </p:cNvPr>
          <p:cNvSpPr txBox="1"/>
          <p:nvPr/>
        </p:nvSpPr>
        <p:spPr>
          <a:xfrm>
            <a:off x="1444412" y="4643299"/>
            <a:ext cx="4238367" cy="1015663"/>
          </a:xfrm>
          <a:prstGeom prst="rect">
            <a:avLst/>
          </a:prstGeom>
          <a:noFill/>
        </p:spPr>
        <p:txBody>
          <a:bodyPr wrap="square" rtlCol="0">
            <a:spAutoFit/>
          </a:bodyPr>
          <a:lstStyle/>
          <a:p>
            <a:r>
              <a:rPr lang="en-US" sz="2000" b="1" dirty="0">
                <a:solidFill>
                  <a:schemeClr val="tx1"/>
                </a:solidFill>
                <a:latin typeface="Proxima Nova" panose="020B0604020202020204" charset="0"/>
              </a:rPr>
              <a:t>Each vulnerability is assigned a value property for its likelihood</a:t>
            </a:r>
          </a:p>
          <a:p>
            <a:r>
              <a:rPr lang="en-US" sz="2000" b="1" dirty="0">
                <a:solidFill>
                  <a:schemeClr val="tx1"/>
                </a:solidFill>
                <a:latin typeface="Proxima Nova" panose="020B0604020202020204" charset="0"/>
              </a:rPr>
              <a:t>and impact on a scale of 1 to 5 [32]</a:t>
            </a:r>
          </a:p>
        </p:txBody>
      </p:sp>
      <p:sp>
        <p:nvSpPr>
          <p:cNvPr id="6" name="TextBox 5">
            <a:extLst>
              <a:ext uri="{FF2B5EF4-FFF2-40B4-BE49-F238E27FC236}">
                <a16:creationId xmlns:a16="http://schemas.microsoft.com/office/drawing/2014/main" id="{E06820AD-B91E-983F-4A9B-C20D72018B8C}"/>
              </a:ext>
            </a:extLst>
          </p:cNvPr>
          <p:cNvSpPr txBox="1"/>
          <p:nvPr/>
        </p:nvSpPr>
        <p:spPr>
          <a:xfrm>
            <a:off x="5775959" y="7366536"/>
            <a:ext cx="2443482"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#1</a:t>
            </a:r>
          </a:p>
        </p:txBody>
      </p:sp>
      <p:sp>
        <p:nvSpPr>
          <p:cNvPr id="7" name="Rectangle 6">
            <a:extLst>
              <a:ext uri="{FF2B5EF4-FFF2-40B4-BE49-F238E27FC236}">
                <a16:creationId xmlns:a16="http://schemas.microsoft.com/office/drawing/2014/main" id="{9E33D241-61A7-34B8-551E-1D834BF0C53F}"/>
              </a:ext>
            </a:extLst>
          </p:cNvPr>
          <p:cNvSpPr/>
          <p:nvPr/>
        </p:nvSpPr>
        <p:spPr>
          <a:xfrm>
            <a:off x="6725920" y="2814320"/>
            <a:ext cx="2138680" cy="3048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18356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A0116-3DCC-AD44-6B30-33BB4F630B87}"/>
              </a:ext>
            </a:extLst>
          </p:cNvPr>
          <p:cNvSpPr>
            <a:spLocks noGrp="1"/>
          </p:cNvSpPr>
          <p:nvPr>
            <p:ph type="title"/>
          </p:nvPr>
        </p:nvSpPr>
        <p:spPr>
          <a:xfrm>
            <a:off x="368797" y="179150"/>
            <a:ext cx="12561453" cy="1015663"/>
          </a:xfrm>
        </p:spPr>
        <p:txBody>
          <a:bodyPr/>
          <a:lstStyle/>
          <a:p>
            <a:r>
              <a:rPr lang="en-US" dirty="0"/>
              <a:t>Risk roll-up Pattern</a:t>
            </a:r>
          </a:p>
        </p:txBody>
      </p:sp>
      <p:sp>
        <p:nvSpPr>
          <p:cNvPr id="3" name="Google Shape;325;p52">
            <a:extLst>
              <a:ext uri="{FF2B5EF4-FFF2-40B4-BE49-F238E27FC236}">
                <a16:creationId xmlns:a16="http://schemas.microsoft.com/office/drawing/2014/main" id="{1344497B-ECE4-C87C-B6B5-00D181BE8AA8}"/>
              </a:ext>
            </a:extLst>
          </p:cNvPr>
          <p:cNvSpPr txBox="1">
            <a:spLocks/>
          </p:cNvSpPr>
          <p:nvPr/>
        </p:nvSpPr>
        <p:spPr>
          <a:xfrm>
            <a:off x="12930251" y="7253752"/>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39</a:t>
            </a:fld>
            <a:endParaRPr lang="en-US" sz="1800" b="1" dirty="0">
              <a:solidFill>
                <a:schemeClr val="bg1"/>
              </a:solidFill>
              <a:latin typeface="Proxima Nova" panose="020B0604020202020204" charset="0"/>
            </a:endParaRPr>
          </a:p>
        </p:txBody>
      </p:sp>
      <p:pic>
        <p:nvPicPr>
          <p:cNvPr id="7" name="Picture 6">
            <a:extLst>
              <a:ext uri="{FF2B5EF4-FFF2-40B4-BE49-F238E27FC236}">
                <a16:creationId xmlns:a16="http://schemas.microsoft.com/office/drawing/2014/main" id="{182597CB-8E00-DAD4-71BE-E377C01BD26E}"/>
              </a:ext>
            </a:extLst>
          </p:cNvPr>
          <p:cNvPicPr>
            <a:picLocks noChangeAspect="1"/>
          </p:cNvPicPr>
          <p:nvPr/>
        </p:nvPicPr>
        <p:blipFill>
          <a:blip r:embed="rId3"/>
          <a:stretch>
            <a:fillRect/>
          </a:stretch>
        </p:blipFill>
        <p:spPr>
          <a:xfrm>
            <a:off x="6908801" y="352787"/>
            <a:ext cx="6540002" cy="762792"/>
          </a:xfrm>
          <a:prstGeom prst="rect">
            <a:avLst/>
          </a:prstGeom>
        </p:spPr>
      </p:pic>
      <p:pic>
        <p:nvPicPr>
          <p:cNvPr id="9" name="Picture 8" descr="A diagram of a computer flowchart&#10;&#10;Description automatically generated">
            <a:extLst>
              <a:ext uri="{FF2B5EF4-FFF2-40B4-BE49-F238E27FC236}">
                <a16:creationId xmlns:a16="http://schemas.microsoft.com/office/drawing/2014/main" id="{45DA8E71-DE7D-E686-173C-3894C8240439}"/>
              </a:ext>
            </a:extLst>
          </p:cNvPr>
          <p:cNvPicPr>
            <a:picLocks noChangeAspect="1"/>
          </p:cNvPicPr>
          <p:nvPr/>
        </p:nvPicPr>
        <p:blipFill>
          <a:blip r:embed="rId4"/>
          <a:stretch>
            <a:fillRect/>
          </a:stretch>
        </p:blipFill>
        <p:spPr>
          <a:xfrm>
            <a:off x="4074555" y="1138421"/>
            <a:ext cx="9114972" cy="6058939"/>
          </a:xfrm>
          <a:prstGeom prst="rect">
            <a:avLst/>
          </a:prstGeom>
        </p:spPr>
      </p:pic>
      <p:cxnSp>
        <p:nvCxnSpPr>
          <p:cNvPr id="11" name="Straight Arrow Connector 10">
            <a:extLst>
              <a:ext uri="{FF2B5EF4-FFF2-40B4-BE49-F238E27FC236}">
                <a16:creationId xmlns:a16="http://schemas.microsoft.com/office/drawing/2014/main" id="{BAC26B74-50CD-60E2-CC0A-9B1A053B5217}"/>
              </a:ext>
            </a:extLst>
          </p:cNvPr>
          <p:cNvCxnSpPr>
            <a:cxnSpLocks/>
          </p:cNvCxnSpPr>
          <p:nvPr/>
        </p:nvCxnSpPr>
        <p:spPr>
          <a:xfrm>
            <a:off x="6017489" y="2802923"/>
            <a:ext cx="1117599" cy="102688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64A7093-719B-D794-04F1-CAFD51B82F1E}"/>
              </a:ext>
            </a:extLst>
          </p:cNvPr>
          <p:cNvCxnSpPr>
            <a:cxnSpLocks/>
          </p:cNvCxnSpPr>
          <p:nvPr/>
        </p:nvCxnSpPr>
        <p:spPr>
          <a:xfrm>
            <a:off x="5570843" y="3448808"/>
            <a:ext cx="1375560" cy="60234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0972BAE-C327-AA19-329E-90365AF40426}"/>
              </a:ext>
            </a:extLst>
          </p:cNvPr>
          <p:cNvCxnSpPr>
            <a:cxnSpLocks/>
          </p:cNvCxnSpPr>
          <p:nvPr/>
        </p:nvCxnSpPr>
        <p:spPr>
          <a:xfrm flipV="1">
            <a:off x="5570843" y="4167890"/>
            <a:ext cx="1375560" cy="59775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B33397C-5BA1-E149-F4A6-577B018CAB4C}"/>
              </a:ext>
            </a:extLst>
          </p:cNvPr>
          <p:cNvCxnSpPr>
            <a:cxnSpLocks/>
          </p:cNvCxnSpPr>
          <p:nvPr/>
        </p:nvCxnSpPr>
        <p:spPr>
          <a:xfrm flipV="1">
            <a:off x="6017489" y="4326922"/>
            <a:ext cx="928914" cy="117306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916E4F6-4933-B1AB-9B69-FBF8B7012E0D}"/>
              </a:ext>
            </a:extLst>
          </p:cNvPr>
          <p:cNvCxnSpPr>
            <a:cxnSpLocks/>
          </p:cNvCxnSpPr>
          <p:nvPr/>
        </p:nvCxnSpPr>
        <p:spPr>
          <a:xfrm>
            <a:off x="8187375" y="1908471"/>
            <a:ext cx="1008742" cy="56062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89C2E80-92A2-02F4-4C21-021C4AF1B756}"/>
              </a:ext>
            </a:extLst>
          </p:cNvPr>
          <p:cNvCxnSpPr>
            <a:cxnSpLocks/>
          </p:cNvCxnSpPr>
          <p:nvPr/>
        </p:nvCxnSpPr>
        <p:spPr>
          <a:xfrm>
            <a:off x="7987472" y="2627563"/>
            <a:ext cx="120864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2676177-9956-91CD-776D-7FA1B6C5E497}"/>
              </a:ext>
            </a:extLst>
          </p:cNvPr>
          <p:cNvCxnSpPr>
            <a:cxnSpLocks/>
          </p:cNvCxnSpPr>
          <p:nvPr/>
        </p:nvCxnSpPr>
        <p:spPr>
          <a:xfrm>
            <a:off x="8420594" y="5190523"/>
            <a:ext cx="1356094" cy="7184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0EC0E17-17A9-BD2A-276D-DFDAB248DFB1}"/>
              </a:ext>
            </a:extLst>
          </p:cNvPr>
          <p:cNvCxnSpPr>
            <a:cxnSpLocks/>
          </p:cNvCxnSpPr>
          <p:nvPr/>
        </p:nvCxnSpPr>
        <p:spPr>
          <a:xfrm>
            <a:off x="8420594" y="5945265"/>
            <a:ext cx="1356094" cy="9446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71F5FB3-2246-E718-72B8-50CA2A3E5A8F}"/>
              </a:ext>
            </a:extLst>
          </p:cNvPr>
          <p:cNvCxnSpPr>
            <a:cxnSpLocks/>
          </p:cNvCxnSpPr>
          <p:nvPr/>
        </p:nvCxnSpPr>
        <p:spPr>
          <a:xfrm flipV="1">
            <a:off x="8332517" y="6105101"/>
            <a:ext cx="1444171" cy="59696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ECCC2AF-FE8A-EE99-C18B-C20BDF938415}"/>
              </a:ext>
            </a:extLst>
          </p:cNvPr>
          <p:cNvCxnSpPr>
            <a:cxnSpLocks/>
          </p:cNvCxnSpPr>
          <p:nvPr/>
        </p:nvCxnSpPr>
        <p:spPr>
          <a:xfrm>
            <a:off x="10629073" y="2469094"/>
            <a:ext cx="1005444" cy="148045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74999AC-DA15-6847-BE0E-DDE027BBDF61}"/>
              </a:ext>
            </a:extLst>
          </p:cNvPr>
          <p:cNvCxnSpPr>
            <a:cxnSpLocks/>
          </p:cNvCxnSpPr>
          <p:nvPr/>
        </p:nvCxnSpPr>
        <p:spPr>
          <a:xfrm>
            <a:off x="8132946" y="3973064"/>
            <a:ext cx="350157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959CE1C-F3B8-65EB-8C45-BEE276CAB534}"/>
              </a:ext>
            </a:extLst>
          </p:cNvPr>
          <p:cNvCxnSpPr>
            <a:cxnSpLocks/>
          </p:cNvCxnSpPr>
          <p:nvPr/>
        </p:nvCxnSpPr>
        <p:spPr>
          <a:xfrm flipV="1">
            <a:off x="10770918" y="4167890"/>
            <a:ext cx="863599" cy="182460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0B93E0DC-76C1-7D22-00C4-0177106F43DA}"/>
              </a:ext>
            </a:extLst>
          </p:cNvPr>
          <p:cNvSpPr txBox="1"/>
          <p:nvPr/>
        </p:nvSpPr>
        <p:spPr>
          <a:xfrm>
            <a:off x="11768115" y="3454251"/>
            <a:ext cx="1215242" cy="338554"/>
          </a:xfrm>
          <a:prstGeom prst="rect">
            <a:avLst/>
          </a:prstGeom>
          <a:noFill/>
        </p:spPr>
        <p:txBody>
          <a:bodyPr wrap="square" rtlCol="0">
            <a:spAutoFit/>
          </a:bodyPr>
          <a:lstStyle/>
          <a:p>
            <a:r>
              <a:rPr lang="en-US" sz="1600" b="1" dirty="0">
                <a:solidFill>
                  <a:schemeClr val="tx1"/>
                </a:solidFill>
                <a:highlight>
                  <a:srgbClr val="FFFF00"/>
                </a:highlight>
              </a:rPr>
              <a:t>Total Risk</a:t>
            </a:r>
          </a:p>
        </p:txBody>
      </p:sp>
      <p:sp>
        <p:nvSpPr>
          <p:cNvPr id="38" name="TextBox 37">
            <a:extLst>
              <a:ext uri="{FF2B5EF4-FFF2-40B4-BE49-F238E27FC236}">
                <a16:creationId xmlns:a16="http://schemas.microsoft.com/office/drawing/2014/main" id="{BB721BFD-FEA7-4703-2F22-EF59B90646BF}"/>
              </a:ext>
            </a:extLst>
          </p:cNvPr>
          <p:cNvSpPr txBox="1"/>
          <p:nvPr/>
        </p:nvSpPr>
        <p:spPr>
          <a:xfrm>
            <a:off x="5775959" y="7366536"/>
            <a:ext cx="2443482"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#1</a:t>
            </a:r>
          </a:p>
        </p:txBody>
      </p:sp>
      <p:sp>
        <p:nvSpPr>
          <p:cNvPr id="8" name="TextBox 7">
            <a:extLst>
              <a:ext uri="{FF2B5EF4-FFF2-40B4-BE49-F238E27FC236}">
                <a16:creationId xmlns:a16="http://schemas.microsoft.com/office/drawing/2014/main" id="{94DEDC7C-AC35-1213-C7D9-FE250A3C72BD}"/>
              </a:ext>
            </a:extLst>
          </p:cNvPr>
          <p:cNvSpPr txBox="1"/>
          <p:nvPr/>
        </p:nvSpPr>
        <p:spPr>
          <a:xfrm>
            <a:off x="250040" y="2469094"/>
            <a:ext cx="3795330" cy="3283848"/>
          </a:xfrm>
          <a:prstGeom prst="rect">
            <a:avLst/>
          </a:prstGeom>
          <a:noFill/>
        </p:spPr>
        <p:txBody>
          <a:bodyPr wrap="square">
            <a:spAutoFit/>
          </a:bodyPr>
          <a:lstStyle/>
          <a:p>
            <a:pPr marL="88900" marR="0" lvl="0" indent="0" algn="l" defTabSz="914400" rtl="0" eaLnBrk="1" fontAlgn="auto" latinLnBrk="0" hangingPunct="1">
              <a:lnSpc>
                <a:spcPct val="150000"/>
              </a:lnSpc>
              <a:spcBef>
                <a:spcPts val="0"/>
              </a:spcBef>
              <a:spcAft>
                <a:spcPts val="0"/>
              </a:spcAft>
              <a:buClr>
                <a:srgbClr val="000000"/>
              </a:buClr>
              <a:buSzPts val="2200"/>
              <a:buFont typeface="Arial"/>
              <a:buNone/>
              <a:tabLst/>
              <a:defRPr/>
            </a:pPr>
            <a:r>
              <a:rPr kumimoji="0" lang="en-US" sz="2000" b="0" i="0" u="none" strike="noStrike" kern="0" cap="none" spc="0" normalizeH="0" baseline="0" noProof="0" dirty="0">
                <a:ln>
                  <a:noFill/>
                </a:ln>
                <a:solidFill>
                  <a:schemeClr val="tx1"/>
                </a:solidFill>
                <a:effectLst/>
                <a:uLnTx/>
                <a:uFillTx/>
                <a:latin typeface="Proxima Nova" panose="020B0604020202020204" charset="0"/>
                <a:sym typeface="Arial"/>
              </a:rPr>
              <a:t>A roll-up pattern enables </a:t>
            </a:r>
            <a:r>
              <a:rPr kumimoji="0" lang="en-US" sz="2000" b="0" i="0" u="sng" strike="noStrike" kern="0" cap="none" spc="0" normalizeH="0" baseline="0" noProof="0" dirty="0">
                <a:ln>
                  <a:noFill/>
                </a:ln>
                <a:solidFill>
                  <a:schemeClr val="tx1"/>
                </a:solidFill>
                <a:effectLst/>
                <a:uLnTx/>
                <a:uFillTx/>
                <a:latin typeface="Proxima Nova" panose="020B0604020202020204" charset="0"/>
                <a:sym typeface="Arial"/>
              </a:rPr>
              <a:t>aggregation relationships </a:t>
            </a:r>
            <a:r>
              <a:rPr kumimoji="0" lang="en-US" sz="2000" b="0" i="0" u="none" strike="noStrike" kern="0" cap="none" spc="0" normalizeH="0" baseline="0" noProof="0" dirty="0">
                <a:ln>
                  <a:noFill/>
                </a:ln>
                <a:solidFill>
                  <a:schemeClr val="tx1"/>
                </a:solidFill>
                <a:effectLst/>
                <a:uLnTx/>
                <a:uFillTx/>
                <a:latin typeface="Proxima Nova" panose="020B0604020202020204" charset="0"/>
                <a:sym typeface="Arial"/>
              </a:rPr>
              <a:t>through assigning property values, and rolling up information from lower-level components to higher-level blocks using </a:t>
            </a:r>
            <a:r>
              <a:rPr kumimoji="0" lang="en-US" sz="2000" b="0" i="0" u="none" strike="noStrike" kern="0" cap="none" spc="0" normalizeH="0" baseline="0" noProof="0" dirty="0" err="1">
                <a:ln>
                  <a:noFill/>
                </a:ln>
                <a:solidFill>
                  <a:schemeClr val="tx1"/>
                </a:solidFill>
                <a:effectLst/>
                <a:uLnTx/>
                <a:uFillTx/>
                <a:latin typeface="Proxima Nova" panose="020B0604020202020204" charset="0"/>
                <a:sym typeface="Arial"/>
              </a:rPr>
              <a:t>parametrics</a:t>
            </a:r>
            <a:endParaRPr kumimoji="0" lang="en-US" sz="2000" b="0" i="0" u="none" strike="noStrike" kern="0" cap="none" spc="0" normalizeH="0" baseline="0" noProof="0" dirty="0">
              <a:ln>
                <a:noFill/>
              </a:ln>
              <a:solidFill>
                <a:schemeClr val="tx1"/>
              </a:solidFill>
              <a:effectLst/>
              <a:uLnTx/>
              <a:uFillTx/>
              <a:latin typeface="Proxima Nova" panose="020B0604020202020204" charset="0"/>
              <a:sym typeface="Arial"/>
            </a:endParaRPr>
          </a:p>
        </p:txBody>
      </p:sp>
    </p:spTree>
    <p:extLst>
      <p:ext uri="{BB962C8B-B14F-4D97-AF65-F5344CB8AC3E}">
        <p14:creationId xmlns:p14="http://schemas.microsoft.com/office/powerpoint/2010/main" val="7765710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52"/>
          <p:cNvSpPr txBox="1">
            <a:spLocks noGrp="1"/>
          </p:cNvSpPr>
          <p:nvPr>
            <p:ph type="title"/>
          </p:nvPr>
        </p:nvSpPr>
        <p:spPr>
          <a:xfrm>
            <a:off x="628075" y="905259"/>
            <a:ext cx="12561600" cy="1015800"/>
          </a:xfrm>
          <a:prstGeom prst="rect">
            <a:avLst/>
          </a:prstGeom>
          <a:noFill/>
          <a:ln>
            <a:noFill/>
          </a:ln>
        </p:spPr>
        <p:txBody>
          <a:bodyPr spcFirstLastPara="1" wrap="square" lIns="91425" tIns="91425" rIns="91425" bIns="91425" anchor="b" anchorCtr="0">
            <a:spAutoFit/>
          </a:bodyPr>
          <a:lstStyle/>
          <a:p>
            <a:pPr marL="0" lvl="0" indent="0" algn="l" rtl="0">
              <a:spcBef>
                <a:spcPts val="0"/>
              </a:spcBef>
              <a:spcAft>
                <a:spcPts val="0"/>
              </a:spcAft>
              <a:buClr>
                <a:schemeClr val="dk2"/>
              </a:buClr>
              <a:buSzPts val="5400"/>
              <a:buFont typeface="Arial"/>
              <a:buNone/>
            </a:pPr>
            <a:r>
              <a:rPr lang="en-US" dirty="0"/>
              <a:t>Research Overview</a:t>
            </a:r>
            <a:endParaRPr dirty="0"/>
          </a:p>
        </p:txBody>
      </p:sp>
      <p:sp>
        <p:nvSpPr>
          <p:cNvPr id="324" name="Google Shape;324;p52"/>
          <p:cNvSpPr txBox="1">
            <a:spLocks noGrp="1"/>
          </p:cNvSpPr>
          <p:nvPr>
            <p:ph type="body" idx="1"/>
          </p:nvPr>
        </p:nvSpPr>
        <p:spPr>
          <a:xfrm>
            <a:off x="1389624" y="2010350"/>
            <a:ext cx="6554225" cy="4888487"/>
          </a:xfrm>
          <a:prstGeom prst="rect">
            <a:avLst/>
          </a:prstGeom>
          <a:noFill/>
          <a:ln>
            <a:noFill/>
          </a:ln>
        </p:spPr>
        <p:txBody>
          <a:bodyPr spcFirstLastPara="1" wrap="square" lIns="91425" tIns="91425" rIns="91425" bIns="91425" anchor="t" anchorCtr="0">
            <a:spAutoFit/>
          </a:bodyPr>
          <a:lstStyle/>
          <a:p>
            <a:pPr marL="457200" lvl="0" indent="-431800" algn="l" rtl="0">
              <a:lnSpc>
                <a:spcPct val="150000"/>
              </a:lnSpc>
              <a:spcBef>
                <a:spcPts val="1000"/>
              </a:spcBef>
              <a:spcAft>
                <a:spcPts val="0"/>
              </a:spcAft>
              <a:buSzPts val="3200"/>
              <a:buChar char="•"/>
            </a:pPr>
            <a:r>
              <a:rPr lang="en-US" sz="3600" b="1" dirty="0"/>
              <a:t>Introduction and Motivation</a:t>
            </a:r>
          </a:p>
          <a:p>
            <a:pPr indent="-431800">
              <a:lnSpc>
                <a:spcPct val="150000"/>
              </a:lnSpc>
              <a:spcBef>
                <a:spcPts val="1000"/>
              </a:spcBef>
              <a:buSzPts val="3200"/>
            </a:pPr>
            <a:r>
              <a:rPr lang="en-US" sz="3600" dirty="0"/>
              <a:t>Literature Overview</a:t>
            </a:r>
          </a:p>
          <a:p>
            <a:pPr indent="-431800">
              <a:lnSpc>
                <a:spcPct val="150000"/>
              </a:lnSpc>
              <a:spcBef>
                <a:spcPts val="1000"/>
              </a:spcBef>
              <a:buSzPts val="3200"/>
            </a:pPr>
            <a:r>
              <a:rPr lang="en-US" sz="3600" dirty="0"/>
              <a:t>Research Questions</a:t>
            </a:r>
          </a:p>
          <a:p>
            <a:pPr indent="-431800">
              <a:lnSpc>
                <a:spcPct val="150000"/>
              </a:lnSpc>
              <a:spcBef>
                <a:spcPts val="1000"/>
              </a:spcBef>
              <a:buSzPts val="3200"/>
            </a:pPr>
            <a:r>
              <a:rPr lang="en-US" sz="3600" dirty="0"/>
              <a:t>Contributions</a:t>
            </a:r>
          </a:p>
          <a:p>
            <a:pPr marL="457200" lvl="0" indent="-431800" algn="l" rtl="0">
              <a:lnSpc>
                <a:spcPct val="150000"/>
              </a:lnSpc>
              <a:spcBef>
                <a:spcPts val="1000"/>
              </a:spcBef>
              <a:spcAft>
                <a:spcPts val="0"/>
              </a:spcAft>
              <a:buSzPts val="3200"/>
              <a:buChar char="•"/>
            </a:pPr>
            <a:endParaRPr sz="3200" dirty="0"/>
          </a:p>
        </p:txBody>
      </p:sp>
      <p:sp>
        <p:nvSpPr>
          <p:cNvPr id="325" name="Google Shape;325;p52"/>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2997097718"/>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A0116-3DCC-AD44-6B30-33BB4F630B87}"/>
              </a:ext>
            </a:extLst>
          </p:cNvPr>
          <p:cNvSpPr>
            <a:spLocks noGrp="1"/>
          </p:cNvSpPr>
          <p:nvPr>
            <p:ph type="title"/>
          </p:nvPr>
        </p:nvSpPr>
        <p:spPr>
          <a:xfrm>
            <a:off x="368797" y="179150"/>
            <a:ext cx="12561453" cy="1015663"/>
          </a:xfrm>
        </p:spPr>
        <p:txBody>
          <a:bodyPr/>
          <a:lstStyle/>
          <a:p>
            <a:r>
              <a:rPr lang="en-US" dirty="0"/>
              <a:t>Risk Assessment Diagram</a:t>
            </a:r>
          </a:p>
        </p:txBody>
      </p:sp>
      <p:sp>
        <p:nvSpPr>
          <p:cNvPr id="3" name="Google Shape;325;p52">
            <a:extLst>
              <a:ext uri="{FF2B5EF4-FFF2-40B4-BE49-F238E27FC236}">
                <a16:creationId xmlns:a16="http://schemas.microsoft.com/office/drawing/2014/main" id="{1344497B-ECE4-C87C-B6B5-00D181BE8AA8}"/>
              </a:ext>
            </a:extLst>
          </p:cNvPr>
          <p:cNvSpPr txBox="1">
            <a:spLocks/>
          </p:cNvSpPr>
          <p:nvPr/>
        </p:nvSpPr>
        <p:spPr>
          <a:xfrm>
            <a:off x="12930251" y="7253752"/>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40</a:t>
            </a:fld>
            <a:endParaRPr lang="en-US" sz="1800" b="1" dirty="0">
              <a:solidFill>
                <a:schemeClr val="bg1"/>
              </a:solidFill>
              <a:latin typeface="Proxima Nova" panose="020B0604020202020204" charset="0"/>
            </a:endParaRPr>
          </a:p>
        </p:txBody>
      </p:sp>
      <p:pic>
        <p:nvPicPr>
          <p:cNvPr id="14" name="Picture 13">
            <a:extLst>
              <a:ext uri="{FF2B5EF4-FFF2-40B4-BE49-F238E27FC236}">
                <a16:creationId xmlns:a16="http://schemas.microsoft.com/office/drawing/2014/main" id="{A4EFC62B-5EF6-D0E4-B0A7-2E77A9F27318}"/>
              </a:ext>
            </a:extLst>
          </p:cNvPr>
          <p:cNvPicPr>
            <a:picLocks noChangeAspect="1"/>
          </p:cNvPicPr>
          <p:nvPr/>
        </p:nvPicPr>
        <p:blipFill>
          <a:blip r:embed="rId3"/>
          <a:stretch>
            <a:fillRect/>
          </a:stretch>
        </p:blipFill>
        <p:spPr>
          <a:xfrm>
            <a:off x="4976975" y="1552939"/>
            <a:ext cx="8782476" cy="4666522"/>
          </a:xfrm>
          <a:prstGeom prst="rect">
            <a:avLst/>
          </a:prstGeom>
        </p:spPr>
      </p:pic>
      <p:sp>
        <p:nvSpPr>
          <p:cNvPr id="16" name="Google Shape;333;p53">
            <a:extLst>
              <a:ext uri="{FF2B5EF4-FFF2-40B4-BE49-F238E27FC236}">
                <a16:creationId xmlns:a16="http://schemas.microsoft.com/office/drawing/2014/main" id="{666953F9-5D30-271A-952F-F79CD86371D6}"/>
              </a:ext>
            </a:extLst>
          </p:cNvPr>
          <p:cNvSpPr txBox="1">
            <a:spLocks noGrp="1"/>
          </p:cNvSpPr>
          <p:nvPr/>
        </p:nvSpPr>
        <p:spPr>
          <a:xfrm>
            <a:off x="441868" y="1333088"/>
            <a:ext cx="4349500" cy="5786169"/>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342900" algn="l" rtl="0">
              <a:lnSpc>
                <a:spcPct val="120000"/>
              </a:lnSpc>
              <a:spcBef>
                <a:spcPts val="6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1pPr>
            <a:lvl2pPr marL="914400" marR="0" lvl="1"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2pPr>
            <a:lvl3pPr marL="1371600" marR="0" lvl="2"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3pPr>
            <a:lvl4pPr marL="1828800" marR="0" lvl="3"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4pPr>
            <a:lvl5pPr marL="2286000" marR="0" lvl="4" indent="-333248" algn="l" rtl="0">
              <a:lnSpc>
                <a:spcPct val="100000"/>
              </a:lnSpc>
              <a:spcBef>
                <a:spcPts val="600"/>
              </a:spcBef>
              <a:spcAft>
                <a:spcPts val="0"/>
              </a:spcAft>
              <a:buClr>
                <a:schemeClr val="dk1"/>
              </a:buClr>
              <a:buSzPts val="1648"/>
              <a:buFont typeface="Arial"/>
              <a:buChar char="»"/>
              <a:defRPr sz="1648" b="0" i="0" u="none" strike="noStrike" cap="none">
                <a:solidFill>
                  <a:schemeClr val="dk1"/>
                </a:solidFill>
                <a:latin typeface="Libre Franklin"/>
                <a:ea typeface="Libre Franklin"/>
                <a:cs typeface="Libre Franklin"/>
                <a:sym typeface="Libre Franklin"/>
              </a:defRPr>
            </a:lvl5pPr>
            <a:lvl6pPr marL="2743200" marR="0" lvl="5"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9pPr>
          </a:lstStyle>
          <a:p>
            <a:pPr indent="-368300">
              <a:lnSpc>
                <a:spcPct val="150000"/>
              </a:lnSpc>
              <a:buSzPts val="2200"/>
            </a:pPr>
            <a:r>
              <a:rPr lang="en-US" dirty="0"/>
              <a:t>T</a:t>
            </a:r>
            <a:r>
              <a:rPr lang="en-US" sz="1800" dirty="0"/>
              <a:t>he Security Risk Rollup block is attributed two constraints; </a:t>
            </a:r>
            <a:r>
              <a:rPr lang="en-US" sz="1800" i="1" u="sng" dirty="0"/>
              <a:t>Risk Criteria</a:t>
            </a:r>
            <a:r>
              <a:rPr lang="en-US" sz="1800" i="1" dirty="0"/>
              <a:t> </a:t>
            </a:r>
            <a:r>
              <a:rPr lang="en-US" sz="1800" dirty="0"/>
              <a:t>and </a:t>
            </a:r>
            <a:r>
              <a:rPr lang="en-US" sz="1800" i="1" u="sng" dirty="0"/>
              <a:t>Normalize Risk</a:t>
            </a:r>
            <a:r>
              <a:rPr lang="en-US" sz="1800" dirty="0"/>
              <a:t>.</a:t>
            </a:r>
          </a:p>
          <a:p>
            <a:pPr indent="-368300">
              <a:lnSpc>
                <a:spcPct val="150000"/>
              </a:lnSpc>
              <a:buSzPts val="2200"/>
            </a:pPr>
            <a:r>
              <a:rPr lang="en-US" sz="1800" dirty="0"/>
              <a:t>These two constraints are the means by which the system risk posture is evaluated</a:t>
            </a:r>
          </a:p>
          <a:p>
            <a:pPr indent="-368300">
              <a:lnSpc>
                <a:spcPct val="150000"/>
              </a:lnSpc>
              <a:buSzPts val="2200"/>
            </a:pPr>
            <a:r>
              <a:rPr lang="en-US" b="1" dirty="0"/>
              <a:t>R</a:t>
            </a:r>
            <a:r>
              <a:rPr lang="en-US" sz="1800" b="1" dirty="0"/>
              <a:t>elative risk: </a:t>
            </a:r>
            <a:r>
              <a:rPr lang="en-US" sz="1800" dirty="0"/>
              <a:t>outputs a value between 0 and 1, which specifies the severity of the risk posture: </a:t>
            </a:r>
          </a:p>
          <a:p>
            <a:pPr lvl="1" indent="-368300">
              <a:lnSpc>
                <a:spcPct val="150000"/>
              </a:lnSpc>
              <a:buSzPts val="2200"/>
            </a:pPr>
            <a:r>
              <a:rPr lang="en-US" dirty="0"/>
              <a:t>0 means no risk from the vulnerabilities, </a:t>
            </a:r>
          </a:p>
          <a:p>
            <a:pPr lvl="1" indent="-368300">
              <a:lnSpc>
                <a:spcPct val="150000"/>
              </a:lnSpc>
              <a:buSzPts val="2200"/>
            </a:pPr>
            <a:r>
              <a:rPr lang="en-US" dirty="0"/>
              <a:t>1 means every vulnerability is likely to occur with high severity</a:t>
            </a:r>
            <a:endParaRPr lang="en-US" sz="1800" dirty="0"/>
          </a:p>
        </p:txBody>
      </p:sp>
      <p:sp>
        <p:nvSpPr>
          <p:cNvPr id="18" name="TextBox 17">
            <a:extLst>
              <a:ext uri="{FF2B5EF4-FFF2-40B4-BE49-F238E27FC236}">
                <a16:creationId xmlns:a16="http://schemas.microsoft.com/office/drawing/2014/main" id="{A99D3DA0-8C18-E8F8-B639-97E072131F5F}"/>
              </a:ext>
            </a:extLst>
          </p:cNvPr>
          <p:cNvSpPr txBox="1"/>
          <p:nvPr/>
        </p:nvSpPr>
        <p:spPr>
          <a:xfrm>
            <a:off x="6766627" y="3716923"/>
            <a:ext cx="1215242" cy="338554"/>
          </a:xfrm>
          <a:prstGeom prst="rect">
            <a:avLst/>
          </a:prstGeom>
          <a:noFill/>
        </p:spPr>
        <p:txBody>
          <a:bodyPr wrap="square" rtlCol="0">
            <a:spAutoFit/>
          </a:bodyPr>
          <a:lstStyle/>
          <a:p>
            <a:r>
              <a:rPr lang="en-US" sz="1600" b="1" dirty="0">
                <a:solidFill>
                  <a:schemeClr val="tx1"/>
                </a:solidFill>
                <a:highlight>
                  <a:srgbClr val="FFFF00"/>
                </a:highlight>
              </a:rPr>
              <a:t>Total Risk</a:t>
            </a:r>
          </a:p>
        </p:txBody>
      </p:sp>
      <p:pic>
        <p:nvPicPr>
          <p:cNvPr id="22" name="Picture 21">
            <a:extLst>
              <a:ext uri="{FF2B5EF4-FFF2-40B4-BE49-F238E27FC236}">
                <a16:creationId xmlns:a16="http://schemas.microsoft.com/office/drawing/2014/main" id="{617D465C-D268-C1E5-9E50-D4960D86B8C4}"/>
              </a:ext>
            </a:extLst>
          </p:cNvPr>
          <p:cNvPicPr>
            <a:picLocks noChangeAspect="1"/>
          </p:cNvPicPr>
          <p:nvPr/>
        </p:nvPicPr>
        <p:blipFill rotWithShape="1">
          <a:blip r:embed="rId4"/>
          <a:srcRect l="5235" r="5907"/>
          <a:stretch/>
        </p:blipFill>
        <p:spPr>
          <a:xfrm>
            <a:off x="9697690" y="4708739"/>
            <a:ext cx="3590900" cy="695905"/>
          </a:xfrm>
          <a:prstGeom prst="rect">
            <a:avLst/>
          </a:prstGeom>
          <a:ln w="12700">
            <a:solidFill>
              <a:srgbClr val="000000"/>
            </a:solidFill>
          </a:ln>
        </p:spPr>
      </p:pic>
      <p:pic>
        <p:nvPicPr>
          <p:cNvPr id="26" name="Picture 25">
            <a:extLst>
              <a:ext uri="{FF2B5EF4-FFF2-40B4-BE49-F238E27FC236}">
                <a16:creationId xmlns:a16="http://schemas.microsoft.com/office/drawing/2014/main" id="{DF3360F6-B35F-06E2-5761-9FB6479F2998}"/>
              </a:ext>
            </a:extLst>
          </p:cNvPr>
          <p:cNvPicPr>
            <a:picLocks noChangeAspect="1"/>
          </p:cNvPicPr>
          <p:nvPr/>
        </p:nvPicPr>
        <p:blipFill rotWithShape="1">
          <a:blip r:embed="rId5"/>
          <a:srcRect l="9409" r="13827"/>
          <a:stretch/>
        </p:blipFill>
        <p:spPr>
          <a:xfrm>
            <a:off x="11639007" y="3063661"/>
            <a:ext cx="1924502" cy="510920"/>
          </a:xfrm>
          <a:prstGeom prst="rect">
            <a:avLst/>
          </a:prstGeom>
          <a:ln w="12700">
            <a:solidFill>
              <a:srgbClr val="000000"/>
            </a:solidFill>
          </a:ln>
        </p:spPr>
      </p:pic>
      <p:sp>
        <p:nvSpPr>
          <p:cNvPr id="28" name="Rectangle: Rounded Corners 27">
            <a:extLst>
              <a:ext uri="{FF2B5EF4-FFF2-40B4-BE49-F238E27FC236}">
                <a16:creationId xmlns:a16="http://schemas.microsoft.com/office/drawing/2014/main" id="{0B8914F5-4B27-6462-C26A-FBAEF967C532}"/>
              </a:ext>
            </a:extLst>
          </p:cNvPr>
          <p:cNvSpPr/>
          <p:nvPr/>
        </p:nvSpPr>
        <p:spPr>
          <a:xfrm>
            <a:off x="6908799" y="6491925"/>
            <a:ext cx="5252787" cy="627332"/>
          </a:xfrm>
          <a:prstGeom prst="roundRect">
            <a:avLst/>
          </a:prstGeom>
          <a:solidFill>
            <a:schemeClr val="tx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13" b="1" dirty="0"/>
              <a:t>Tests whether the system risk is below the selected threshold</a:t>
            </a:r>
          </a:p>
        </p:txBody>
      </p:sp>
      <p:sp>
        <p:nvSpPr>
          <p:cNvPr id="30" name="TextBox 29">
            <a:extLst>
              <a:ext uri="{FF2B5EF4-FFF2-40B4-BE49-F238E27FC236}">
                <a16:creationId xmlns:a16="http://schemas.microsoft.com/office/drawing/2014/main" id="{B0CDCD85-2636-2D1B-25FE-6FD0D5914C62}"/>
              </a:ext>
            </a:extLst>
          </p:cNvPr>
          <p:cNvSpPr txBox="1"/>
          <p:nvPr/>
        </p:nvSpPr>
        <p:spPr>
          <a:xfrm>
            <a:off x="5775959" y="7366536"/>
            <a:ext cx="2443482"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#1</a:t>
            </a:r>
          </a:p>
        </p:txBody>
      </p:sp>
    </p:spTree>
    <p:extLst>
      <p:ext uri="{BB962C8B-B14F-4D97-AF65-F5344CB8AC3E}">
        <p14:creationId xmlns:p14="http://schemas.microsoft.com/office/powerpoint/2010/main" val="2884730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A0116-3DCC-AD44-6B30-33BB4F630B87}"/>
              </a:ext>
            </a:extLst>
          </p:cNvPr>
          <p:cNvSpPr>
            <a:spLocks noGrp="1"/>
          </p:cNvSpPr>
          <p:nvPr>
            <p:ph type="title"/>
          </p:nvPr>
        </p:nvSpPr>
        <p:spPr>
          <a:xfrm>
            <a:off x="368797" y="179150"/>
            <a:ext cx="12561453" cy="1015663"/>
          </a:xfrm>
        </p:spPr>
        <p:txBody>
          <a:bodyPr/>
          <a:lstStyle/>
          <a:p>
            <a:r>
              <a:rPr lang="en-US" dirty="0"/>
              <a:t>In the background…</a:t>
            </a:r>
          </a:p>
        </p:txBody>
      </p:sp>
      <p:sp>
        <p:nvSpPr>
          <p:cNvPr id="3" name="Google Shape;325;p52">
            <a:extLst>
              <a:ext uri="{FF2B5EF4-FFF2-40B4-BE49-F238E27FC236}">
                <a16:creationId xmlns:a16="http://schemas.microsoft.com/office/drawing/2014/main" id="{1344497B-ECE4-C87C-B6B5-00D181BE8AA8}"/>
              </a:ext>
            </a:extLst>
          </p:cNvPr>
          <p:cNvSpPr txBox="1">
            <a:spLocks/>
          </p:cNvSpPr>
          <p:nvPr/>
        </p:nvSpPr>
        <p:spPr>
          <a:xfrm>
            <a:off x="12930251" y="7253752"/>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41</a:t>
            </a:fld>
            <a:endParaRPr lang="en-US" sz="1800" b="1" dirty="0">
              <a:solidFill>
                <a:schemeClr val="bg1"/>
              </a:solidFill>
              <a:latin typeface="Proxima Nova" panose="020B0604020202020204" charset="0"/>
            </a:endParaRPr>
          </a:p>
        </p:txBody>
      </p:sp>
      <p:pic>
        <p:nvPicPr>
          <p:cNvPr id="5" name="Picture 4">
            <a:extLst>
              <a:ext uri="{FF2B5EF4-FFF2-40B4-BE49-F238E27FC236}">
                <a16:creationId xmlns:a16="http://schemas.microsoft.com/office/drawing/2014/main" id="{48FB9AA5-1243-62E3-87B2-A68FB48CC726}"/>
              </a:ext>
            </a:extLst>
          </p:cNvPr>
          <p:cNvPicPr>
            <a:picLocks noChangeAspect="1"/>
          </p:cNvPicPr>
          <p:nvPr/>
        </p:nvPicPr>
        <p:blipFill>
          <a:blip r:embed="rId3"/>
          <a:stretch>
            <a:fillRect/>
          </a:stretch>
        </p:blipFill>
        <p:spPr>
          <a:xfrm>
            <a:off x="1513502" y="1644846"/>
            <a:ext cx="11160712" cy="4202759"/>
          </a:xfrm>
          <a:prstGeom prst="rect">
            <a:avLst/>
          </a:prstGeom>
        </p:spPr>
      </p:pic>
      <p:sp>
        <p:nvSpPr>
          <p:cNvPr id="6" name="TextBox 5">
            <a:extLst>
              <a:ext uri="{FF2B5EF4-FFF2-40B4-BE49-F238E27FC236}">
                <a16:creationId xmlns:a16="http://schemas.microsoft.com/office/drawing/2014/main" id="{8DABE6BA-6860-2050-8334-7ECBAEF27C38}"/>
              </a:ext>
            </a:extLst>
          </p:cNvPr>
          <p:cNvSpPr txBox="1"/>
          <p:nvPr/>
        </p:nvSpPr>
        <p:spPr>
          <a:xfrm>
            <a:off x="1811441" y="6297638"/>
            <a:ext cx="7432767" cy="461665"/>
          </a:xfrm>
          <a:prstGeom prst="rect">
            <a:avLst/>
          </a:prstGeom>
          <a:noFill/>
        </p:spPr>
        <p:txBody>
          <a:bodyPr wrap="square" rtlCol="0">
            <a:spAutoFit/>
          </a:bodyPr>
          <a:lstStyle/>
          <a:p>
            <a:r>
              <a:rPr lang="en-US" sz="2400" dirty="0">
                <a:solidFill>
                  <a:schemeClr val="tx1"/>
                </a:solidFill>
                <a:latin typeface="Proxima Nova" panose="020B0604020202020204" charset="0"/>
              </a:rPr>
              <a:t>Parametric diagram performing the operations</a:t>
            </a:r>
          </a:p>
        </p:txBody>
      </p:sp>
      <p:sp>
        <p:nvSpPr>
          <p:cNvPr id="7" name="TextBox 6">
            <a:extLst>
              <a:ext uri="{FF2B5EF4-FFF2-40B4-BE49-F238E27FC236}">
                <a16:creationId xmlns:a16="http://schemas.microsoft.com/office/drawing/2014/main" id="{C0ABDA3D-3443-5196-124E-20E1EBC7E9A3}"/>
              </a:ext>
            </a:extLst>
          </p:cNvPr>
          <p:cNvSpPr txBox="1"/>
          <p:nvPr/>
        </p:nvSpPr>
        <p:spPr>
          <a:xfrm>
            <a:off x="5775959" y="7366536"/>
            <a:ext cx="2443482"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#1</a:t>
            </a:r>
          </a:p>
        </p:txBody>
      </p:sp>
    </p:spTree>
    <p:extLst>
      <p:ext uri="{BB962C8B-B14F-4D97-AF65-F5344CB8AC3E}">
        <p14:creationId xmlns:p14="http://schemas.microsoft.com/office/powerpoint/2010/main" val="332086630"/>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77CF0-85AF-0A39-3E65-427B1E0F22D1}"/>
              </a:ext>
            </a:extLst>
          </p:cNvPr>
          <p:cNvSpPr>
            <a:spLocks noGrp="1"/>
          </p:cNvSpPr>
          <p:nvPr>
            <p:ph type="title"/>
          </p:nvPr>
        </p:nvSpPr>
        <p:spPr>
          <a:xfrm>
            <a:off x="194122" y="145216"/>
            <a:ext cx="12561453" cy="923299"/>
          </a:xfrm>
        </p:spPr>
        <p:txBody>
          <a:bodyPr/>
          <a:lstStyle/>
          <a:p>
            <a:r>
              <a:rPr lang="en-US" sz="4800" dirty="0"/>
              <a:t>Updated Threat and Risk Definition Diagram</a:t>
            </a:r>
          </a:p>
        </p:txBody>
      </p:sp>
      <p:pic>
        <p:nvPicPr>
          <p:cNvPr id="4" name="Picture 3">
            <a:extLst>
              <a:ext uri="{FF2B5EF4-FFF2-40B4-BE49-F238E27FC236}">
                <a16:creationId xmlns:a16="http://schemas.microsoft.com/office/drawing/2014/main" id="{19040A0B-E77F-A79C-5937-E131598C4522}"/>
              </a:ext>
            </a:extLst>
          </p:cNvPr>
          <p:cNvPicPr>
            <a:picLocks noChangeAspect="1"/>
          </p:cNvPicPr>
          <p:nvPr/>
        </p:nvPicPr>
        <p:blipFill>
          <a:blip r:embed="rId2"/>
          <a:stretch>
            <a:fillRect/>
          </a:stretch>
        </p:blipFill>
        <p:spPr>
          <a:xfrm>
            <a:off x="1441343" y="1263845"/>
            <a:ext cx="11484244" cy="5609533"/>
          </a:xfrm>
          <a:prstGeom prst="rect">
            <a:avLst/>
          </a:prstGeom>
        </p:spPr>
      </p:pic>
      <p:sp>
        <p:nvSpPr>
          <p:cNvPr id="5" name="Rectangle: Rounded Corners 4">
            <a:extLst>
              <a:ext uri="{FF2B5EF4-FFF2-40B4-BE49-F238E27FC236}">
                <a16:creationId xmlns:a16="http://schemas.microsoft.com/office/drawing/2014/main" id="{85E90972-3C50-6C9A-FEB4-2BB54AB292FC}"/>
              </a:ext>
            </a:extLst>
          </p:cNvPr>
          <p:cNvSpPr/>
          <p:nvPr/>
        </p:nvSpPr>
        <p:spPr>
          <a:xfrm>
            <a:off x="1682151" y="2346385"/>
            <a:ext cx="2061713" cy="3769743"/>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368DADBC-3086-813E-8B2C-661C4FED1D59}"/>
              </a:ext>
            </a:extLst>
          </p:cNvPr>
          <p:cNvSpPr/>
          <p:nvPr/>
        </p:nvSpPr>
        <p:spPr>
          <a:xfrm>
            <a:off x="8718413" y="2898475"/>
            <a:ext cx="4037162" cy="1052423"/>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13DED02F-2EEF-2F6B-B39F-D0BD0816AF3F}"/>
              </a:ext>
            </a:extLst>
          </p:cNvPr>
          <p:cNvSpPr/>
          <p:nvPr/>
        </p:nvSpPr>
        <p:spPr>
          <a:xfrm>
            <a:off x="8718413" y="4839419"/>
            <a:ext cx="3798515" cy="560717"/>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12A368C6-8F67-A13B-95EF-A17960D96241}"/>
              </a:ext>
            </a:extLst>
          </p:cNvPr>
          <p:cNvSpPr/>
          <p:nvPr/>
        </p:nvSpPr>
        <p:spPr>
          <a:xfrm>
            <a:off x="8718413" y="5936336"/>
            <a:ext cx="3220545" cy="697377"/>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09F4928-EE11-CB1C-758F-EE91F607C6D4}"/>
              </a:ext>
            </a:extLst>
          </p:cNvPr>
          <p:cNvSpPr txBox="1"/>
          <p:nvPr/>
        </p:nvSpPr>
        <p:spPr>
          <a:xfrm>
            <a:off x="5775959" y="7366536"/>
            <a:ext cx="2443482"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#1</a:t>
            </a:r>
          </a:p>
        </p:txBody>
      </p:sp>
      <p:sp>
        <p:nvSpPr>
          <p:cNvPr id="3" name="Google Shape;325;p52">
            <a:extLst>
              <a:ext uri="{FF2B5EF4-FFF2-40B4-BE49-F238E27FC236}">
                <a16:creationId xmlns:a16="http://schemas.microsoft.com/office/drawing/2014/main" id="{28E34003-0BB6-46D1-FB44-7BF3D6EBFF84}"/>
              </a:ext>
            </a:extLst>
          </p:cNvPr>
          <p:cNvSpPr txBox="1">
            <a:spLocks/>
          </p:cNvSpPr>
          <p:nvPr/>
        </p:nvSpPr>
        <p:spPr>
          <a:xfrm>
            <a:off x="12930251" y="7253752"/>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42</a:t>
            </a:fld>
            <a:endParaRPr lang="en-US" sz="1800" b="1" dirty="0">
              <a:solidFill>
                <a:schemeClr val="bg1"/>
              </a:solidFill>
              <a:latin typeface="Proxima Nova" panose="020B0604020202020204" charset="0"/>
            </a:endParaRPr>
          </a:p>
        </p:txBody>
      </p:sp>
    </p:spTree>
    <p:extLst>
      <p:ext uri="{BB962C8B-B14F-4D97-AF65-F5344CB8AC3E}">
        <p14:creationId xmlns:p14="http://schemas.microsoft.com/office/powerpoint/2010/main" val="1861200018"/>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77CF0-85AF-0A39-3E65-427B1E0F22D1}"/>
              </a:ext>
            </a:extLst>
          </p:cNvPr>
          <p:cNvSpPr>
            <a:spLocks noGrp="1"/>
          </p:cNvSpPr>
          <p:nvPr>
            <p:ph type="title"/>
          </p:nvPr>
        </p:nvSpPr>
        <p:spPr>
          <a:xfrm>
            <a:off x="194122" y="145216"/>
            <a:ext cx="12561453" cy="923299"/>
          </a:xfrm>
        </p:spPr>
        <p:txBody>
          <a:bodyPr/>
          <a:lstStyle/>
          <a:p>
            <a:r>
              <a:rPr lang="en-US" sz="4800" dirty="0"/>
              <a:t> Integrating Security controls</a:t>
            </a:r>
          </a:p>
        </p:txBody>
      </p:sp>
      <p:pic>
        <p:nvPicPr>
          <p:cNvPr id="9" name="Picture 8">
            <a:extLst>
              <a:ext uri="{FF2B5EF4-FFF2-40B4-BE49-F238E27FC236}">
                <a16:creationId xmlns:a16="http://schemas.microsoft.com/office/drawing/2014/main" id="{E017AE37-3604-1A6D-2430-98B18A26EEAD}"/>
              </a:ext>
            </a:extLst>
          </p:cNvPr>
          <p:cNvPicPr>
            <a:picLocks noChangeAspect="1"/>
          </p:cNvPicPr>
          <p:nvPr/>
        </p:nvPicPr>
        <p:blipFill>
          <a:blip r:embed="rId2"/>
          <a:stretch>
            <a:fillRect/>
          </a:stretch>
        </p:blipFill>
        <p:spPr>
          <a:xfrm>
            <a:off x="3754904" y="1193796"/>
            <a:ext cx="9930219" cy="723914"/>
          </a:xfrm>
          <a:prstGeom prst="rect">
            <a:avLst/>
          </a:prstGeom>
        </p:spPr>
      </p:pic>
      <p:pic>
        <p:nvPicPr>
          <p:cNvPr id="11" name="Picture 10">
            <a:extLst>
              <a:ext uri="{FF2B5EF4-FFF2-40B4-BE49-F238E27FC236}">
                <a16:creationId xmlns:a16="http://schemas.microsoft.com/office/drawing/2014/main" id="{2417DF76-793D-0F87-7070-C679A2A27057}"/>
              </a:ext>
            </a:extLst>
          </p:cNvPr>
          <p:cNvPicPr>
            <a:picLocks noChangeAspect="1"/>
          </p:cNvPicPr>
          <p:nvPr/>
        </p:nvPicPr>
        <p:blipFill>
          <a:blip r:embed="rId3"/>
          <a:stretch>
            <a:fillRect/>
          </a:stretch>
        </p:blipFill>
        <p:spPr>
          <a:xfrm>
            <a:off x="3618627" y="2042992"/>
            <a:ext cx="6852728" cy="3024918"/>
          </a:xfrm>
          <a:prstGeom prst="rect">
            <a:avLst/>
          </a:prstGeom>
        </p:spPr>
      </p:pic>
      <p:sp>
        <p:nvSpPr>
          <p:cNvPr id="12" name="Google Shape;333;p53">
            <a:extLst>
              <a:ext uri="{FF2B5EF4-FFF2-40B4-BE49-F238E27FC236}">
                <a16:creationId xmlns:a16="http://schemas.microsoft.com/office/drawing/2014/main" id="{2EB3EB6C-2EA4-4705-AC69-1F531790AC08}"/>
              </a:ext>
            </a:extLst>
          </p:cNvPr>
          <p:cNvSpPr txBox="1">
            <a:spLocks noGrp="1"/>
          </p:cNvSpPr>
          <p:nvPr/>
        </p:nvSpPr>
        <p:spPr>
          <a:xfrm>
            <a:off x="441868" y="1333088"/>
            <a:ext cx="3072857" cy="5401448"/>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342900" algn="l" rtl="0">
              <a:lnSpc>
                <a:spcPct val="120000"/>
              </a:lnSpc>
              <a:spcBef>
                <a:spcPts val="6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1pPr>
            <a:lvl2pPr marL="914400" marR="0" lvl="1"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2pPr>
            <a:lvl3pPr marL="1371600" marR="0" lvl="2"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3pPr>
            <a:lvl4pPr marL="1828800" marR="0" lvl="3"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4pPr>
            <a:lvl5pPr marL="2286000" marR="0" lvl="4" indent="-333248" algn="l" rtl="0">
              <a:lnSpc>
                <a:spcPct val="100000"/>
              </a:lnSpc>
              <a:spcBef>
                <a:spcPts val="600"/>
              </a:spcBef>
              <a:spcAft>
                <a:spcPts val="0"/>
              </a:spcAft>
              <a:buClr>
                <a:schemeClr val="dk1"/>
              </a:buClr>
              <a:buSzPts val="1648"/>
              <a:buFont typeface="Arial"/>
              <a:buChar char="»"/>
              <a:defRPr sz="1648" b="0" i="0" u="none" strike="noStrike" cap="none">
                <a:solidFill>
                  <a:schemeClr val="dk1"/>
                </a:solidFill>
                <a:latin typeface="Libre Franklin"/>
                <a:ea typeface="Libre Franklin"/>
                <a:cs typeface="Libre Franklin"/>
                <a:sym typeface="Libre Franklin"/>
              </a:defRPr>
            </a:lvl5pPr>
            <a:lvl6pPr marL="2743200" marR="0" lvl="5"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9pPr>
          </a:lstStyle>
          <a:p>
            <a:pPr indent="-368300">
              <a:lnSpc>
                <a:spcPct val="150000"/>
              </a:lnSpc>
              <a:buSzPts val="2200"/>
            </a:pPr>
            <a:r>
              <a:rPr lang="en-US" dirty="0"/>
              <a:t>As the controls are articulated, each vulnerability is assigned a Mitigation Effectiveness Value in percentile form</a:t>
            </a:r>
          </a:p>
          <a:p>
            <a:pPr indent="-368300">
              <a:lnSpc>
                <a:spcPct val="150000"/>
              </a:lnSpc>
              <a:buSzPts val="2200"/>
            </a:pPr>
            <a:r>
              <a:rPr lang="en-US" dirty="0"/>
              <a:t>A ‘control’ value property was added to the risk roll-up pattern for each vulnerability</a:t>
            </a:r>
          </a:p>
          <a:p>
            <a:pPr indent="-368300">
              <a:lnSpc>
                <a:spcPct val="150000"/>
              </a:lnSpc>
              <a:buSzPts val="2200"/>
            </a:pPr>
            <a:r>
              <a:rPr lang="en-US" dirty="0"/>
              <a:t>A new overall risk is calculated the system</a:t>
            </a:r>
            <a:endParaRPr lang="en-US" sz="1800" dirty="0"/>
          </a:p>
        </p:txBody>
      </p:sp>
      <p:sp>
        <p:nvSpPr>
          <p:cNvPr id="13" name="TextBox 12">
            <a:extLst>
              <a:ext uri="{FF2B5EF4-FFF2-40B4-BE49-F238E27FC236}">
                <a16:creationId xmlns:a16="http://schemas.microsoft.com/office/drawing/2014/main" id="{4453CB8F-5EE7-B810-FAB7-B4A0FB25BB12}"/>
              </a:ext>
            </a:extLst>
          </p:cNvPr>
          <p:cNvSpPr txBox="1"/>
          <p:nvPr/>
        </p:nvSpPr>
        <p:spPr>
          <a:xfrm>
            <a:off x="5775959" y="7366536"/>
            <a:ext cx="2443482"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#1</a:t>
            </a:r>
          </a:p>
        </p:txBody>
      </p:sp>
      <p:sp>
        <p:nvSpPr>
          <p:cNvPr id="3" name="Google Shape;325;p52">
            <a:extLst>
              <a:ext uri="{FF2B5EF4-FFF2-40B4-BE49-F238E27FC236}">
                <a16:creationId xmlns:a16="http://schemas.microsoft.com/office/drawing/2014/main" id="{94CDB5DF-456F-CC30-83FD-0683F2146718}"/>
              </a:ext>
            </a:extLst>
          </p:cNvPr>
          <p:cNvSpPr txBox="1">
            <a:spLocks/>
          </p:cNvSpPr>
          <p:nvPr/>
        </p:nvSpPr>
        <p:spPr>
          <a:xfrm>
            <a:off x="12930251" y="7253752"/>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43</a:t>
            </a:fld>
            <a:endParaRPr lang="en-US" sz="1800" b="1" dirty="0">
              <a:solidFill>
                <a:schemeClr val="bg1"/>
              </a:solidFill>
              <a:latin typeface="Proxima Nova" panose="020B0604020202020204" charset="0"/>
            </a:endParaRPr>
          </a:p>
        </p:txBody>
      </p:sp>
      <p:pic>
        <p:nvPicPr>
          <p:cNvPr id="4" name="Picture 3" descr="A diagram of a computer&#10;&#10;Description automatically generated">
            <a:extLst>
              <a:ext uri="{FF2B5EF4-FFF2-40B4-BE49-F238E27FC236}">
                <a16:creationId xmlns:a16="http://schemas.microsoft.com/office/drawing/2014/main" id="{32F19D13-D987-D4A9-E881-144838C9325F}"/>
              </a:ext>
            </a:extLst>
          </p:cNvPr>
          <p:cNvPicPr>
            <a:picLocks noChangeAspect="1"/>
          </p:cNvPicPr>
          <p:nvPr/>
        </p:nvPicPr>
        <p:blipFill>
          <a:blip r:embed="rId4"/>
          <a:stretch>
            <a:fillRect/>
          </a:stretch>
        </p:blipFill>
        <p:spPr>
          <a:xfrm>
            <a:off x="9055510" y="5054368"/>
            <a:ext cx="4483088" cy="2199383"/>
          </a:xfrm>
          <a:prstGeom prst="rect">
            <a:avLst/>
          </a:prstGeom>
        </p:spPr>
      </p:pic>
      <p:cxnSp>
        <p:nvCxnSpPr>
          <p:cNvPr id="5" name="Straight Arrow Connector 4">
            <a:extLst>
              <a:ext uri="{FF2B5EF4-FFF2-40B4-BE49-F238E27FC236}">
                <a16:creationId xmlns:a16="http://schemas.microsoft.com/office/drawing/2014/main" id="{56BECF4D-4520-483F-1E00-4B316B702DBF}"/>
              </a:ext>
            </a:extLst>
          </p:cNvPr>
          <p:cNvCxnSpPr>
            <a:cxnSpLocks/>
          </p:cNvCxnSpPr>
          <p:nvPr/>
        </p:nvCxnSpPr>
        <p:spPr>
          <a:xfrm>
            <a:off x="8976360" y="3377481"/>
            <a:ext cx="697230" cy="268803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193E306-7DFA-B051-F73D-919E9A66255F}"/>
              </a:ext>
            </a:extLst>
          </p:cNvPr>
          <p:cNvSpPr/>
          <p:nvPr/>
        </p:nvSpPr>
        <p:spPr>
          <a:xfrm>
            <a:off x="9246870" y="6033342"/>
            <a:ext cx="1703070" cy="14266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8555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77CF0-85AF-0A39-3E65-427B1E0F22D1}"/>
              </a:ext>
            </a:extLst>
          </p:cNvPr>
          <p:cNvSpPr>
            <a:spLocks noGrp="1"/>
          </p:cNvSpPr>
          <p:nvPr>
            <p:ph type="title"/>
          </p:nvPr>
        </p:nvSpPr>
        <p:spPr>
          <a:xfrm>
            <a:off x="194122" y="145216"/>
            <a:ext cx="12561453" cy="923299"/>
          </a:xfrm>
        </p:spPr>
        <p:txBody>
          <a:bodyPr/>
          <a:lstStyle/>
          <a:p>
            <a:r>
              <a:rPr lang="en-US" sz="4800" dirty="0"/>
              <a:t>Simulating the model</a:t>
            </a:r>
          </a:p>
        </p:txBody>
      </p:sp>
      <p:sp>
        <p:nvSpPr>
          <p:cNvPr id="12" name="Google Shape;333;p53">
            <a:extLst>
              <a:ext uri="{FF2B5EF4-FFF2-40B4-BE49-F238E27FC236}">
                <a16:creationId xmlns:a16="http://schemas.microsoft.com/office/drawing/2014/main" id="{2EB3EB6C-2EA4-4705-AC69-1F531790AC08}"/>
              </a:ext>
            </a:extLst>
          </p:cNvPr>
          <p:cNvSpPr txBox="1">
            <a:spLocks noGrp="1"/>
          </p:cNvSpPr>
          <p:nvPr/>
        </p:nvSpPr>
        <p:spPr>
          <a:xfrm>
            <a:off x="441868" y="1333088"/>
            <a:ext cx="5198327" cy="5693836"/>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342900" algn="l" rtl="0">
              <a:lnSpc>
                <a:spcPct val="120000"/>
              </a:lnSpc>
              <a:spcBef>
                <a:spcPts val="6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1pPr>
            <a:lvl2pPr marL="914400" marR="0" lvl="1"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2pPr>
            <a:lvl3pPr marL="1371600" marR="0" lvl="2"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3pPr>
            <a:lvl4pPr marL="1828800" marR="0" lvl="3"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4pPr>
            <a:lvl5pPr marL="2286000" marR="0" lvl="4" indent="-333248" algn="l" rtl="0">
              <a:lnSpc>
                <a:spcPct val="100000"/>
              </a:lnSpc>
              <a:spcBef>
                <a:spcPts val="600"/>
              </a:spcBef>
              <a:spcAft>
                <a:spcPts val="0"/>
              </a:spcAft>
              <a:buClr>
                <a:schemeClr val="dk1"/>
              </a:buClr>
              <a:buSzPts val="1648"/>
              <a:buFont typeface="Arial"/>
              <a:buChar char="»"/>
              <a:defRPr sz="1648" b="0" i="0" u="none" strike="noStrike" cap="none">
                <a:solidFill>
                  <a:schemeClr val="dk1"/>
                </a:solidFill>
                <a:latin typeface="Libre Franklin"/>
                <a:ea typeface="Libre Franklin"/>
                <a:cs typeface="Libre Franklin"/>
                <a:sym typeface="Libre Franklin"/>
              </a:defRPr>
            </a:lvl5pPr>
            <a:lvl6pPr marL="2743200" marR="0" lvl="5"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9pPr>
          </a:lstStyle>
          <a:p>
            <a:pPr indent="-368300">
              <a:lnSpc>
                <a:spcPct val="150000"/>
              </a:lnSpc>
              <a:buSzPts val="2200"/>
              <a:buFont typeface="+mj-lt"/>
              <a:buAutoNum type="arabicPeriod"/>
            </a:pPr>
            <a:r>
              <a:rPr lang="en-US" sz="2000" dirty="0"/>
              <a:t>Vulnerabilities are defined, and values of likelihood and impact are defined for each vulnerability</a:t>
            </a:r>
          </a:p>
          <a:p>
            <a:pPr indent="-368300">
              <a:lnSpc>
                <a:spcPct val="150000"/>
              </a:lnSpc>
              <a:buSzPts val="2200"/>
              <a:buFont typeface="+mj-lt"/>
              <a:buAutoNum type="arabicPeriod"/>
            </a:pPr>
            <a:r>
              <a:rPr lang="en-US" sz="2000" dirty="0"/>
              <a:t>A risk threshold is defined</a:t>
            </a:r>
          </a:p>
          <a:p>
            <a:pPr indent="-368300">
              <a:lnSpc>
                <a:spcPct val="150000"/>
              </a:lnSpc>
              <a:buSzPts val="2200"/>
              <a:buFont typeface="+mj-lt"/>
              <a:buAutoNum type="arabicPeriod"/>
            </a:pPr>
            <a:r>
              <a:rPr lang="en-US" sz="2000" dirty="0"/>
              <a:t>The model outputs the following values:</a:t>
            </a:r>
          </a:p>
          <a:p>
            <a:pPr lvl="1" indent="-368300">
              <a:lnSpc>
                <a:spcPct val="150000"/>
              </a:lnSpc>
              <a:buSzPts val="2200"/>
              <a:buFont typeface="+mj-lt"/>
              <a:buAutoNum type="alphaLcPeriod"/>
            </a:pPr>
            <a:r>
              <a:rPr lang="en-US" sz="1800" dirty="0"/>
              <a:t>Overall Risk</a:t>
            </a:r>
          </a:p>
          <a:p>
            <a:pPr lvl="1" indent="-368300">
              <a:lnSpc>
                <a:spcPct val="150000"/>
              </a:lnSpc>
              <a:buSzPts val="2200"/>
              <a:buFont typeface="+mj-lt"/>
              <a:buAutoNum type="alphaLcPeriod"/>
            </a:pPr>
            <a:r>
              <a:rPr lang="en-US" sz="1800" dirty="0"/>
              <a:t>Normalized risk</a:t>
            </a:r>
          </a:p>
          <a:p>
            <a:pPr lvl="1" indent="-368300">
              <a:lnSpc>
                <a:spcPct val="150000"/>
              </a:lnSpc>
              <a:buSzPts val="2200"/>
              <a:buFont typeface="+mj-lt"/>
              <a:buAutoNum type="alphaLcPeriod"/>
            </a:pPr>
            <a:r>
              <a:rPr lang="en-US" sz="1800" dirty="0"/>
              <a:t>Pass/Fail on threshold</a:t>
            </a:r>
          </a:p>
          <a:p>
            <a:pPr indent="-368300">
              <a:lnSpc>
                <a:spcPct val="150000"/>
              </a:lnSpc>
              <a:buSzPts val="2200"/>
              <a:buFont typeface="+mj-lt"/>
              <a:buAutoNum type="arabicPeriod"/>
            </a:pPr>
            <a:r>
              <a:rPr lang="en-US" sz="2000" dirty="0"/>
              <a:t>Control effectiveness is implemented for each vulnerability </a:t>
            </a:r>
          </a:p>
          <a:p>
            <a:pPr indent="-368300">
              <a:lnSpc>
                <a:spcPct val="150000"/>
              </a:lnSpc>
              <a:buSzPts val="2200"/>
              <a:buFont typeface="+mj-lt"/>
              <a:buAutoNum type="arabicPeriod"/>
            </a:pPr>
            <a:r>
              <a:rPr lang="en-US" sz="2000" dirty="0"/>
              <a:t>Final model output: Pass/Fail </a:t>
            </a:r>
          </a:p>
        </p:txBody>
      </p:sp>
      <p:pic>
        <p:nvPicPr>
          <p:cNvPr id="4" name="Picture 3">
            <a:extLst>
              <a:ext uri="{FF2B5EF4-FFF2-40B4-BE49-F238E27FC236}">
                <a16:creationId xmlns:a16="http://schemas.microsoft.com/office/drawing/2014/main" id="{EA9B6EDB-D41E-FF1A-43B0-E3C1A6C3F9F4}"/>
              </a:ext>
            </a:extLst>
          </p:cNvPr>
          <p:cNvPicPr>
            <a:picLocks noChangeAspect="1"/>
          </p:cNvPicPr>
          <p:nvPr/>
        </p:nvPicPr>
        <p:blipFill>
          <a:blip r:embed="rId2"/>
          <a:stretch>
            <a:fillRect/>
          </a:stretch>
        </p:blipFill>
        <p:spPr>
          <a:xfrm>
            <a:off x="5984351" y="4262690"/>
            <a:ext cx="6868107" cy="2820887"/>
          </a:xfrm>
          <a:prstGeom prst="rect">
            <a:avLst/>
          </a:prstGeom>
        </p:spPr>
      </p:pic>
      <p:pic>
        <p:nvPicPr>
          <p:cNvPr id="6" name="Picture 5">
            <a:extLst>
              <a:ext uri="{FF2B5EF4-FFF2-40B4-BE49-F238E27FC236}">
                <a16:creationId xmlns:a16="http://schemas.microsoft.com/office/drawing/2014/main" id="{CF1BA76A-47DF-B142-443B-E14F5444BF1A}"/>
              </a:ext>
            </a:extLst>
          </p:cNvPr>
          <p:cNvPicPr>
            <a:picLocks noChangeAspect="1"/>
          </p:cNvPicPr>
          <p:nvPr/>
        </p:nvPicPr>
        <p:blipFill>
          <a:blip r:embed="rId3"/>
          <a:stretch>
            <a:fillRect/>
          </a:stretch>
        </p:blipFill>
        <p:spPr>
          <a:xfrm>
            <a:off x="5984351" y="1068514"/>
            <a:ext cx="6868107" cy="2817685"/>
          </a:xfrm>
          <a:prstGeom prst="rect">
            <a:avLst/>
          </a:prstGeom>
        </p:spPr>
      </p:pic>
      <p:cxnSp>
        <p:nvCxnSpPr>
          <p:cNvPr id="8" name="Straight Arrow Connector 7">
            <a:extLst>
              <a:ext uri="{FF2B5EF4-FFF2-40B4-BE49-F238E27FC236}">
                <a16:creationId xmlns:a16="http://schemas.microsoft.com/office/drawing/2014/main" id="{D68FE028-9457-80B4-C69E-1D579CA894DA}"/>
              </a:ext>
            </a:extLst>
          </p:cNvPr>
          <p:cNvCxnSpPr/>
          <p:nvPr/>
        </p:nvCxnSpPr>
        <p:spPr>
          <a:xfrm flipH="1">
            <a:off x="11921706" y="2639683"/>
            <a:ext cx="586596" cy="0"/>
          </a:xfrm>
          <a:prstGeom prst="straightConnector1">
            <a:avLst/>
          </a:prstGeom>
          <a:ln w="571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531CD16-BA78-734D-5B62-D70D2ADFF480}"/>
              </a:ext>
            </a:extLst>
          </p:cNvPr>
          <p:cNvCxnSpPr/>
          <p:nvPr/>
        </p:nvCxnSpPr>
        <p:spPr>
          <a:xfrm flipH="1">
            <a:off x="11921706" y="5802702"/>
            <a:ext cx="586596" cy="0"/>
          </a:xfrm>
          <a:prstGeom prst="straightConnector1">
            <a:avLst/>
          </a:prstGeom>
          <a:ln w="571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F619EE1-E044-7373-9EA7-FD22596ABAEF}"/>
              </a:ext>
            </a:extLst>
          </p:cNvPr>
          <p:cNvSpPr txBox="1"/>
          <p:nvPr/>
        </p:nvSpPr>
        <p:spPr>
          <a:xfrm>
            <a:off x="8026332" y="698322"/>
            <a:ext cx="3209515" cy="400110"/>
          </a:xfrm>
          <a:prstGeom prst="rect">
            <a:avLst/>
          </a:prstGeom>
          <a:noFill/>
        </p:spPr>
        <p:txBody>
          <a:bodyPr wrap="square" rtlCol="0">
            <a:spAutoFit/>
          </a:bodyPr>
          <a:lstStyle/>
          <a:p>
            <a:r>
              <a:rPr lang="en-US" sz="2000" b="1" dirty="0">
                <a:solidFill>
                  <a:schemeClr val="tx1"/>
                </a:solidFill>
                <a:latin typeface="Proxima Nova" panose="020B0604020202020204" charset="0"/>
              </a:rPr>
              <a:t>Model without controls</a:t>
            </a:r>
          </a:p>
        </p:txBody>
      </p:sp>
      <p:sp>
        <p:nvSpPr>
          <p:cNvPr id="14" name="TextBox 13">
            <a:extLst>
              <a:ext uri="{FF2B5EF4-FFF2-40B4-BE49-F238E27FC236}">
                <a16:creationId xmlns:a16="http://schemas.microsoft.com/office/drawing/2014/main" id="{507F7F78-4705-2C9C-E553-15402EF2B714}"/>
              </a:ext>
            </a:extLst>
          </p:cNvPr>
          <p:cNvSpPr txBox="1"/>
          <p:nvPr/>
        </p:nvSpPr>
        <p:spPr>
          <a:xfrm>
            <a:off x="8026332" y="3886199"/>
            <a:ext cx="2784143" cy="400110"/>
          </a:xfrm>
          <a:prstGeom prst="rect">
            <a:avLst/>
          </a:prstGeom>
          <a:noFill/>
        </p:spPr>
        <p:txBody>
          <a:bodyPr wrap="square" rtlCol="0">
            <a:spAutoFit/>
          </a:bodyPr>
          <a:lstStyle/>
          <a:p>
            <a:pPr algn="ctr"/>
            <a:r>
              <a:rPr lang="en-US" sz="2000" b="1" dirty="0">
                <a:solidFill>
                  <a:schemeClr val="tx1"/>
                </a:solidFill>
                <a:latin typeface="Proxima Nova" panose="020B0604020202020204" charset="0"/>
              </a:rPr>
              <a:t>Model with controls</a:t>
            </a:r>
          </a:p>
        </p:txBody>
      </p:sp>
      <p:sp>
        <p:nvSpPr>
          <p:cNvPr id="15" name="TextBox 14">
            <a:extLst>
              <a:ext uri="{FF2B5EF4-FFF2-40B4-BE49-F238E27FC236}">
                <a16:creationId xmlns:a16="http://schemas.microsoft.com/office/drawing/2014/main" id="{E0E30DEB-F3AA-BF92-4D1F-B0430B4DE2D4}"/>
              </a:ext>
            </a:extLst>
          </p:cNvPr>
          <p:cNvSpPr txBox="1"/>
          <p:nvPr/>
        </p:nvSpPr>
        <p:spPr>
          <a:xfrm>
            <a:off x="5775959" y="7366536"/>
            <a:ext cx="2443482"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#1</a:t>
            </a:r>
          </a:p>
        </p:txBody>
      </p:sp>
      <p:sp>
        <p:nvSpPr>
          <p:cNvPr id="3" name="Google Shape;325;p52">
            <a:extLst>
              <a:ext uri="{FF2B5EF4-FFF2-40B4-BE49-F238E27FC236}">
                <a16:creationId xmlns:a16="http://schemas.microsoft.com/office/drawing/2014/main" id="{ED8EEBCE-67BD-CE03-5E6A-2400BAAB7603}"/>
              </a:ext>
            </a:extLst>
          </p:cNvPr>
          <p:cNvSpPr txBox="1">
            <a:spLocks/>
          </p:cNvSpPr>
          <p:nvPr/>
        </p:nvSpPr>
        <p:spPr>
          <a:xfrm>
            <a:off x="12930251" y="7253752"/>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44</a:t>
            </a:fld>
            <a:endParaRPr lang="en-US" sz="1800" b="1" dirty="0">
              <a:solidFill>
                <a:schemeClr val="bg1"/>
              </a:solidFill>
              <a:latin typeface="Proxima Nova" panose="020B0604020202020204" charset="0"/>
            </a:endParaRPr>
          </a:p>
        </p:txBody>
      </p:sp>
    </p:spTree>
    <p:extLst>
      <p:ext uri="{BB962C8B-B14F-4D97-AF65-F5344CB8AC3E}">
        <p14:creationId xmlns:p14="http://schemas.microsoft.com/office/powerpoint/2010/main" val="2481990497"/>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77CF0-85AF-0A39-3E65-427B1E0F22D1}"/>
              </a:ext>
            </a:extLst>
          </p:cNvPr>
          <p:cNvSpPr>
            <a:spLocks noGrp="1"/>
          </p:cNvSpPr>
          <p:nvPr>
            <p:ph type="title"/>
          </p:nvPr>
        </p:nvSpPr>
        <p:spPr>
          <a:xfrm>
            <a:off x="194122" y="175993"/>
            <a:ext cx="12561453" cy="892522"/>
          </a:xfrm>
        </p:spPr>
        <p:txBody>
          <a:bodyPr/>
          <a:lstStyle/>
          <a:p>
            <a:r>
              <a:rPr lang="en-US" sz="4600" dirty="0"/>
              <a:t>Traceability: Security Controls to Vulnerabilities</a:t>
            </a:r>
          </a:p>
        </p:txBody>
      </p:sp>
      <p:sp>
        <p:nvSpPr>
          <p:cNvPr id="12" name="Google Shape;333;p53">
            <a:extLst>
              <a:ext uri="{FF2B5EF4-FFF2-40B4-BE49-F238E27FC236}">
                <a16:creationId xmlns:a16="http://schemas.microsoft.com/office/drawing/2014/main" id="{2EB3EB6C-2EA4-4705-AC69-1F531790AC08}"/>
              </a:ext>
            </a:extLst>
          </p:cNvPr>
          <p:cNvSpPr txBox="1">
            <a:spLocks noGrp="1"/>
          </p:cNvSpPr>
          <p:nvPr/>
        </p:nvSpPr>
        <p:spPr>
          <a:xfrm>
            <a:off x="441869" y="1333087"/>
            <a:ext cx="4236811" cy="4216509"/>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342900" algn="l" rtl="0">
              <a:lnSpc>
                <a:spcPct val="120000"/>
              </a:lnSpc>
              <a:spcBef>
                <a:spcPts val="6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1pPr>
            <a:lvl2pPr marL="914400" marR="0" lvl="1"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2pPr>
            <a:lvl3pPr marL="1371600" marR="0" lvl="2"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3pPr>
            <a:lvl4pPr marL="1828800" marR="0" lvl="3"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4pPr>
            <a:lvl5pPr marL="2286000" marR="0" lvl="4" indent="-333248" algn="l" rtl="0">
              <a:lnSpc>
                <a:spcPct val="100000"/>
              </a:lnSpc>
              <a:spcBef>
                <a:spcPts val="600"/>
              </a:spcBef>
              <a:spcAft>
                <a:spcPts val="0"/>
              </a:spcAft>
              <a:buClr>
                <a:schemeClr val="dk1"/>
              </a:buClr>
              <a:buSzPts val="1648"/>
              <a:buFont typeface="Arial"/>
              <a:buChar char="»"/>
              <a:defRPr sz="1648" b="0" i="0" u="none" strike="noStrike" cap="none">
                <a:solidFill>
                  <a:schemeClr val="dk1"/>
                </a:solidFill>
                <a:latin typeface="Libre Franklin"/>
                <a:ea typeface="Libre Franklin"/>
                <a:cs typeface="Libre Franklin"/>
                <a:sym typeface="Libre Franklin"/>
              </a:defRPr>
            </a:lvl5pPr>
            <a:lvl6pPr marL="2743200" marR="0" lvl="5"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9pPr>
          </a:lstStyle>
          <a:p>
            <a:pPr marL="374650" indent="-285750">
              <a:lnSpc>
                <a:spcPct val="150000"/>
              </a:lnSpc>
              <a:buSzPts val="2200"/>
            </a:pPr>
            <a:r>
              <a:rPr lang="en-US" sz="2400" dirty="0"/>
              <a:t>Allocation of each vulnerability to their associated security controls</a:t>
            </a:r>
          </a:p>
          <a:p>
            <a:pPr marL="374650" indent="-285750">
              <a:lnSpc>
                <a:spcPct val="150000"/>
              </a:lnSpc>
              <a:buSzPts val="2200"/>
            </a:pPr>
            <a:r>
              <a:rPr lang="en-US" sz="2400" dirty="0"/>
              <a:t>Each vulnerability has at least one security control to mitigate its effects</a:t>
            </a:r>
          </a:p>
        </p:txBody>
      </p:sp>
      <p:pic>
        <p:nvPicPr>
          <p:cNvPr id="5" name="Picture 4">
            <a:extLst>
              <a:ext uri="{FF2B5EF4-FFF2-40B4-BE49-F238E27FC236}">
                <a16:creationId xmlns:a16="http://schemas.microsoft.com/office/drawing/2014/main" id="{8AB826AB-F557-A3B2-224A-684ED2AB588C}"/>
              </a:ext>
            </a:extLst>
          </p:cNvPr>
          <p:cNvPicPr>
            <a:picLocks noChangeAspect="1"/>
          </p:cNvPicPr>
          <p:nvPr/>
        </p:nvPicPr>
        <p:blipFill>
          <a:blip r:embed="rId2"/>
          <a:stretch>
            <a:fillRect/>
          </a:stretch>
        </p:blipFill>
        <p:spPr>
          <a:xfrm>
            <a:off x="4574250" y="1541779"/>
            <a:ext cx="8450961" cy="4216509"/>
          </a:xfrm>
          <a:prstGeom prst="rect">
            <a:avLst/>
          </a:prstGeom>
        </p:spPr>
      </p:pic>
      <p:sp>
        <p:nvSpPr>
          <p:cNvPr id="11" name="TextBox 10">
            <a:extLst>
              <a:ext uri="{FF2B5EF4-FFF2-40B4-BE49-F238E27FC236}">
                <a16:creationId xmlns:a16="http://schemas.microsoft.com/office/drawing/2014/main" id="{5609BAEC-3A51-898D-C703-95768694D16F}"/>
              </a:ext>
            </a:extLst>
          </p:cNvPr>
          <p:cNvSpPr txBox="1"/>
          <p:nvPr/>
        </p:nvSpPr>
        <p:spPr>
          <a:xfrm>
            <a:off x="5775959" y="7366536"/>
            <a:ext cx="2443482"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#1</a:t>
            </a:r>
          </a:p>
        </p:txBody>
      </p:sp>
      <p:sp>
        <p:nvSpPr>
          <p:cNvPr id="3" name="Google Shape;325;p52">
            <a:extLst>
              <a:ext uri="{FF2B5EF4-FFF2-40B4-BE49-F238E27FC236}">
                <a16:creationId xmlns:a16="http://schemas.microsoft.com/office/drawing/2014/main" id="{D9F50B20-C117-AAA7-8017-A1E3B45FE1FE}"/>
              </a:ext>
            </a:extLst>
          </p:cNvPr>
          <p:cNvSpPr txBox="1">
            <a:spLocks/>
          </p:cNvSpPr>
          <p:nvPr/>
        </p:nvSpPr>
        <p:spPr>
          <a:xfrm>
            <a:off x="12930251" y="7253752"/>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45</a:t>
            </a:fld>
            <a:endParaRPr lang="en-US" sz="1800" b="1" dirty="0">
              <a:solidFill>
                <a:schemeClr val="bg1"/>
              </a:solidFill>
              <a:latin typeface="Proxima Nova" panose="020B0604020202020204" charset="0"/>
            </a:endParaRPr>
          </a:p>
        </p:txBody>
      </p:sp>
      <p:sp>
        <p:nvSpPr>
          <p:cNvPr id="4" name="TextBox 3">
            <a:extLst>
              <a:ext uri="{FF2B5EF4-FFF2-40B4-BE49-F238E27FC236}">
                <a16:creationId xmlns:a16="http://schemas.microsoft.com/office/drawing/2014/main" id="{22CF4B03-FB0F-5B55-C9DA-8B0EB59620F0}"/>
              </a:ext>
            </a:extLst>
          </p:cNvPr>
          <p:cNvSpPr txBox="1"/>
          <p:nvPr/>
        </p:nvSpPr>
        <p:spPr>
          <a:xfrm>
            <a:off x="6474848" y="5861289"/>
            <a:ext cx="4673074" cy="369332"/>
          </a:xfrm>
          <a:prstGeom prst="rect">
            <a:avLst/>
          </a:prstGeom>
          <a:noFill/>
        </p:spPr>
        <p:txBody>
          <a:bodyPr wrap="none" rtlCol="0">
            <a:spAutoFit/>
          </a:bodyPr>
          <a:lstStyle/>
          <a:p>
            <a:r>
              <a:rPr lang="en-US" sz="1800" b="1" dirty="0"/>
              <a:t>Security controls to system vulnerability</a:t>
            </a:r>
          </a:p>
        </p:txBody>
      </p:sp>
    </p:spTree>
    <p:extLst>
      <p:ext uri="{BB962C8B-B14F-4D97-AF65-F5344CB8AC3E}">
        <p14:creationId xmlns:p14="http://schemas.microsoft.com/office/powerpoint/2010/main" val="4219378603"/>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BC067-316B-D2F7-A075-8CD83E6B5618}"/>
              </a:ext>
            </a:extLst>
          </p:cNvPr>
          <p:cNvSpPr>
            <a:spLocks noGrp="1"/>
          </p:cNvSpPr>
          <p:nvPr>
            <p:ph type="title"/>
          </p:nvPr>
        </p:nvSpPr>
        <p:spPr>
          <a:xfrm>
            <a:off x="306800" y="250051"/>
            <a:ext cx="12561453" cy="1015663"/>
          </a:xfrm>
        </p:spPr>
        <p:txBody>
          <a:bodyPr/>
          <a:lstStyle/>
          <a:p>
            <a:r>
              <a:rPr lang="en-US" dirty="0"/>
              <a:t>Research Question 1 Conclusion</a:t>
            </a:r>
          </a:p>
        </p:txBody>
      </p:sp>
      <p:sp>
        <p:nvSpPr>
          <p:cNvPr id="3" name="Content Placeholder 2">
            <a:extLst>
              <a:ext uri="{FF2B5EF4-FFF2-40B4-BE49-F238E27FC236}">
                <a16:creationId xmlns:a16="http://schemas.microsoft.com/office/drawing/2014/main" id="{E8AEB230-6D31-D7F8-28BE-3493B7A03A3E}"/>
              </a:ext>
            </a:extLst>
          </p:cNvPr>
          <p:cNvSpPr>
            <a:spLocks noGrp="1"/>
          </p:cNvSpPr>
          <p:nvPr>
            <p:ph idx="1"/>
          </p:nvPr>
        </p:nvSpPr>
        <p:spPr>
          <a:xfrm>
            <a:off x="142239" y="1103476"/>
            <a:ext cx="9776527" cy="5164435"/>
          </a:xfrm>
        </p:spPr>
        <p:txBody>
          <a:bodyPr>
            <a:normAutofit lnSpcReduction="10000"/>
          </a:bodyPr>
          <a:lstStyle/>
          <a:p>
            <a:pPr marL="676463" indent="-518145">
              <a:buSzPts val="2200"/>
            </a:pPr>
            <a:r>
              <a:rPr lang="en-US" sz="2400" u="sng" dirty="0">
                <a:solidFill>
                  <a:schemeClr val="tx1"/>
                </a:solidFill>
              </a:rPr>
              <a:t>Problem:</a:t>
            </a:r>
            <a:r>
              <a:rPr lang="en-US" sz="2400" dirty="0">
                <a:solidFill>
                  <a:schemeClr val="tx1"/>
                </a:solidFill>
              </a:rPr>
              <a:t> Shortcomings found in the </a:t>
            </a:r>
            <a:r>
              <a:rPr lang="en-US" sz="2400" i="1" dirty="0">
                <a:solidFill>
                  <a:schemeClr val="tx1"/>
                </a:solidFill>
              </a:rPr>
              <a:t>Modeling Threats and Risks </a:t>
            </a:r>
            <a:r>
              <a:rPr lang="en-US" sz="2400" dirty="0">
                <a:solidFill>
                  <a:schemeClr val="tx1"/>
                </a:solidFill>
              </a:rPr>
              <a:t>phase</a:t>
            </a:r>
          </a:p>
          <a:p>
            <a:pPr marL="676463" indent="-518145">
              <a:buSzPts val="2200"/>
            </a:pPr>
            <a:r>
              <a:rPr lang="en-US" sz="2400" u="sng" dirty="0">
                <a:solidFill>
                  <a:schemeClr val="tx1"/>
                </a:solidFill>
              </a:rPr>
              <a:t>Solution:</a:t>
            </a:r>
            <a:r>
              <a:rPr lang="en-US" sz="2400" dirty="0">
                <a:solidFill>
                  <a:schemeClr val="tx1"/>
                </a:solidFill>
              </a:rPr>
              <a:t> Implemented - STRIDE classification, quantitative risk definition, risk roll-up, risk threshold, control effectiveness, simulation</a:t>
            </a:r>
          </a:p>
          <a:p>
            <a:pPr marL="676463" indent="-518145">
              <a:buSzPts val="2200"/>
            </a:pPr>
            <a:r>
              <a:rPr lang="en-US" sz="2400" u="sng" dirty="0">
                <a:solidFill>
                  <a:schemeClr val="tx1"/>
                </a:solidFill>
              </a:rPr>
              <a:t>Benefits:</a:t>
            </a:r>
            <a:r>
              <a:rPr lang="en-US" sz="2400" dirty="0">
                <a:solidFill>
                  <a:schemeClr val="tx1"/>
                </a:solidFill>
              </a:rPr>
              <a:t> </a:t>
            </a:r>
          </a:p>
          <a:p>
            <a:pPr marL="1074068" lvl="1" indent="-518145">
              <a:buSzPts val="2200"/>
            </a:pPr>
            <a:r>
              <a:rPr lang="en-US" sz="2000" dirty="0">
                <a:solidFill>
                  <a:schemeClr val="tx1"/>
                </a:solidFill>
              </a:rPr>
              <a:t>Improved documentation of risk analysis</a:t>
            </a:r>
          </a:p>
          <a:p>
            <a:pPr marL="1074068" lvl="1" indent="-518145">
              <a:buSzPts val="2200"/>
            </a:pPr>
            <a:r>
              <a:rPr lang="en-US" sz="2000" dirty="0">
                <a:solidFill>
                  <a:schemeClr val="tx1"/>
                </a:solidFill>
              </a:rPr>
              <a:t>Improved understanding of system’s risk posture: better decision making</a:t>
            </a:r>
          </a:p>
          <a:p>
            <a:pPr marL="1074068" lvl="1" indent="-518145">
              <a:buSzPts val="2200"/>
            </a:pPr>
            <a:r>
              <a:rPr lang="en-US" sz="2000" dirty="0">
                <a:solidFill>
                  <a:schemeClr val="tx1"/>
                </a:solidFill>
              </a:rPr>
              <a:t>Demonstrated benefits of simulation for risk evaluation</a:t>
            </a:r>
          </a:p>
          <a:p>
            <a:pPr marL="1074068" lvl="1" indent="-518145">
              <a:buSzPts val="2200"/>
            </a:pPr>
            <a:r>
              <a:rPr lang="en-US" sz="2000" dirty="0">
                <a:solidFill>
                  <a:schemeClr val="tx1"/>
                </a:solidFill>
              </a:rPr>
              <a:t>Enhanced t</a:t>
            </a:r>
            <a:r>
              <a:rPr lang="en-US" sz="2000" dirty="0"/>
              <a:t>raceability</a:t>
            </a:r>
            <a:r>
              <a:rPr lang="en-US" sz="2000" dirty="0">
                <a:solidFill>
                  <a:schemeClr val="tx1"/>
                </a:solidFill>
              </a:rPr>
              <a:t> between vulnerabilities and security controls</a:t>
            </a:r>
          </a:p>
          <a:p>
            <a:endParaRPr lang="en-US" sz="2400" dirty="0"/>
          </a:p>
        </p:txBody>
      </p:sp>
      <p:sp>
        <p:nvSpPr>
          <p:cNvPr id="4" name="Rectangle: Rounded Corners 3">
            <a:extLst>
              <a:ext uri="{FF2B5EF4-FFF2-40B4-BE49-F238E27FC236}">
                <a16:creationId xmlns:a16="http://schemas.microsoft.com/office/drawing/2014/main" id="{288D5B8A-25A7-4370-CEC0-7B42ED913FF0}"/>
              </a:ext>
            </a:extLst>
          </p:cNvPr>
          <p:cNvSpPr/>
          <p:nvPr/>
        </p:nvSpPr>
        <p:spPr>
          <a:xfrm>
            <a:off x="589281" y="6259130"/>
            <a:ext cx="7233920" cy="702253"/>
          </a:xfrm>
          <a:prstGeom prst="roundRect">
            <a:avLst/>
          </a:prstGeom>
          <a:solidFill>
            <a:schemeClr val="tx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Improved compliance with the NIST SP 800-53 Standard</a:t>
            </a:r>
          </a:p>
        </p:txBody>
      </p:sp>
      <p:pic>
        <p:nvPicPr>
          <p:cNvPr id="7" name="Picture 6">
            <a:extLst>
              <a:ext uri="{FF2B5EF4-FFF2-40B4-BE49-F238E27FC236}">
                <a16:creationId xmlns:a16="http://schemas.microsoft.com/office/drawing/2014/main" id="{89201073-4528-0655-4B8E-E94F3B31569C}"/>
              </a:ext>
            </a:extLst>
          </p:cNvPr>
          <p:cNvPicPr>
            <a:picLocks noChangeAspect="1"/>
          </p:cNvPicPr>
          <p:nvPr/>
        </p:nvPicPr>
        <p:blipFill>
          <a:blip r:embed="rId3"/>
          <a:stretch>
            <a:fillRect/>
          </a:stretch>
        </p:blipFill>
        <p:spPr>
          <a:xfrm>
            <a:off x="0" y="7383964"/>
            <a:ext cx="13817600" cy="388436"/>
          </a:xfrm>
          <a:prstGeom prst="rect">
            <a:avLst/>
          </a:prstGeom>
        </p:spPr>
      </p:pic>
      <p:sp>
        <p:nvSpPr>
          <p:cNvPr id="8" name="Google Shape;325;p52">
            <a:extLst>
              <a:ext uri="{FF2B5EF4-FFF2-40B4-BE49-F238E27FC236}">
                <a16:creationId xmlns:a16="http://schemas.microsoft.com/office/drawing/2014/main" id="{A6C92CBE-CDC1-CB47-0EC3-9DDFE748AD92}"/>
              </a:ext>
            </a:extLst>
          </p:cNvPr>
          <p:cNvSpPr txBox="1">
            <a:spLocks/>
          </p:cNvSpPr>
          <p:nvPr/>
        </p:nvSpPr>
        <p:spPr>
          <a:xfrm>
            <a:off x="12940288" y="7313016"/>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46</a:t>
            </a:fld>
            <a:endParaRPr lang="en-US" sz="1800" b="1" dirty="0">
              <a:solidFill>
                <a:schemeClr val="bg1"/>
              </a:solidFill>
              <a:latin typeface="Proxima Nova" panose="020B0604020202020204" charset="0"/>
            </a:endParaRPr>
          </a:p>
        </p:txBody>
      </p:sp>
      <p:sp>
        <p:nvSpPr>
          <p:cNvPr id="18" name="TextBox 17">
            <a:extLst>
              <a:ext uri="{FF2B5EF4-FFF2-40B4-BE49-F238E27FC236}">
                <a16:creationId xmlns:a16="http://schemas.microsoft.com/office/drawing/2014/main" id="{9C9451C4-2388-A0DF-7DB1-7BB0AF1CF997}"/>
              </a:ext>
            </a:extLst>
          </p:cNvPr>
          <p:cNvSpPr txBox="1"/>
          <p:nvPr/>
        </p:nvSpPr>
        <p:spPr>
          <a:xfrm>
            <a:off x="5775959" y="7366536"/>
            <a:ext cx="2443482"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#1</a:t>
            </a:r>
          </a:p>
        </p:txBody>
      </p:sp>
      <p:pic>
        <p:nvPicPr>
          <p:cNvPr id="5" name="Picture 4">
            <a:extLst>
              <a:ext uri="{FF2B5EF4-FFF2-40B4-BE49-F238E27FC236}">
                <a16:creationId xmlns:a16="http://schemas.microsoft.com/office/drawing/2014/main" id="{B8557A81-4D68-8678-3346-89BE7C582699}"/>
              </a:ext>
            </a:extLst>
          </p:cNvPr>
          <p:cNvPicPr>
            <a:picLocks noChangeAspect="1"/>
          </p:cNvPicPr>
          <p:nvPr/>
        </p:nvPicPr>
        <p:blipFill>
          <a:blip r:embed="rId4"/>
          <a:stretch>
            <a:fillRect/>
          </a:stretch>
        </p:blipFill>
        <p:spPr>
          <a:xfrm>
            <a:off x="10591800" y="320904"/>
            <a:ext cx="2152060" cy="4642047"/>
          </a:xfrm>
          <a:prstGeom prst="rect">
            <a:avLst/>
          </a:prstGeom>
        </p:spPr>
      </p:pic>
      <p:sp>
        <p:nvSpPr>
          <p:cNvPr id="9" name="TextBox 8">
            <a:extLst>
              <a:ext uri="{FF2B5EF4-FFF2-40B4-BE49-F238E27FC236}">
                <a16:creationId xmlns:a16="http://schemas.microsoft.com/office/drawing/2014/main" id="{089F00A4-02B3-79B4-B57A-497CB270D5DC}"/>
              </a:ext>
            </a:extLst>
          </p:cNvPr>
          <p:cNvSpPr txBox="1"/>
          <p:nvPr/>
        </p:nvSpPr>
        <p:spPr>
          <a:xfrm>
            <a:off x="9180831" y="5238508"/>
            <a:ext cx="4494530" cy="1938992"/>
          </a:xfrm>
          <a:prstGeom prst="rect">
            <a:avLst/>
          </a:prstGeom>
          <a:noFill/>
        </p:spPr>
        <p:txBody>
          <a:bodyPr wrap="square">
            <a:spAutoFit/>
          </a:bodyPr>
          <a:lstStyle/>
          <a:p>
            <a:r>
              <a:rPr lang="en-US" sz="2000" dirty="0">
                <a:solidFill>
                  <a:schemeClr val="tx1"/>
                </a:solidFill>
                <a:latin typeface="Proxima Nova" panose="020B0604020202020204" charset="0"/>
              </a:rPr>
              <a:t>NIST SP 800-53r5 [14]: "The combination of a catalog of security and privacy controls and </a:t>
            </a:r>
            <a:r>
              <a:rPr lang="en-US" sz="2000" dirty="0">
                <a:solidFill>
                  <a:schemeClr val="tx1"/>
                </a:solidFill>
                <a:highlight>
                  <a:srgbClr val="FFFF00"/>
                </a:highlight>
                <a:latin typeface="Proxima Nova" panose="020B0604020202020204" charset="0"/>
              </a:rPr>
              <a:t>a risk-based control selection process</a:t>
            </a:r>
            <a:r>
              <a:rPr lang="en-US" sz="2000" dirty="0">
                <a:solidFill>
                  <a:schemeClr val="tx1"/>
                </a:solidFill>
                <a:latin typeface="Proxima Nova" panose="020B0604020202020204" charset="0"/>
              </a:rPr>
              <a:t> can help organizations comply with stated security and privacy requirements”</a:t>
            </a:r>
          </a:p>
        </p:txBody>
      </p:sp>
    </p:spTree>
    <p:extLst>
      <p:ext uri="{BB962C8B-B14F-4D97-AF65-F5344CB8AC3E}">
        <p14:creationId xmlns:p14="http://schemas.microsoft.com/office/powerpoint/2010/main" val="18500690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16edf68c063_6_8"/>
          <p:cNvSpPr txBox="1">
            <a:spLocks noGrp="1"/>
          </p:cNvSpPr>
          <p:nvPr>
            <p:ph type="title"/>
          </p:nvPr>
        </p:nvSpPr>
        <p:spPr>
          <a:xfrm>
            <a:off x="627999" y="323251"/>
            <a:ext cx="12561600" cy="800400"/>
          </a:xfrm>
          <a:prstGeom prst="rect">
            <a:avLst/>
          </a:prstGeom>
          <a:noFill/>
          <a:ln>
            <a:noFill/>
          </a:ln>
        </p:spPr>
        <p:txBody>
          <a:bodyPr spcFirstLastPara="1" wrap="square" lIns="91425" tIns="91425" rIns="91425" bIns="91425" anchor="b" anchorCtr="0">
            <a:spAutoFit/>
          </a:bodyPr>
          <a:lstStyle/>
          <a:p>
            <a:pPr marL="0" lvl="0" indent="0" algn="l" rtl="0">
              <a:spcBef>
                <a:spcPts val="0"/>
              </a:spcBef>
              <a:spcAft>
                <a:spcPts val="0"/>
              </a:spcAft>
              <a:buClr>
                <a:schemeClr val="dk2"/>
              </a:buClr>
              <a:buSzPts val="5400"/>
              <a:buFont typeface="Arial"/>
              <a:buNone/>
            </a:pPr>
            <a:r>
              <a:rPr lang="en-US" sz="4000" b="1" dirty="0"/>
              <a:t>Research Question 2:</a:t>
            </a:r>
            <a:endParaRPr sz="4000" b="1" dirty="0"/>
          </a:p>
        </p:txBody>
      </p:sp>
      <p:sp>
        <p:nvSpPr>
          <p:cNvPr id="2" name="Google Shape;333;p53">
            <a:extLst>
              <a:ext uri="{FF2B5EF4-FFF2-40B4-BE49-F238E27FC236}">
                <a16:creationId xmlns:a16="http://schemas.microsoft.com/office/drawing/2014/main" id="{C9692077-DB49-31EC-7372-D57E07400072}"/>
              </a:ext>
            </a:extLst>
          </p:cNvPr>
          <p:cNvSpPr txBox="1">
            <a:spLocks/>
          </p:cNvSpPr>
          <p:nvPr/>
        </p:nvSpPr>
        <p:spPr>
          <a:xfrm>
            <a:off x="627999" y="985957"/>
            <a:ext cx="12561600" cy="6786443"/>
          </a:xfrm>
          <a:prstGeom prst="rect">
            <a:avLst/>
          </a:prstGeom>
        </p:spPr>
        <p:txBody>
          <a:bodyPr spcFirstLastPara="1" vert="horz" wrap="square" lIns="91425" tIns="91425" rIns="91425" bIns="91425" numCol="1" anchor="t" anchorCtr="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88902" marR="0" lvl="0" indent="0" algn="l" defTabSz="914400" rtl="0" eaLnBrk="1" fontAlgn="auto" latinLnBrk="0" hangingPunct="1">
              <a:lnSpc>
                <a:spcPct val="150000"/>
              </a:lnSpc>
              <a:spcBef>
                <a:spcPts val="0"/>
              </a:spcBef>
              <a:spcAft>
                <a:spcPts val="0"/>
              </a:spcAft>
              <a:buClr>
                <a:srgbClr val="000000"/>
              </a:buClr>
              <a:buSzPts val="2200"/>
              <a:buFont typeface="Arial"/>
              <a:buNone/>
              <a:tabLst/>
              <a:defRPr/>
            </a:pPr>
            <a:r>
              <a:rPr kumimoji="0" lang="en-US" sz="2400" b="1" i="0" u="none" strike="noStrike" kern="0" cap="none" spc="0" normalizeH="0" baseline="0" noProof="0" dirty="0">
                <a:ln>
                  <a:noFill/>
                </a:ln>
                <a:solidFill>
                  <a:srgbClr val="FF0000"/>
                </a:solidFill>
                <a:effectLst/>
                <a:uLnTx/>
                <a:uFillTx/>
                <a:latin typeface="Proxima Nova" panose="020B0604020202020204" charset="0"/>
                <a:cs typeface="Arial" panose="020B0604020202020204" pitchFamily="34" charset="0"/>
                <a:sym typeface="Arial"/>
              </a:rPr>
              <a:t>How can MBSE be leveraged to conduct security requirement elicitation in the design of secure systems?</a:t>
            </a:r>
          </a:p>
          <a:p>
            <a:pPr marL="88902" marR="0" lvl="0" indent="0" algn="l" defTabSz="914400" rtl="0" eaLnBrk="1" fontAlgn="auto" latinLnBrk="0" hangingPunct="1">
              <a:lnSpc>
                <a:spcPct val="150000"/>
              </a:lnSpc>
              <a:spcBef>
                <a:spcPts val="0"/>
              </a:spcBef>
              <a:spcAft>
                <a:spcPts val="0"/>
              </a:spcAft>
              <a:buClr>
                <a:srgbClr val="000000"/>
              </a:buClr>
              <a:buSzPts val="2200"/>
              <a:buFont typeface="Arial"/>
              <a:buNone/>
              <a:tabLst/>
              <a:defRPr/>
            </a:pPr>
            <a:r>
              <a:rPr kumimoji="0" lang="en-US" sz="2200" b="0" i="0" u="none" strike="noStrike" kern="0" cap="none" spc="0" normalizeH="0" baseline="0" noProof="0" dirty="0">
                <a:ln>
                  <a:noFill/>
                </a:ln>
                <a:solidFill>
                  <a:schemeClr val="tx1"/>
                </a:solidFill>
                <a:effectLst/>
                <a:uLnTx/>
                <a:uFillTx/>
                <a:latin typeface="Proxima Nova" panose="020B0604020202020204" charset="0"/>
                <a:cs typeface="Arial" panose="020B0604020202020204" pitchFamily="34" charset="0"/>
                <a:sym typeface="Arial"/>
              </a:rPr>
              <a:t>Motivation: “The system shall be secure” is not an adequate security requirement. Specified security requirements often become security-specific architectural constrains [</a:t>
            </a:r>
            <a:r>
              <a:rPr kumimoji="0" lang="en-US" sz="2200" b="0" i="0" u="none" strike="noStrike" kern="0" cap="none" spc="0" normalizeH="0" baseline="0" noProof="0" dirty="0" err="1">
                <a:ln>
                  <a:noFill/>
                </a:ln>
                <a:solidFill>
                  <a:schemeClr val="tx1"/>
                </a:solidFill>
                <a:effectLst/>
                <a:uLnTx/>
                <a:uFillTx/>
                <a:latin typeface="Proxima Nova" panose="020B0604020202020204" charset="0"/>
                <a:cs typeface="Arial" panose="020B0604020202020204" pitchFamily="34" charset="0"/>
                <a:sym typeface="Arial"/>
              </a:rPr>
              <a:t>Firesmith</a:t>
            </a:r>
            <a:r>
              <a:rPr kumimoji="0" lang="en-US" sz="2200" b="0" i="0" u="none" strike="noStrike" kern="0" cap="none" spc="0" normalizeH="0" baseline="0" noProof="0" dirty="0">
                <a:ln>
                  <a:noFill/>
                </a:ln>
                <a:solidFill>
                  <a:schemeClr val="tx1"/>
                </a:solidFill>
                <a:effectLst/>
                <a:uLnTx/>
                <a:uFillTx/>
                <a:latin typeface="Proxima Nova" panose="020B0604020202020204" charset="0"/>
                <a:cs typeface="Arial" panose="020B0604020202020204" pitchFamily="34" charset="0"/>
                <a:sym typeface="Arial"/>
              </a:rPr>
              <a:t>, </a:t>
            </a:r>
            <a:r>
              <a:rPr kumimoji="0" lang="en-US" sz="2200" b="0" i="1" u="none" strike="noStrike" kern="0" cap="none" spc="0" normalizeH="0" baseline="0" noProof="0" dirty="0">
                <a:ln>
                  <a:noFill/>
                </a:ln>
                <a:solidFill>
                  <a:schemeClr val="tx1"/>
                </a:solidFill>
                <a:effectLst/>
                <a:uLnTx/>
                <a:uFillTx/>
                <a:latin typeface="Proxima Nova" panose="020B0604020202020204" charset="0"/>
                <a:cs typeface="Arial" panose="020B0604020202020204" pitchFamily="34" charset="0"/>
                <a:sym typeface="Arial"/>
              </a:rPr>
              <a:t>Engineering secure requirements]</a:t>
            </a:r>
            <a:r>
              <a:rPr kumimoji="0" lang="en-US" sz="2200" b="0" i="0" u="none" strike="noStrike" kern="0" cap="none" spc="0" normalizeH="0" baseline="0" noProof="0" dirty="0">
                <a:ln>
                  <a:noFill/>
                </a:ln>
                <a:solidFill>
                  <a:schemeClr val="tx1"/>
                </a:solidFill>
                <a:effectLst/>
                <a:uLnTx/>
                <a:uFillTx/>
                <a:latin typeface="Proxima Nova" panose="020B0604020202020204" charset="0"/>
                <a:cs typeface="Arial" panose="020B0604020202020204" pitchFamily="34" charset="0"/>
                <a:sym typeface="Arial"/>
              </a:rPr>
              <a:t>.</a:t>
            </a:r>
          </a:p>
          <a:p>
            <a:pPr marL="88902" marR="0" lvl="3" indent="0" algn="l" defTabSz="914400" rtl="0" eaLnBrk="1" fontAlgn="auto" latinLnBrk="0" hangingPunct="1">
              <a:lnSpc>
                <a:spcPct val="150000"/>
              </a:lnSpc>
              <a:spcBef>
                <a:spcPts val="0"/>
              </a:spcBef>
              <a:spcAft>
                <a:spcPts val="0"/>
              </a:spcAft>
              <a:buClr>
                <a:srgbClr val="000000"/>
              </a:buClr>
              <a:buSzPts val="2200"/>
              <a:buFont typeface="Arial"/>
              <a:buNone/>
              <a:tabLst/>
              <a:defRPr/>
            </a:pPr>
            <a:endParaRPr kumimoji="0" lang="en-US" b="0" i="0" u="none" strike="noStrike" kern="0" cap="none" spc="0" normalizeH="0" baseline="0" noProof="0" dirty="0">
              <a:ln>
                <a:noFill/>
              </a:ln>
              <a:solidFill>
                <a:schemeClr val="tx1"/>
              </a:solidFill>
              <a:effectLst/>
              <a:uLnTx/>
              <a:uFillTx/>
              <a:latin typeface="Proxima Nova" panose="020B0604020202020204" charset="0"/>
              <a:cs typeface="Arial" panose="020B0604020202020204" pitchFamily="34" charset="0"/>
              <a:sym typeface="Arial"/>
            </a:endParaRPr>
          </a:p>
          <a:p>
            <a:pPr marL="88902" marR="0" lvl="0" indent="0" algn="l" defTabSz="914400" rtl="0" eaLnBrk="1" fontAlgn="auto" latinLnBrk="0" hangingPunct="1">
              <a:lnSpc>
                <a:spcPct val="150000"/>
              </a:lnSpc>
              <a:spcBef>
                <a:spcPts val="0"/>
              </a:spcBef>
              <a:spcAft>
                <a:spcPts val="0"/>
              </a:spcAft>
              <a:buClr>
                <a:srgbClr val="000000"/>
              </a:buClr>
              <a:buSzPts val="2200"/>
              <a:buFont typeface="Arial"/>
              <a:buNone/>
              <a:tabLst/>
              <a:defRPr/>
            </a:pPr>
            <a:r>
              <a:rPr kumimoji="0" lang="en-US" sz="2400" b="0" i="0" u="sng" strike="noStrike" kern="0" cap="none" spc="0" normalizeH="0" baseline="0" noProof="0" dirty="0">
                <a:ln>
                  <a:noFill/>
                </a:ln>
                <a:solidFill>
                  <a:schemeClr val="tx1"/>
                </a:solidFill>
                <a:effectLst/>
                <a:uLnTx/>
                <a:uFillTx/>
                <a:latin typeface="Proxima Nova" panose="020B0604020202020204" charset="0"/>
                <a:cs typeface="Arial" panose="020B0604020202020204" pitchFamily="34" charset="0"/>
                <a:sym typeface="Arial"/>
              </a:rPr>
              <a:t>Research Tasks:</a:t>
            </a:r>
          </a:p>
          <a:p>
            <a:pPr marL="0" marR="0" lvl="0" indent="-368309" algn="l" defTabSz="914400" rtl="0" eaLnBrk="1" fontAlgn="auto" latinLnBrk="0" hangingPunct="1">
              <a:lnSpc>
                <a:spcPct val="150000"/>
              </a:lnSpc>
              <a:spcBef>
                <a:spcPts val="0"/>
              </a:spcBef>
              <a:spcAft>
                <a:spcPts val="0"/>
              </a:spcAft>
              <a:buClr>
                <a:srgbClr val="000000"/>
              </a:buClr>
              <a:buSzPts val="2200"/>
              <a:buFont typeface="Arial"/>
              <a:buNone/>
              <a:tabLst/>
              <a:defRPr/>
            </a:pPr>
            <a:r>
              <a:rPr kumimoji="0" lang="en-US" sz="1800" b="0" i="0" u="none" strike="noStrike" kern="0" cap="none" spc="0" normalizeH="0" baseline="0" noProof="0" dirty="0">
                <a:ln>
                  <a:noFill/>
                </a:ln>
                <a:solidFill>
                  <a:schemeClr val="tx1"/>
                </a:solidFill>
                <a:effectLst/>
                <a:uLnTx/>
                <a:uFillTx/>
                <a:latin typeface="Proxima Nova" panose="020B0604020202020204" charset="0"/>
                <a:cs typeface="Arial" panose="020B0604020202020204" pitchFamily="34" charset="0"/>
                <a:sym typeface="Arial"/>
              </a:rPr>
              <a:t>3.1 Investigate literature, frameworks, and methods related to security requirement elicitation</a:t>
            </a:r>
          </a:p>
          <a:p>
            <a:pPr marL="0" marR="0" lvl="0" indent="-368309" algn="l" defTabSz="914400" rtl="0" eaLnBrk="1" fontAlgn="auto" latinLnBrk="0" hangingPunct="1">
              <a:lnSpc>
                <a:spcPct val="150000"/>
              </a:lnSpc>
              <a:spcBef>
                <a:spcPts val="0"/>
              </a:spcBef>
              <a:spcAft>
                <a:spcPts val="0"/>
              </a:spcAft>
              <a:buClr>
                <a:srgbClr val="000000"/>
              </a:buClr>
              <a:buSzPts val="2200"/>
              <a:buFont typeface="Arial"/>
              <a:buNone/>
              <a:tabLst/>
              <a:defRPr/>
            </a:pPr>
            <a:r>
              <a:rPr kumimoji="0" lang="en-US" sz="1800" b="0" i="0" u="none" strike="noStrike" kern="0" cap="none" spc="0" normalizeH="0" baseline="0" noProof="0" dirty="0">
                <a:ln>
                  <a:noFill/>
                </a:ln>
                <a:solidFill>
                  <a:schemeClr val="tx1"/>
                </a:solidFill>
                <a:effectLst/>
                <a:uLnTx/>
                <a:uFillTx/>
                <a:latin typeface="Proxima Nova" panose="020B0604020202020204" charset="0"/>
                <a:cs typeface="Arial" panose="020B0604020202020204" pitchFamily="34" charset="0"/>
                <a:sym typeface="Arial"/>
              </a:rPr>
              <a:t>3.2 Support the development of a Security Focused Goal Elicitation Method using MBSE (EGRESS)</a:t>
            </a:r>
          </a:p>
          <a:p>
            <a:pPr marL="0" marR="0" lvl="0" indent="-368309" algn="l" defTabSz="914400" rtl="0" eaLnBrk="1" fontAlgn="auto" latinLnBrk="0" hangingPunct="1">
              <a:lnSpc>
                <a:spcPct val="150000"/>
              </a:lnSpc>
              <a:spcBef>
                <a:spcPts val="0"/>
              </a:spcBef>
              <a:spcAft>
                <a:spcPts val="0"/>
              </a:spcAft>
              <a:buClr>
                <a:srgbClr val="000000"/>
              </a:buClr>
              <a:buSzPts val="2200"/>
              <a:buFont typeface="Arial"/>
              <a:buNone/>
              <a:tabLst/>
              <a:defRPr/>
            </a:pPr>
            <a:r>
              <a:rPr kumimoji="0" lang="en-US" sz="1800" b="0" i="0" u="none" strike="noStrike" kern="0" cap="none" spc="0" normalizeH="0" baseline="0" noProof="0" dirty="0">
                <a:ln>
                  <a:noFill/>
                </a:ln>
                <a:solidFill>
                  <a:schemeClr val="tx1"/>
                </a:solidFill>
                <a:effectLst/>
                <a:uLnTx/>
                <a:uFillTx/>
                <a:latin typeface="Proxima Nova" panose="020B0604020202020204" charset="0"/>
                <a:cs typeface="Arial" panose="020B0604020202020204" pitchFamily="34" charset="0"/>
                <a:sym typeface="Arial"/>
              </a:rPr>
              <a:t>	a. Develop an MBSE model that implements the proposed method</a:t>
            </a:r>
          </a:p>
          <a:p>
            <a:pPr marL="0" marR="0" lvl="0" indent="-368309" algn="l" defTabSz="914400" rtl="0" eaLnBrk="1" fontAlgn="auto" latinLnBrk="0" hangingPunct="1">
              <a:lnSpc>
                <a:spcPct val="150000"/>
              </a:lnSpc>
              <a:spcBef>
                <a:spcPts val="0"/>
              </a:spcBef>
              <a:spcAft>
                <a:spcPts val="0"/>
              </a:spcAft>
              <a:buClr>
                <a:srgbClr val="000000"/>
              </a:buClr>
              <a:buSzPts val="2200"/>
              <a:buFont typeface="Arial"/>
              <a:buNone/>
              <a:tabLst/>
              <a:defRPr/>
            </a:pPr>
            <a:r>
              <a:rPr kumimoji="0" lang="en-US" sz="1800" b="0" i="0" u="none" strike="noStrike" kern="0" cap="none" spc="0" normalizeH="0" baseline="0" noProof="0" dirty="0">
                <a:ln>
                  <a:noFill/>
                </a:ln>
                <a:solidFill>
                  <a:schemeClr val="tx1"/>
                </a:solidFill>
                <a:effectLst/>
                <a:uLnTx/>
                <a:uFillTx/>
                <a:latin typeface="Proxima Nova" panose="020B0604020202020204" charset="0"/>
                <a:cs typeface="Arial" panose="020B0604020202020204" pitchFamily="34" charset="0"/>
                <a:sym typeface="Arial"/>
              </a:rPr>
              <a:t>3.3 Demonstrate the benefits of the outputs of this method to the rest of the design process</a:t>
            </a:r>
          </a:p>
          <a:p>
            <a:pPr marL="0" marR="0" lvl="0" indent="-368309" algn="l" defTabSz="914400" rtl="0" eaLnBrk="1" fontAlgn="auto" latinLnBrk="0" hangingPunct="1">
              <a:lnSpc>
                <a:spcPct val="150000"/>
              </a:lnSpc>
              <a:spcBef>
                <a:spcPts val="0"/>
              </a:spcBef>
              <a:spcAft>
                <a:spcPts val="0"/>
              </a:spcAft>
              <a:buClr>
                <a:srgbClr val="000000"/>
              </a:buClr>
              <a:buSzPts val="2200"/>
              <a:buFont typeface="Arial"/>
              <a:buNone/>
              <a:tabLst/>
              <a:defRPr/>
            </a:pPr>
            <a:endParaRPr kumimoji="0" lang="en-US" sz="1800" b="0" i="0" u="none" strike="noStrike" kern="0" cap="none" spc="0" normalizeH="0" baseline="0" noProof="0" dirty="0">
              <a:ln>
                <a:noFill/>
              </a:ln>
              <a:solidFill>
                <a:srgbClr val="000000"/>
              </a:solidFill>
              <a:effectLst/>
              <a:uLnTx/>
              <a:uFillTx/>
              <a:latin typeface="Proxima Nova" panose="020B0604020202020204" charset="0"/>
              <a:cs typeface="Arial" panose="020B0604020202020204" pitchFamily="34" charset="0"/>
              <a:sym typeface="Arial"/>
            </a:endParaRPr>
          </a:p>
          <a:p>
            <a:pPr marL="0" marR="0" lvl="0" indent="-368309" algn="l" defTabSz="914400" rtl="0" eaLnBrk="1" fontAlgn="auto" latinLnBrk="0" hangingPunct="1">
              <a:lnSpc>
                <a:spcPct val="150000"/>
              </a:lnSpc>
              <a:spcBef>
                <a:spcPts val="0"/>
              </a:spcBef>
              <a:spcAft>
                <a:spcPts val="0"/>
              </a:spcAft>
              <a:buClr>
                <a:srgbClr val="000000"/>
              </a:buClr>
              <a:buSzPts val="2200"/>
              <a:buFont typeface="Arial"/>
              <a:buNone/>
              <a:tabLst/>
              <a:defRPr/>
            </a:pPr>
            <a:r>
              <a:rPr kumimoji="0" lang="en-US" sz="1800" b="0" i="0" u="none" strike="noStrike" kern="0" cap="none" spc="0" normalizeH="0" baseline="0" noProof="0" dirty="0">
                <a:ln>
                  <a:noFill/>
                </a:ln>
                <a:solidFill>
                  <a:srgbClr val="000000"/>
                </a:solidFill>
                <a:effectLst/>
                <a:highlight>
                  <a:srgbClr val="FFFF00"/>
                </a:highlight>
                <a:uLnTx/>
                <a:uFillTx/>
                <a:latin typeface="Proxima Nova" panose="020B0604020202020204" charset="0"/>
                <a:cs typeface="Arial" panose="020B0604020202020204" pitchFamily="34" charset="0"/>
                <a:sym typeface="Arial"/>
              </a:rPr>
              <a:t>Output: A proposed approach to elicit security goals for systems in conceptual design using MBSE</a:t>
            </a:r>
          </a:p>
          <a:p>
            <a:pPr marL="0" marR="0" lvl="0" indent="-368309" algn="l" defTabSz="914400" rtl="0" eaLnBrk="1" fontAlgn="auto" latinLnBrk="0" hangingPunct="1">
              <a:lnSpc>
                <a:spcPct val="150000"/>
              </a:lnSpc>
              <a:spcBef>
                <a:spcPts val="0"/>
              </a:spcBef>
              <a:spcAft>
                <a:spcPts val="0"/>
              </a:spcAft>
              <a:buClr>
                <a:srgbClr val="000000"/>
              </a:buClr>
              <a:buSzPts val="2200"/>
              <a:buFont typeface="Arial"/>
              <a:buNone/>
              <a:tabLst/>
              <a:defRPr/>
            </a:pPr>
            <a:endParaRPr kumimoji="0" lang="en-US" sz="1800" b="0" i="0" u="none" strike="noStrike" kern="0" cap="none" spc="0" normalizeH="0" baseline="0" noProof="0" dirty="0">
              <a:ln>
                <a:noFill/>
              </a:ln>
              <a:solidFill>
                <a:srgbClr val="000000"/>
              </a:solidFill>
              <a:effectLst/>
              <a:highlight>
                <a:srgbClr val="FFFF00"/>
              </a:highlight>
              <a:uLnTx/>
              <a:uFillTx/>
              <a:latin typeface="Proxima Nova" panose="020B0604020202020204" charset="0"/>
              <a:cs typeface="Arial" panose="020B0604020202020204" pitchFamily="34" charset="0"/>
              <a:sym typeface="Arial"/>
            </a:endParaRPr>
          </a:p>
        </p:txBody>
      </p:sp>
      <p:sp>
        <p:nvSpPr>
          <p:cNvPr id="3" name="Google Shape;325;p52">
            <a:extLst>
              <a:ext uri="{FF2B5EF4-FFF2-40B4-BE49-F238E27FC236}">
                <a16:creationId xmlns:a16="http://schemas.microsoft.com/office/drawing/2014/main" id="{57CE1277-ED24-A6D2-7B6A-79384E563225}"/>
              </a:ext>
            </a:extLst>
          </p:cNvPr>
          <p:cNvSpPr txBox="1">
            <a:spLocks/>
          </p:cNvSpPr>
          <p:nvPr/>
        </p:nvSpPr>
        <p:spPr>
          <a:xfrm>
            <a:off x="12930251" y="7253752"/>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47</a:t>
            </a:fld>
            <a:endParaRPr lang="en-US" sz="1800" b="1" dirty="0">
              <a:solidFill>
                <a:schemeClr val="bg1"/>
              </a:solidFill>
              <a:latin typeface="Proxima Nova" panose="020B0604020202020204" charset="0"/>
            </a:endParaRPr>
          </a:p>
        </p:txBody>
      </p:sp>
    </p:spTree>
    <p:extLst>
      <p:ext uri="{BB962C8B-B14F-4D97-AF65-F5344CB8AC3E}">
        <p14:creationId xmlns:p14="http://schemas.microsoft.com/office/powerpoint/2010/main" val="22231507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2" name="Picture 1" descr="A blue rectangular sign with white text&#10;&#10;Description automatically generated">
            <a:extLst>
              <a:ext uri="{FF2B5EF4-FFF2-40B4-BE49-F238E27FC236}">
                <a16:creationId xmlns:a16="http://schemas.microsoft.com/office/drawing/2014/main" id="{F549D6EF-E197-9218-B322-F9CC7F56DBED}"/>
              </a:ext>
            </a:extLst>
          </p:cNvPr>
          <p:cNvPicPr>
            <a:picLocks noChangeAspect="1"/>
          </p:cNvPicPr>
          <p:nvPr/>
        </p:nvPicPr>
        <p:blipFill rotWithShape="1">
          <a:blip r:embed="rId3"/>
          <a:srcRect r="41609"/>
          <a:stretch/>
        </p:blipFill>
        <p:spPr>
          <a:xfrm>
            <a:off x="139415" y="943787"/>
            <a:ext cx="6474745" cy="2183540"/>
          </a:xfrm>
          <a:prstGeom prst="rect">
            <a:avLst/>
          </a:prstGeom>
        </p:spPr>
      </p:pic>
      <p:sp>
        <p:nvSpPr>
          <p:cNvPr id="3" name="Google Shape;325;p52">
            <a:extLst>
              <a:ext uri="{FF2B5EF4-FFF2-40B4-BE49-F238E27FC236}">
                <a16:creationId xmlns:a16="http://schemas.microsoft.com/office/drawing/2014/main" id="{57CE1277-ED24-A6D2-7B6A-79384E563225}"/>
              </a:ext>
            </a:extLst>
          </p:cNvPr>
          <p:cNvSpPr txBox="1">
            <a:spLocks/>
          </p:cNvSpPr>
          <p:nvPr/>
        </p:nvSpPr>
        <p:spPr>
          <a:xfrm>
            <a:off x="12930251" y="7253752"/>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48</a:t>
            </a:fld>
            <a:endParaRPr lang="en-US" sz="1800" b="1" dirty="0">
              <a:solidFill>
                <a:schemeClr val="bg1"/>
              </a:solidFill>
              <a:latin typeface="Proxima Nova" panose="020B0604020202020204" charset="0"/>
            </a:endParaRPr>
          </a:p>
        </p:txBody>
      </p:sp>
      <p:sp>
        <p:nvSpPr>
          <p:cNvPr id="7" name="Google Shape;332;p53">
            <a:extLst>
              <a:ext uri="{FF2B5EF4-FFF2-40B4-BE49-F238E27FC236}">
                <a16:creationId xmlns:a16="http://schemas.microsoft.com/office/drawing/2014/main" id="{B089F977-7E7F-EE1D-2279-CD55D6C5BF8B}"/>
              </a:ext>
            </a:extLst>
          </p:cNvPr>
          <p:cNvSpPr txBox="1">
            <a:spLocks noGrp="1"/>
          </p:cNvSpPr>
          <p:nvPr>
            <p:ph type="title"/>
          </p:nvPr>
        </p:nvSpPr>
        <p:spPr>
          <a:xfrm>
            <a:off x="627998" y="119745"/>
            <a:ext cx="13088001" cy="812500"/>
          </a:xfrm>
          <a:prstGeom prst="rect">
            <a:avLst/>
          </a:prstGeom>
        </p:spPr>
        <p:txBody>
          <a:bodyPr spcFirstLastPara="1" wrap="square" lIns="91425" tIns="91425" rIns="91425" bIns="91425" anchor="b" anchorCtr="0">
            <a:spAutoFit/>
          </a:bodyPr>
          <a:lstStyle/>
          <a:p>
            <a:r>
              <a:rPr lang="en-US" sz="4080" dirty="0"/>
              <a:t>Security Requirements Process – </a:t>
            </a:r>
            <a:r>
              <a:rPr lang="en-US" sz="4080" dirty="0" err="1"/>
              <a:t>MBSEsec</a:t>
            </a:r>
            <a:endParaRPr sz="4080" dirty="0"/>
          </a:p>
        </p:txBody>
      </p:sp>
      <p:sp>
        <p:nvSpPr>
          <p:cNvPr id="8" name="TextBox 7">
            <a:extLst>
              <a:ext uri="{FF2B5EF4-FFF2-40B4-BE49-F238E27FC236}">
                <a16:creationId xmlns:a16="http://schemas.microsoft.com/office/drawing/2014/main" id="{DA54F03F-E8AB-7EB4-1B6D-2D3832E93F8A}"/>
              </a:ext>
            </a:extLst>
          </p:cNvPr>
          <p:cNvSpPr txBox="1"/>
          <p:nvPr/>
        </p:nvSpPr>
        <p:spPr>
          <a:xfrm>
            <a:off x="8895267" y="1112227"/>
            <a:ext cx="4302380" cy="923330"/>
          </a:xfrm>
          <a:prstGeom prst="rect">
            <a:avLst/>
          </a:prstGeom>
          <a:noFill/>
        </p:spPr>
        <p:txBody>
          <a:bodyPr wrap="square" lIns="91440" tIns="45720" rIns="91440" bIns="45720" rtlCol="0" anchor="t">
            <a:spAutoFit/>
          </a:bodyPr>
          <a:lstStyle/>
          <a:p>
            <a:pPr defTabSz="914422"/>
            <a:r>
              <a:rPr lang="en-US" b="1" dirty="0" err="1"/>
              <a:t>MBSEsec</a:t>
            </a:r>
            <a:r>
              <a:rPr lang="en-US" b="1" dirty="0"/>
              <a:t>: Model-Based Systems Engineering Method for Creating Secure Systems </a:t>
            </a:r>
          </a:p>
          <a:p>
            <a:pPr defTabSz="914422"/>
            <a:r>
              <a:rPr lang="sv-SE" sz="1200" dirty="0"/>
              <a:t>Mažeika and Butleris</a:t>
            </a:r>
            <a:r>
              <a:rPr lang="en-US" sz="1200" dirty="0"/>
              <a:t> (2020) [26]</a:t>
            </a:r>
          </a:p>
          <a:p>
            <a:pPr defTabSz="914422"/>
            <a:endParaRPr lang="en-US" b="1" dirty="0"/>
          </a:p>
        </p:txBody>
      </p:sp>
      <p:sp>
        <p:nvSpPr>
          <p:cNvPr id="9" name="Arrow: Down 8">
            <a:extLst>
              <a:ext uri="{FF2B5EF4-FFF2-40B4-BE49-F238E27FC236}">
                <a16:creationId xmlns:a16="http://schemas.microsoft.com/office/drawing/2014/main" id="{81AFF2F4-DDDE-87ED-E0FA-6342354B3124}"/>
              </a:ext>
            </a:extLst>
          </p:cNvPr>
          <p:cNvSpPr/>
          <p:nvPr/>
        </p:nvSpPr>
        <p:spPr>
          <a:xfrm rot="16800000">
            <a:off x="5448087" y="-752902"/>
            <a:ext cx="387873" cy="6441768"/>
          </a:xfrm>
          <a:prstGeom prst="downArrow">
            <a:avLst/>
          </a:prstGeom>
          <a:solidFill>
            <a:srgbClr val="FFC000">
              <a:alpha val="3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22"/>
            <a:endParaRPr lang="en-US">
              <a:solidFill>
                <a:srgbClr val="FFFFFF"/>
              </a:solidFill>
              <a:latin typeface="Arial"/>
            </a:endParaRPr>
          </a:p>
        </p:txBody>
      </p:sp>
      <p:sp>
        <p:nvSpPr>
          <p:cNvPr id="10" name="Arrow: Down 9">
            <a:extLst>
              <a:ext uri="{FF2B5EF4-FFF2-40B4-BE49-F238E27FC236}">
                <a16:creationId xmlns:a16="http://schemas.microsoft.com/office/drawing/2014/main" id="{FF012C4F-96B3-F33E-BCDA-E62DF46FA2F8}"/>
              </a:ext>
            </a:extLst>
          </p:cNvPr>
          <p:cNvSpPr/>
          <p:nvPr/>
        </p:nvSpPr>
        <p:spPr>
          <a:xfrm rot="4260000">
            <a:off x="6317672" y="2273704"/>
            <a:ext cx="349591" cy="3878795"/>
          </a:xfrm>
          <a:prstGeom prst="downArrow">
            <a:avLst/>
          </a:prstGeom>
          <a:solidFill>
            <a:srgbClr val="FFC000">
              <a:alpha val="3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22"/>
            <a:endParaRPr lang="en-US">
              <a:solidFill>
                <a:srgbClr val="FFFFFF"/>
              </a:solidFill>
              <a:latin typeface="Arial"/>
            </a:endParaRPr>
          </a:p>
        </p:txBody>
      </p:sp>
      <p:sp>
        <p:nvSpPr>
          <p:cNvPr id="11" name="Rectangle: Rounded Corners 10">
            <a:extLst>
              <a:ext uri="{FF2B5EF4-FFF2-40B4-BE49-F238E27FC236}">
                <a16:creationId xmlns:a16="http://schemas.microsoft.com/office/drawing/2014/main" id="{A8C8C46E-1B8D-D5E2-2436-5828E426AAED}"/>
              </a:ext>
            </a:extLst>
          </p:cNvPr>
          <p:cNvSpPr/>
          <p:nvPr/>
        </p:nvSpPr>
        <p:spPr>
          <a:xfrm>
            <a:off x="304800" y="1352855"/>
            <a:ext cx="2042159" cy="647786"/>
          </a:xfrm>
          <a:prstGeom prst="roundRect">
            <a:avLst/>
          </a:prstGeom>
          <a:solidFill>
            <a:srgbClr val="FFC000">
              <a:alpha val="30000"/>
            </a:srgbClr>
          </a:solidFill>
        </p:spPr>
        <p:style>
          <a:lnRef idx="1">
            <a:schemeClr val="accent3"/>
          </a:lnRef>
          <a:fillRef idx="2">
            <a:schemeClr val="accent3"/>
          </a:fillRef>
          <a:effectRef idx="1">
            <a:schemeClr val="accent3"/>
          </a:effectRef>
          <a:fontRef idx="minor">
            <a:schemeClr val="dk1"/>
          </a:fontRef>
        </p:style>
        <p:txBody>
          <a:bodyPr rtlCol="0" anchor="ctr"/>
          <a:lstStyle/>
          <a:p>
            <a:pPr algn="ctr" defTabSz="914422"/>
            <a:endParaRPr lang="en-US">
              <a:solidFill>
                <a:srgbClr val="FFFF00"/>
              </a:solidFill>
              <a:latin typeface="Arial"/>
            </a:endParaRPr>
          </a:p>
        </p:txBody>
      </p:sp>
      <p:pic>
        <p:nvPicPr>
          <p:cNvPr id="12" name="Picture 3" descr="A diagram of a security register&#10;&#10;Description automatically generated">
            <a:extLst>
              <a:ext uri="{FF2B5EF4-FFF2-40B4-BE49-F238E27FC236}">
                <a16:creationId xmlns:a16="http://schemas.microsoft.com/office/drawing/2014/main" id="{1831A0FB-E9CF-E2CF-C223-BA0EFC6553CB}"/>
              </a:ext>
            </a:extLst>
          </p:cNvPr>
          <p:cNvPicPr>
            <a:picLocks noChangeAspect="1"/>
          </p:cNvPicPr>
          <p:nvPr/>
        </p:nvPicPr>
        <p:blipFill>
          <a:blip r:embed="rId4"/>
          <a:stretch>
            <a:fillRect/>
          </a:stretch>
        </p:blipFill>
        <p:spPr>
          <a:xfrm>
            <a:off x="9182933" y="1934908"/>
            <a:ext cx="3398344" cy="1467647"/>
          </a:xfrm>
          <a:prstGeom prst="rect">
            <a:avLst/>
          </a:prstGeom>
        </p:spPr>
      </p:pic>
      <p:pic>
        <p:nvPicPr>
          <p:cNvPr id="13" name="Picture 7" descr="A screenshot of a computer program&#10;&#10;Description automatically generated">
            <a:extLst>
              <a:ext uri="{FF2B5EF4-FFF2-40B4-BE49-F238E27FC236}">
                <a16:creationId xmlns:a16="http://schemas.microsoft.com/office/drawing/2014/main" id="{D034879B-1E1E-7EC3-C543-285C43E7797D}"/>
              </a:ext>
            </a:extLst>
          </p:cNvPr>
          <p:cNvPicPr>
            <a:picLocks noChangeAspect="1"/>
          </p:cNvPicPr>
          <p:nvPr/>
        </p:nvPicPr>
        <p:blipFill rotWithShape="1">
          <a:blip r:embed="rId5"/>
          <a:srcRect l="177" r="41611" b="24752"/>
          <a:stretch/>
        </p:blipFill>
        <p:spPr>
          <a:xfrm>
            <a:off x="8761705" y="3441828"/>
            <a:ext cx="4092840" cy="3546406"/>
          </a:xfrm>
          <a:prstGeom prst="rect">
            <a:avLst/>
          </a:prstGeom>
        </p:spPr>
      </p:pic>
      <p:sp>
        <p:nvSpPr>
          <p:cNvPr id="14" name="TextBox 13">
            <a:extLst>
              <a:ext uri="{FF2B5EF4-FFF2-40B4-BE49-F238E27FC236}">
                <a16:creationId xmlns:a16="http://schemas.microsoft.com/office/drawing/2014/main" id="{522D8579-1738-E98F-A23A-882EE439317D}"/>
              </a:ext>
            </a:extLst>
          </p:cNvPr>
          <p:cNvSpPr txBox="1"/>
          <p:nvPr/>
        </p:nvSpPr>
        <p:spPr>
          <a:xfrm>
            <a:off x="139415" y="5884720"/>
            <a:ext cx="8178737" cy="1323439"/>
          </a:xfrm>
          <a:prstGeom prst="rect">
            <a:avLst/>
          </a:prstGeom>
          <a:noFill/>
        </p:spPr>
        <p:txBody>
          <a:bodyPr wrap="square">
            <a:spAutoFit/>
          </a:bodyPr>
          <a:lstStyle/>
          <a:p>
            <a:pPr defTabSz="914422"/>
            <a:r>
              <a:rPr lang="en-US" sz="1600" dirty="0"/>
              <a:t>The first phase of “Identify Security Requirements” suggests that the security requirements should be identified, captured, and refined in the MBSE model. </a:t>
            </a:r>
            <a:r>
              <a:rPr lang="en-US" sz="1600" dirty="0">
                <a:solidFill>
                  <a:srgbClr val="ED7D31"/>
                </a:solidFill>
              </a:rPr>
              <a:t>Ideally, engineers who are working in the security requirements engineering discipline should combine expertise </a:t>
            </a:r>
            <a:r>
              <a:rPr lang="en-US" sz="1600" dirty="0"/>
              <a:t>in security, domain, and requirements engineering fields to provide a foundation for developing a secure system [26].</a:t>
            </a:r>
          </a:p>
        </p:txBody>
      </p:sp>
      <p:sp>
        <p:nvSpPr>
          <p:cNvPr id="15" name="TextBox 14">
            <a:extLst>
              <a:ext uri="{FF2B5EF4-FFF2-40B4-BE49-F238E27FC236}">
                <a16:creationId xmlns:a16="http://schemas.microsoft.com/office/drawing/2014/main" id="{F60CCFD3-5956-9979-CBF1-7279FB3D78A8}"/>
              </a:ext>
            </a:extLst>
          </p:cNvPr>
          <p:cNvSpPr txBox="1"/>
          <p:nvPr/>
        </p:nvSpPr>
        <p:spPr>
          <a:xfrm>
            <a:off x="139415" y="4909118"/>
            <a:ext cx="7500550" cy="1077218"/>
          </a:xfrm>
          <a:prstGeom prst="rect">
            <a:avLst/>
          </a:prstGeom>
          <a:noFill/>
        </p:spPr>
        <p:txBody>
          <a:bodyPr wrap="square">
            <a:spAutoFit/>
          </a:bodyPr>
          <a:lstStyle/>
          <a:p>
            <a:pPr defTabSz="914422"/>
            <a:r>
              <a:rPr lang="en-US" sz="1600" dirty="0">
                <a:solidFill>
                  <a:srgbClr val="C00000"/>
                </a:solidFill>
              </a:rPr>
              <a:t>Phase 1—Identify Security Requirements</a:t>
            </a:r>
            <a:r>
              <a:rPr lang="en-US" sz="1600" dirty="0"/>
              <a:t>. </a:t>
            </a:r>
            <a:r>
              <a:rPr lang="en-US" sz="1600" dirty="0">
                <a:solidFill>
                  <a:srgbClr val="ED7D31"/>
                </a:solidFill>
              </a:rPr>
              <a:t>The starting point of the </a:t>
            </a:r>
            <a:r>
              <a:rPr lang="en-US" sz="1600" dirty="0" err="1">
                <a:solidFill>
                  <a:srgbClr val="ED7D31"/>
                </a:solidFill>
              </a:rPr>
              <a:t>MBSEsec</a:t>
            </a:r>
            <a:r>
              <a:rPr lang="en-US" sz="1600" dirty="0">
                <a:solidFill>
                  <a:srgbClr val="ED7D31"/>
                </a:solidFill>
              </a:rPr>
              <a:t> method is to identify the security requirements </a:t>
            </a:r>
            <a:r>
              <a:rPr lang="en-US" sz="1600" dirty="0"/>
              <a:t>as an additional part of the functional and non-functional requirements that are usually captured at an early stage of SE model creation.</a:t>
            </a:r>
          </a:p>
        </p:txBody>
      </p:sp>
      <p:sp>
        <p:nvSpPr>
          <p:cNvPr id="17" name="Rectangle 16">
            <a:extLst>
              <a:ext uri="{FF2B5EF4-FFF2-40B4-BE49-F238E27FC236}">
                <a16:creationId xmlns:a16="http://schemas.microsoft.com/office/drawing/2014/main" id="{343A7363-EF13-CE2F-6979-C2D0AA47DFD2}"/>
              </a:ext>
            </a:extLst>
          </p:cNvPr>
          <p:cNvSpPr/>
          <p:nvPr/>
        </p:nvSpPr>
        <p:spPr>
          <a:xfrm>
            <a:off x="8464378" y="3424535"/>
            <a:ext cx="5213807" cy="3908762"/>
          </a:xfrm>
          <a:prstGeom prst="rect">
            <a:avLst/>
          </a:prstGeom>
          <a:solidFill>
            <a:schemeClr val="bg1"/>
          </a:solidFill>
        </p:spPr>
        <p:txBody>
          <a:bodyPr wrap="square" lIns="91440" tIns="45720" rIns="91440" bIns="45720">
            <a:spAutoFit/>
          </a:bodyPr>
          <a:lstStyle/>
          <a:p>
            <a:pPr algn="ctr"/>
            <a:r>
              <a:rPr lang="en-US" sz="5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How Do We Get These Initial Requirements?</a:t>
            </a:r>
          </a:p>
          <a:p>
            <a:pPr algn="ctr"/>
            <a:endPar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endParaRPr lang="en-US" sz="4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8" name="TextBox 17">
            <a:extLst>
              <a:ext uri="{FF2B5EF4-FFF2-40B4-BE49-F238E27FC236}">
                <a16:creationId xmlns:a16="http://schemas.microsoft.com/office/drawing/2014/main" id="{A25A7504-6A30-0200-446E-6B8265CA20C4}"/>
              </a:ext>
            </a:extLst>
          </p:cNvPr>
          <p:cNvSpPr txBox="1"/>
          <p:nvPr/>
        </p:nvSpPr>
        <p:spPr>
          <a:xfrm>
            <a:off x="5775959" y="7406308"/>
            <a:ext cx="2688419"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#2</a:t>
            </a:r>
          </a:p>
        </p:txBody>
      </p:sp>
    </p:spTree>
    <p:extLst>
      <p:ext uri="{BB962C8B-B14F-4D97-AF65-F5344CB8AC3E}">
        <p14:creationId xmlns:p14="http://schemas.microsoft.com/office/powerpoint/2010/main" val="46609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197B5B-088A-FF4E-6031-459290C9108E}"/>
              </a:ext>
            </a:extLst>
          </p:cNvPr>
          <p:cNvPicPr>
            <a:picLocks noChangeAspect="1"/>
          </p:cNvPicPr>
          <p:nvPr/>
        </p:nvPicPr>
        <p:blipFill>
          <a:blip r:embed="rId2"/>
          <a:stretch>
            <a:fillRect/>
          </a:stretch>
        </p:blipFill>
        <p:spPr>
          <a:xfrm>
            <a:off x="0" y="0"/>
            <a:ext cx="7913184" cy="7253752"/>
          </a:xfrm>
          <a:prstGeom prst="rect">
            <a:avLst/>
          </a:prstGeom>
        </p:spPr>
      </p:pic>
      <p:sp>
        <p:nvSpPr>
          <p:cNvPr id="3" name="Google Shape;332;p53">
            <a:extLst>
              <a:ext uri="{FF2B5EF4-FFF2-40B4-BE49-F238E27FC236}">
                <a16:creationId xmlns:a16="http://schemas.microsoft.com/office/drawing/2014/main" id="{EDBFA519-B569-7761-CA5C-2E425795DBAA}"/>
              </a:ext>
            </a:extLst>
          </p:cNvPr>
          <p:cNvSpPr txBox="1">
            <a:spLocks noGrp="1"/>
          </p:cNvSpPr>
          <p:nvPr>
            <p:ph type="title"/>
          </p:nvPr>
        </p:nvSpPr>
        <p:spPr>
          <a:xfrm>
            <a:off x="4899978" y="0"/>
            <a:ext cx="7158008" cy="2194239"/>
          </a:xfrm>
          <a:prstGeom prst="rect">
            <a:avLst/>
          </a:prstGeom>
        </p:spPr>
        <p:txBody>
          <a:bodyPr spcFirstLastPara="1" wrap="square" lIns="80669" tIns="80669" rIns="80669" bIns="80669" anchor="b" anchorCtr="0">
            <a:spAutoFit/>
          </a:bodyPr>
          <a:lstStyle/>
          <a:p>
            <a:r>
              <a:rPr lang="en-US" sz="4400" dirty="0">
                <a:latin typeface="Proxima Nova" panose="020B0604020202020204" charset="0"/>
              </a:rPr>
              <a:t>Eliciting Goals for Requirements Engineering of Secure Systems</a:t>
            </a:r>
            <a:endParaRPr sz="4400" dirty="0">
              <a:latin typeface="Proxima Nova" panose="020B0604020202020204" charset="0"/>
            </a:endParaRPr>
          </a:p>
        </p:txBody>
      </p:sp>
      <p:sp>
        <p:nvSpPr>
          <p:cNvPr id="7" name="Google Shape;325;p52">
            <a:extLst>
              <a:ext uri="{FF2B5EF4-FFF2-40B4-BE49-F238E27FC236}">
                <a16:creationId xmlns:a16="http://schemas.microsoft.com/office/drawing/2014/main" id="{65871C2B-2BF9-8A01-F3D5-6F5D9051B45F}"/>
              </a:ext>
            </a:extLst>
          </p:cNvPr>
          <p:cNvSpPr txBox="1">
            <a:spLocks/>
          </p:cNvSpPr>
          <p:nvPr/>
        </p:nvSpPr>
        <p:spPr>
          <a:xfrm>
            <a:off x="12930251" y="7253752"/>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49</a:t>
            </a:fld>
            <a:endParaRPr lang="en-US" sz="1800" b="1" dirty="0">
              <a:solidFill>
                <a:schemeClr val="bg1"/>
              </a:solidFill>
              <a:latin typeface="Proxima Nova" panose="020B0604020202020204" charset="0"/>
            </a:endParaRPr>
          </a:p>
        </p:txBody>
      </p:sp>
      <p:sp>
        <p:nvSpPr>
          <p:cNvPr id="8" name="TextBox 7">
            <a:extLst>
              <a:ext uri="{FF2B5EF4-FFF2-40B4-BE49-F238E27FC236}">
                <a16:creationId xmlns:a16="http://schemas.microsoft.com/office/drawing/2014/main" id="{AF6AD541-CDC2-2019-3129-B96F0FFE8D55}"/>
              </a:ext>
            </a:extLst>
          </p:cNvPr>
          <p:cNvSpPr txBox="1"/>
          <p:nvPr/>
        </p:nvSpPr>
        <p:spPr>
          <a:xfrm>
            <a:off x="5775959" y="7406308"/>
            <a:ext cx="2688419"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#2</a:t>
            </a:r>
          </a:p>
        </p:txBody>
      </p:sp>
      <p:sp>
        <p:nvSpPr>
          <p:cNvPr id="11" name="TextBox 10">
            <a:extLst>
              <a:ext uri="{FF2B5EF4-FFF2-40B4-BE49-F238E27FC236}">
                <a16:creationId xmlns:a16="http://schemas.microsoft.com/office/drawing/2014/main" id="{07B1903A-7AAE-08B8-0C0E-48CEACE9FBE7}"/>
              </a:ext>
            </a:extLst>
          </p:cNvPr>
          <p:cNvSpPr txBox="1"/>
          <p:nvPr/>
        </p:nvSpPr>
        <p:spPr>
          <a:xfrm>
            <a:off x="8464378" y="3476834"/>
            <a:ext cx="6907426" cy="1323439"/>
          </a:xfrm>
          <a:prstGeom prst="rect">
            <a:avLst/>
          </a:prstGeom>
          <a:noFill/>
        </p:spPr>
        <p:txBody>
          <a:bodyPr wrap="square">
            <a:spAutoFit/>
          </a:bodyPr>
          <a:lstStyle/>
          <a:p>
            <a:r>
              <a:rPr kumimoji="0" lang="en-US" sz="8000" b="1" i="0" u="none" strike="noStrike" kern="0" cap="none" spc="0" normalizeH="0" baseline="0" noProof="0" dirty="0">
                <a:ln>
                  <a:noFill/>
                </a:ln>
                <a:solidFill>
                  <a:srgbClr val="1E4D2B"/>
                </a:solidFill>
                <a:effectLst/>
                <a:uLnTx/>
                <a:uFillTx/>
                <a:latin typeface="Proxima Nova" panose="020B0604020202020204" charset="0"/>
                <a:cs typeface="Arial"/>
                <a:sym typeface="Arial"/>
              </a:rPr>
              <a:t>EGRESS</a:t>
            </a:r>
            <a:endParaRPr lang="en-US" sz="3200" dirty="0"/>
          </a:p>
        </p:txBody>
      </p:sp>
    </p:spTree>
    <p:extLst>
      <p:ext uri="{BB962C8B-B14F-4D97-AF65-F5344CB8AC3E}">
        <p14:creationId xmlns:p14="http://schemas.microsoft.com/office/powerpoint/2010/main" val="17721742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628000" y="0"/>
            <a:ext cx="12561600" cy="1015800"/>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en-US" dirty="0"/>
              <a:t>Problem Overview</a:t>
            </a:r>
            <a:endParaRPr dirty="0"/>
          </a:p>
        </p:txBody>
      </p:sp>
      <p:sp>
        <p:nvSpPr>
          <p:cNvPr id="333" name="Google Shape;333;p53"/>
          <p:cNvSpPr txBox="1">
            <a:spLocks noGrp="1"/>
          </p:cNvSpPr>
          <p:nvPr>
            <p:ph type="body" idx="1"/>
          </p:nvPr>
        </p:nvSpPr>
        <p:spPr>
          <a:xfrm>
            <a:off x="407251" y="909161"/>
            <a:ext cx="8781850" cy="5182927"/>
          </a:xfrm>
          <a:prstGeom prst="rect">
            <a:avLst/>
          </a:prstGeom>
        </p:spPr>
        <p:txBody>
          <a:bodyPr spcFirstLastPara="1" wrap="square" lIns="91425" tIns="91425" rIns="91425" bIns="91425" anchor="t" anchorCtr="0">
            <a:spAutoFit/>
          </a:bodyPr>
          <a:lstStyle/>
          <a:p>
            <a:pPr marL="482597" indent="-342900">
              <a:buSzPts val="2200"/>
            </a:pPr>
            <a:r>
              <a:rPr lang="en-US" sz="2200" dirty="0">
                <a:solidFill>
                  <a:schemeClr val="tx1"/>
                </a:solidFill>
              </a:rPr>
              <a:t>Vehicle security has become an underrepresented and important factor in the cybersecurity domain</a:t>
            </a:r>
          </a:p>
          <a:p>
            <a:pPr marL="833435" lvl="1" indent="-342900">
              <a:buSzPts val="2200"/>
            </a:pPr>
            <a:r>
              <a:rPr lang="en-US" sz="2000" dirty="0">
                <a:solidFill>
                  <a:schemeClr val="tx1"/>
                </a:solidFill>
              </a:rPr>
              <a:t>New exploits have been discovered and validated in MHD truck networks [1],[2]</a:t>
            </a:r>
          </a:p>
          <a:p>
            <a:pPr marL="482597" indent="-342900">
              <a:buSzPts val="2200"/>
            </a:pPr>
            <a:r>
              <a:rPr lang="en-US" sz="2200" dirty="0">
                <a:solidFill>
                  <a:schemeClr val="tx1"/>
                </a:solidFill>
              </a:rPr>
              <a:t>The Department of Defense has highlighted the need for cyber-physical system design that employs digital engineering tools [3]</a:t>
            </a:r>
          </a:p>
          <a:p>
            <a:pPr marL="482597" indent="-342900">
              <a:buSzPts val="2200"/>
            </a:pPr>
            <a:r>
              <a:rPr lang="en-US" sz="2200" dirty="0">
                <a:solidFill>
                  <a:schemeClr val="tx1"/>
                </a:solidFill>
              </a:rPr>
              <a:t>Acknowledged need to improve Cybersecurity by Design</a:t>
            </a:r>
          </a:p>
          <a:p>
            <a:pPr marL="833435" lvl="1" indent="-342900">
              <a:buSzPts val="2200"/>
            </a:pPr>
            <a:r>
              <a:rPr lang="en-US" sz="2000" dirty="0">
                <a:solidFill>
                  <a:schemeClr val="tx1"/>
                </a:solidFill>
              </a:rPr>
              <a:t>Cybersecurity is an emergent property</a:t>
            </a:r>
          </a:p>
          <a:p>
            <a:pPr marL="482597" indent="-342900">
              <a:buSzPts val="2200"/>
            </a:pPr>
            <a:r>
              <a:rPr lang="en-US" sz="2200" dirty="0"/>
              <a:t>The complexity of modern systems requires a well documented process with effective traceability and iteration capabilities</a:t>
            </a:r>
          </a:p>
          <a:p>
            <a:pPr indent="-368300">
              <a:lnSpc>
                <a:spcPct val="150000"/>
              </a:lnSpc>
              <a:buSzPts val="2200"/>
            </a:pPr>
            <a:endParaRPr lang="en-US" sz="2200" dirty="0"/>
          </a:p>
        </p:txBody>
      </p:sp>
      <p:sp>
        <p:nvSpPr>
          <p:cNvPr id="334" name="Google Shape;334;p53"/>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5</a:t>
            </a:fld>
            <a:endParaRPr/>
          </a:p>
        </p:txBody>
      </p:sp>
      <p:pic>
        <p:nvPicPr>
          <p:cNvPr id="6" name="Picture 5" descr="A dashboard of a vehicle&#10;&#10;Description automatically generated">
            <a:extLst>
              <a:ext uri="{FF2B5EF4-FFF2-40B4-BE49-F238E27FC236}">
                <a16:creationId xmlns:a16="http://schemas.microsoft.com/office/drawing/2014/main" id="{2DB54B99-AD92-43DE-066E-E4EF4B97542A}"/>
              </a:ext>
            </a:extLst>
          </p:cNvPr>
          <p:cNvPicPr>
            <a:picLocks noChangeAspect="1"/>
          </p:cNvPicPr>
          <p:nvPr/>
        </p:nvPicPr>
        <p:blipFill rotWithShape="1">
          <a:blip r:embed="rId3">
            <a:extLst>
              <a:ext uri="{28A0092B-C50C-407E-A947-70E740481C1C}">
                <a14:useLocalDpi xmlns:a14="http://schemas.microsoft.com/office/drawing/2010/main" val="0"/>
              </a:ext>
            </a:extLst>
          </a:blip>
          <a:srcRect l="8767" r="10308" b="3846"/>
          <a:stretch/>
        </p:blipFill>
        <p:spPr>
          <a:xfrm>
            <a:off x="9250454" y="3798105"/>
            <a:ext cx="4412643" cy="2422790"/>
          </a:xfrm>
          <a:prstGeom prst="rect">
            <a:avLst/>
          </a:prstGeom>
        </p:spPr>
      </p:pic>
      <p:sp>
        <p:nvSpPr>
          <p:cNvPr id="8" name="Rectangle: Rounded Corners 7">
            <a:extLst>
              <a:ext uri="{FF2B5EF4-FFF2-40B4-BE49-F238E27FC236}">
                <a16:creationId xmlns:a16="http://schemas.microsoft.com/office/drawing/2014/main" id="{8734742A-D111-EF55-F6D4-4428BDFDBA5A}"/>
              </a:ext>
            </a:extLst>
          </p:cNvPr>
          <p:cNvSpPr/>
          <p:nvPr/>
        </p:nvSpPr>
        <p:spPr>
          <a:xfrm>
            <a:off x="2971800" y="5842000"/>
            <a:ext cx="4876800" cy="1015799"/>
          </a:xfrm>
          <a:prstGeom prst="roundRect">
            <a:avLst/>
          </a:prstGeom>
          <a:solidFill>
            <a:srgbClr val="808080"/>
          </a:solidFill>
          <a:ln w="25400" cap="flat" cmpd="sng" algn="ctr">
            <a:solidFill>
              <a:srgbClr val="BBE0E3">
                <a:shade val="15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ＭＳ Ｐゴシック"/>
              </a:rPr>
              <a:t>Systems Engineering</a:t>
            </a:r>
            <a:r>
              <a:rPr lang="en-US" sz="2400" kern="1200" dirty="0">
                <a:solidFill>
                  <a:srgbClr val="FFFFFF"/>
                </a:solidFill>
                <a:ea typeface="ＭＳ Ｐゴシック"/>
              </a:rPr>
              <a:t> must play</a:t>
            </a:r>
            <a:r>
              <a:rPr kumimoji="0" lang="en-US" sz="2400" b="0" i="0" u="none" strike="noStrike" kern="1200" cap="none" spc="0" normalizeH="0" baseline="0" noProof="0" dirty="0">
                <a:ln>
                  <a:noFill/>
                </a:ln>
                <a:solidFill>
                  <a:srgbClr val="FFFFFF"/>
                </a:solidFill>
                <a:effectLst/>
                <a:uLnTx/>
                <a:uFillTx/>
                <a:latin typeface="Arial"/>
                <a:ea typeface="ＭＳ Ｐゴシック"/>
              </a:rPr>
              <a:t> a key role in secure system design</a:t>
            </a:r>
          </a:p>
        </p:txBody>
      </p:sp>
      <p:sp>
        <p:nvSpPr>
          <p:cNvPr id="9" name="TextBox 8">
            <a:extLst>
              <a:ext uri="{FF2B5EF4-FFF2-40B4-BE49-F238E27FC236}">
                <a16:creationId xmlns:a16="http://schemas.microsoft.com/office/drawing/2014/main" id="{CEAAF554-6BEA-8812-B618-DA4E64307AC9}"/>
              </a:ext>
            </a:extLst>
          </p:cNvPr>
          <p:cNvSpPr txBox="1"/>
          <p:nvPr/>
        </p:nvSpPr>
        <p:spPr>
          <a:xfrm>
            <a:off x="5344160" y="7366536"/>
            <a:ext cx="3129280" cy="369332"/>
          </a:xfrm>
          <a:prstGeom prst="rect">
            <a:avLst/>
          </a:prstGeom>
          <a:noFill/>
        </p:spPr>
        <p:txBody>
          <a:bodyPr wrap="square" rtlCol="0">
            <a:spAutoFit/>
          </a:bodyPr>
          <a:lstStyle/>
          <a:p>
            <a:r>
              <a:rPr lang="en-US" sz="1800" b="1" dirty="0">
                <a:solidFill>
                  <a:schemeClr val="bg1"/>
                </a:solidFill>
                <a:latin typeface="Proxima Nova" panose="020B0604020202020204" charset="0"/>
              </a:rPr>
              <a:t>Introduction and Motivation</a:t>
            </a:r>
          </a:p>
        </p:txBody>
      </p:sp>
      <p:pic>
        <p:nvPicPr>
          <p:cNvPr id="3" name="Picture 2">
            <a:extLst>
              <a:ext uri="{FF2B5EF4-FFF2-40B4-BE49-F238E27FC236}">
                <a16:creationId xmlns:a16="http://schemas.microsoft.com/office/drawing/2014/main" id="{243E1ABB-A402-939C-FE8F-CB9AF6B6165E}"/>
              </a:ext>
            </a:extLst>
          </p:cNvPr>
          <p:cNvPicPr>
            <a:picLocks noChangeAspect="1"/>
          </p:cNvPicPr>
          <p:nvPr/>
        </p:nvPicPr>
        <p:blipFill>
          <a:blip r:embed="rId4"/>
          <a:stretch>
            <a:fillRect/>
          </a:stretch>
        </p:blipFill>
        <p:spPr>
          <a:xfrm>
            <a:off x="9250454" y="1144608"/>
            <a:ext cx="4412643" cy="2484822"/>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32;p53">
            <a:extLst>
              <a:ext uri="{FF2B5EF4-FFF2-40B4-BE49-F238E27FC236}">
                <a16:creationId xmlns:a16="http://schemas.microsoft.com/office/drawing/2014/main" id="{EDBFA519-B569-7761-CA5C-2E425795DBAA}"/>
              </a:ext>
            </a:extLst>
          </p:cNvPr>
          <p:cNvSpPr txBox="1">
            <a:spLocks noGrp="1"/>
          </p:cNvSpPr>
          <p:nvPr>
            <p:ph type="title"/>
          </p:nvPr>
        </p:nvSpPr>
        <p:spPr>
          <a:xfrm>
            <a:off x="649367" y="366557"/>
            <a:ext cx="11755418" cy="840022"/>
          </a:xfrm>
          <a:prstGeom prst="rect">
            <a:avLst/>
          </a:prstGeom>
        </p:spPr>
        <p:txBody>
          <a:bodyPr spcFirstLastPara="1" wrap="square" lIns="80669" tIns="80669" rIns="80669" bIns="80669" anchor="b" anchorCtr="0">
            <a:spAutoFit/>
          </a:bodyPr>
          <a:lstStyle/>
          <a:p>
            <a:r>
              <a:rPr lang="en-US" sz="4400" b="1" dirty="0">
                <a:latin typeface="Proxima Nova" panose="020B0604020202020204" charset="0"/>
              </a:rPr>
              <a:t>EGRESS </a:t>
            </a:r>
            <a:r>
              <a:rPr lang="en-US" sz="4400" dirty="0">
                <a:latin typeface="Proxima Nova" panose="020B0604020202020204" charset="0"/>
              </a:rPr>
              <a:t>Place within the System-V Framework</a:t>
            </a:r>
            <a:endParaRPr sz="4400" dirty="0">
              <a:latin typeface="Proxima Nova" panose="020B0604020202020204" charset="0"/>
            </a:endParaRPr>
          </a:p>
        </p:txBody>
      </p:sp>
      <p:pic>
        <p:nvPicPr>
          <p:cNvPr id="14" name="Picture 13">
            <a:extLst>
              <a:ext uri="{FF2B5EF4-FFF2-40B4-BE49-F238E27FC236}">
                <a16:creationId xmlns:a16="http://schemas.microsoft.com/office/drawing/2014/main" id="{1F6BDD28-0738-AAAB-C043-785D36B027D5}"/>
              </a:ext>
            </a:extLst>
          </p:cNvPr>
          <p:cNvPicPr>
            <a:picLocks noChangeAspect="1"/>
          </p:cNvPicPr>
          <p:nvPr/>
        </p:nvPicPr>
        <p:blipFill>
          <a:blip r:embed="rId2"/>
          <a:stretch>
            <a:fillRect/>
          </a:stretch>
        </p:blipFill>
        <p:spPr>
          <a:xfrm>
            <a:off x="935401" y="1723188"/>
            <a:ext cx="7819642" cy="4978138"/>
          </a:xfrm>
          <a:prstGeom prst="rect">
            <a:avLst/>
          </a:prstGeom>
        </p:spPr>
      </p:pic>
      <p:sp>
        <p:nvSpPr>
          <p:cNvPr id="15" name="Google Shape;325;p52">
            <a:extLst>
              <a:ext uri="{FF2B5EF4-FFF2-40B4-BE49-F238E27FC236}">
                <a16:creationId xmlns:a16="http://schemas.microsoft.com/office/drawing/2014/main" id="{E6ACF8D4-E39E-6143-D122-FBEAE4EA5D55}"/>
              </a:ext>
            </a:extLst>
          </p:cNvPr>
          <p:cNvSpPr txBox="1">
            <a:spLocks/>
          </p:cNvSpPr>
          <p:nvPr/>
        </p:nvSpPr>
        <p:spPr>
          <a:xfrm>
            <a:off x="12930251" y="7253752"/>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50</a:t>
            </a:fld>
            <a:endParaRPr lang="en-US" sz="1800" b="1" dirty="0">
              <a:solidFill>
                <a:schemeClr val="bg1"/>
              </a:solidFill>
              <a:latin typeface="Proxima Nova" panose="020B0604020202020204" charset="0"/>
            </a:endParaRPr>
          </a:p>
        </p:txBody>
      </p:sp>
      <p:sp>
        <p:nvSpPr>
          <p:cNvPr id="16" name="TextBox 15">
            <a:extLst>
              <a:ext uri="{FF2B5EF4-FFF2-40B4-BE49-F238E27FC236}">
                <a16:creationId xmlns:a16="http://schemas.microsoft.com/office/drawing/2014/main" id="{E00C09F5-DC04-04B8-5EF6-FC212917DCD7}"/>
              </a:ext>
            </a:extLst>
          </p:cNvPr>
          <p:cNvSpPr txBox="1"/>
          <p:nvPr/>
        </p:nvSpPr>
        <p:spPr>
          <a:xfrm>
            <a:off x="5775959" y="7406308"/>
            <a:ext cx="2688419"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#2</a:t>
            </a:r>
          </a:p>
        </p:txBody>
      </p:sp>
      <p:pic>
        <p:nvPicPr>
          <p:cNvPr id="5" name="Picture 4" descr="A tan vehicle with black wheels&#10;&#10;Description automatically generated">
            <a:extLst>
              <a:ext uri="{FF2B5EF4-FFF2-40B4-BE49-F238E27FC236}">
                <a16:creationId xmlns:a16="http://schemas.microsoft.com/office/drawing/2014/main" id="{E9723505-C909-67EF-670D-E64E7C1810D3}"/>
              </a:ext>
            </a:extLst>
          </p:cNvPr>
          <p:cNvPicPr>
            <a:picLocks noChangeAspect="1"/>
          </p:cNvPicPr>
          <p:nvPr/>
        </p:nvPicPr>
        <p:blipFill rotWithShape="1">
          <a:blip r:embed="rId3"/>
          <a:srcRect l="19341" t="15322" r="13553" b="2807"/>
          <a:stretch/>
        </p:blipFill>
        <p:spPr>
          <a:xfrm>
            <a:off x="9168268" y="4212257"/>
            <a:ext cx="4176583" cy="2866283"/>
          </a:xfrm>
          <a:prstGeom prst="rect">
            <a:avLst/>
          </a:prstGeom>
        </p:spPr>
      </p:pic>
      <p:sp>
        <p:nvSpPr>
          <p:cNvPr id="9" name="TextBox 8">
            <a:extLst>
              <a:ext uri="{FF2B5EF4-FFF2-40B4-BE49-F238E27FC236}">
                <a16:creationId xmlns:a16="http://schemas.microsoft.com/office/drawing/2014/main" id="{65FD9188-97EA-6B5F-C5AD-C6FE22FF5BCD}"/>
              </a:ext>
            </a:extLst>
          </p:cNvPr>
          <p:cNvSpPr txBox="1"/>
          <p:nvPr/>
        </p:nvSpPr>
        <p:spPr>
          <a:xfrm>
            <a:off x="9458377" y="3293654"/>
            <a:ext cx="4176583" cy="830997"/>
          </a:xfrm>
          <a:prstGeom prst="rect">
            <a:avLst/>
          </a:prstGeom>
          <a:noFill/>
        </p:spPr>
        <p:txBody>
          <a:bodyPr wrap="square">
            <a:spAutoFit/>
          </a:bodyPr>
          <a:lstStyle/>
          <a:p>
            <a:r>
              <a:rPr lang="en-US" sz="2400" dirty="0">
                <a:solidFill>
                  <a:srgbClr val="1E4D2B"/>
                </a:solidFill>
                <a:latin typeface="Proxima Nova" panose="020B0604020202020204" charset="0"/>
              </a:rPr>
              <a:t>System of Interest</a:t>
            </a:r>
            <a:r>
              <a:rPr kumimoji="0" lang="en-US" sz="2400" b="0" i="0" u="none" strike="noStrike" kern="0" cap="none" spc="0" normalizeH="0" baseline="0" noProof="0" dirty="0">
                <a:ln>
                  <a:noFill/>
                </a:ln>
                <a:solidFill>
                  <a:srgbClr val="1E4D2B"/>
                </a:solidFill>
                <a:effectLst/>
                <a:uLnTx/>
                <a:uFillTx/>
                <a:latin typeface="Proxima Nova" panose="020B0604020202020204" charset="0"/>
                <a:cs typeface="Arial"/>
                <a:sym typeface="Arial"/>
              </a:rPr>
              <a:t> for demonstration: Polaris MRZR</a:t>
            </a:r>
            <a:endParaRPr lang="en-US" sz="900" dirty="0"/>
          </a:p>
        </p:txBody>
      </p:sp>
    </p:spTree>
    <p:extLst>
      <p:ext uri="{BB962C8B-B14F-4D97-AF65-F5344CB8AC3E}">
        <p14:creationId xmlns:p14="http://schemas.microsoft.com/office/powerpoint/2010/main" val="2370044686"/>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C493164-C5E9-DA46-9994-857540776CA3}"/>
              </a:ext>
            </a:extLst>
          </p:cNvPr>
          <p:cNvPicPr>
            <a:picLocks noChangeAspect="1"/>
          </p:cNvPicPr>
          <p:nvPr/>
        </p:nvPicPr>
        <p:blipFill>
          <a:blip r:embed="rId2"/>
          <a:stretch>
            <a:fillRect/>
          </a:stretch>
        </p:blipFill>
        <p:spPr>
          <a:xfrm>
            <a:off x="11382007" y="0"/>
            <a:ext cx="2408738" cy="2208010"/>
          </a:xfrm>
          <a:prstGeom prst="rect">
            <a:avLst/>
          </a:prstGeom>
        </p:spPr>
      </p:pic>
      <p:sp>
        <p:nvSpPr>
          <p:cNvPr id="6" name="Oval 5">
            <a:extLst>
              <a:ext uri="{FF2B5EF4-FFF2-40B4-BE49-F238E27FC236}">
                <a16:creationId xmlns:a16="http://schemas.microsoft.com/office/drawing/2014/main" id="{902C9B30-3556-4433-9CDA-0FE57E2835D7}"/>
              </a:ext>
            </a:extLst>
          </p:cNvPr>
          <p:cNvSpPr/>
          <p:nvPr/>
        </p:nvSpPr>
        <p:spPr>
          <a:xfrm>
            <a:off x="11568644" y="325575"/>
            <a:ext cx="369794" cy="267903"/>
          </a:xfrm>
          <a:prstGeom prst="ellipse">
            <a:avLst/>
          </a:prstGeom>
          <a:solidFill>
            <a:schemeClr val="accent1">
              <a:alpha val="32000"/>
            </a:schemeClr>
          </a:solidFill>
          <a:ln>
            <a:solidFill>
              <a:srgbClr val="FF0000"/>
            </a:solidFill>
          </a:ln>
          <a:effectLst>
            <a:reflection endPos="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18"/>
          </a:p>
        </p:txBody>
      </p:sp>
      <p:sp>
        <p:nvSpPr>
          <p:cNvPr id="7" name="Title 1">
            <a:extLst>
              <a:ext uri="{FF2B5EF4-FFF2-40B4-BE49-F238E27FC236}">
                <a16:creationId xmlns:a16="http://schemas.microsoft.com/office/drawing/2014/main" id="{B07B880C-8B39-E0F1-4DAC-03A58549A5E8}"/>
              </a:ext>
            </a:extLst>
          </p:cNvPr>
          <p:cNvSpPr>
            <a:spLocks noGrp="1"/>
          </p:cNvSpPr>
          <p:nvPr>
            <p:ph type="title"/>
          </p:nvPr>
        </p:nvSpPr>
        <p:spPr>
          <a:xfrm>
            <a:off x="194122" y="206771"/>
            <a:ext cx="12561453" cy="861744"/>
          </a:xfrm>
        </p:spPr>
        <p:txBody>
          <a:bodyPr/>
          <a:lstStyle/>
          <a:p>
            <a:r>
              <a:rPr lang="en-US" sz="4400" dirty="0"/>
              <a:t>Step 1: System Purpose and Goals Diagram</a:t>
            </a:r>
          </a:p>
        </p:txBody>
      </p:sp>
      <p:pic>
        <p:nvPicPr>
          <p:cNvPr id="9" name="Graphic 8">
            <a:extLst>
              <a:ext uri="{FF2B5EF4-FFF2-40B4-BE49-F238E27FC236}">
                <a16:creationId xmlns:a16="http://schemas.microsoft.com/office/drawing/2014/main" id="{24558D69-7591-90D6-0A13-A1E60F01A7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08800" y="2219324"/>
            <a:ext cx="6813550" cy="4482599"/>
          </a:xfrm>
          <a:prstGeom prst="rect">
            <a:avLst/>
          </a:prstGeom>
        </p:spPr>
      </p:pic>
      <p:sp>
        <p:nvSpPr>
          <p:cNvPr id="11" name="Google Shape;325;p52">
            <a:extLst>
              <a:ext uri="{FF2B5EF4-FFF2-40B4-BE49-F238E27FC236}">
                <a16:creationId xmlns:a16="http://schemas.microsoft.com/office/drawing/2014/main" id="{16890245-A080-23CA-9B60-7A69A4639088}"/>
              </a:ext>
            </a:extLst>
          </p:cNvPr>
          <p:cNvSpPr txBox="1">
            <a:spLocks/>
          </p:cNvSpPr>
          <p:nvPr/>
        </p:nvSpPr>
        <p:spPr>
          <a:xfrm>
            <a:off x="12930251" y="7253752"/>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51</a:t>
            </a:fld>
            <a:endParaRPr lang="en-US" sz="1800" b="1" dirty="0">
              <a:solidFill>
                <a:schemeClr val="bg1"/>
              </a:solidFill>
              <a:latin typeface="Proxima Nova" panose="020B0604020202020204" charset="0"/>
            </a:endParaRPr>
          </a:p>
        </p:txBody>
      </p:sp>
      <p:sp>
        <p:nvSpPr>
          <p:cNvPr id="12" name="TextBox 11">
            <a:extLst>
              <a:ext uri="{FF2B5EF4-FFF2-40B4-BE49-F238E27FC236}">
                <a16:creationId xmlns:a16="http://schemas.microsoft.com/office/drawing/2014/main" id="{E4169FD6-3B67-ED1E-8D7E-6EA604E239C4}"/>
              </a:ext>
            </a:extLst>
          </p:cNvPr>
          <p:cNvSpPr txBox="1"/>
          <p:nvPr/>
        </p:nvSpPr>
        <p:spPr>
          <a:xfrm>
            <a:off x="5775959" y="7406308"/>
            <a:ext cx="2688419"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#2</a:t>
            </a:r>
          </a:p>
        </p:txBody>
      </p:sp>
      <p:sp>
        <p:nvSpPr>
          <p:cNvPr id="2" name="Google Shape;333;p53">
            <a:extLst>
              <a:ext uri="{FF2B5EF4-FFF2-40B4-BE49-F238E27FC236}">
                <a16:creationId xmlns:a16="http://schemas.microsoft.com/office/drawing/2014/main" id="{EEF94E9C-A39E-B5D5-6224-D55C898638E0}"/>
              </a:ext>
            </a:extLst>
          </p:cNvPr>
          <p:cNvSpPr txBox="1">
            <a:spLocks noGrp="1"/>
          </p:cNvSpPr>
          <p:nvPr/>
        </p:nvSpPr>
        <p:spPr>
          <a:xfrm>
            <a:off x="441869" y="1333087"/>
            <a:ext cx="5946574" cy="1985129"/>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342900" algn="l" rtl="0">
              <a:lnSpc>
                <a:spcPct val="120000"/>
              </a:lnSpc>
              <a:spcBef>
                <a:spcPts val="6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1pPr>
            <a:lvl2pPr marL="914400" marR="0" lvl="1"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2pPr>
            <a:lvl3pPr marL="1371600" marR="0" lvl="2"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3pPr>
            <a:lvl4pPr marL="1828800" marR="0" lvl="3"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4pPr>
            <a:lvl5pPr marL="2286000" marR="0" lvl="4" indent="-333248" algn="l" rtl="0">
              <a:lnSpc>
                <a:spcPct val="100000"/>
              </a:lnSpc>
              <a:spcBef>
                <a:spcPts val="600"/>
              </a:spcBef>
              <a:spcAft>
                <a:spcPts val="0"/>
              </a:spcAft>
              <a:buClr>
                <a:schemeClr val="dk1"/>
              </a:buClr>
              <a:buSzPts val="1648"/>
              <a:buFont typeface="Arial"/>
              <a:buChar char="»"/>
              <a:defRPr sz="1648" b="0" i="0" u="none" strike="noStrike" cap="none">
                <a:solidFill>
                  <a:schemeClr val="dk1"/>
                </a:solidFill>
                <a:latin typeface="Libre Franklin"/>
                <a:ea typeface="Libre Franklin"/>
                <a:cs typeface="Libre Franklin"/>
                <a:sym typeface="Libre Franklin"/>
              </a:defRPr>
            </a:lvl5pPr>
            <a:lvl6pPr marL="2743200" marR="0" lvl="5"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9pPr>
          </a:lstStyle>
          <a:p>
            <a:pPr marL="374650" indent="-285750">
              <a:lnSpc>
                <a:spcPct val="150000"/>
              </a:lnSpc>
              <a:buSzPts val="2200"/>
            </a:pPr>
            <a:r>
              <a:rPr lang="en-US" sz="2400" dirty="0"/>
              <a:t>Guide the rest of the modeling process</a:t>
            </a:r>
          </a:p>
          <a:p>
            <a:pPr marL="831850" lvl="1" indent="-285750">
              <a:lnSpc>
                <a:spcPct val="150000"/>
              </a:lnSpc>
              <a:buSzPts val="2200"/>
            </a:pPr>
            <a:r>
              <a:rPr lang="en-US" sz="2200" dirty="0"/>
              <a:t>High level of abstraction </a:t>
            </a:r>
          </a:p>
          <a:p>
            <a:pPr marL="831850" lvl="1" indent="-285750">
              <a:lnSpc>
                <a:spcPct val="150000"/>
              </a:lnSpc>
              <a:buSzPts val="2200"/>
            </a:pPr>
            <a:r>
              <a:rPr lang="en-US" sz="2200" dirty="0"/>
              <a:t>Ensure stakeholder agreement</a:t>
            </a:r>
          </a:p>
        </p:txBody>
      </p:sp>
      <p:sp>
        <p:nvSpPr>
          <p:cNvPr id="3" name="Google Shape;333;p53">
            <a:extLst>
              <a:ext uri="{FF2B5EF4-FFF2-40B4-BE49-F238E27FC236}">
                <a16:creationId xmlns:a16="http://schemas.microsoft.com/office/drawing/2014/main" id="{6DD6B9F2-0847-6ADF-051A-7F343451FE6B}"/>
              </a:ext>
            </a:extLst>
          </p:cNvPr>
          <p:cNvSpPr txBox="1">
            <a:spLocks noGrp="1"/>
          </p:cNvSpPr>
          <p:nvPr/>
        </p:nvSpPr>
        <p:spPr>
          <a:xfrm>
            <a:off x="441869" y="3679324"/>
            <a:ext cx="5946574" cy="3185457"/>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342900" algn="l" rtl="0">
              <a:lnSpc>
                <a:spcPct val="120000"/>
              </a:lnSpc>
              <a:spcBef>
                <a:spcPts val="6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1pPr>
            <a:lvl2pPr marL="914400" marR="0" lvl="1"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2pPr>
            <a:lvl3pPr marL="1371600" marR="0" lvl="2"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3pPr>
            <a:lvl4pPr marL="1828800" marR="0" lvl="3"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4pPr>
            <a:lvl5pPr marL="2286000" marR="0" lvl="4" indent="-333248" algn="l" rtl="0">
              <a:lnSpc>
                <a:spcPct val="100000"/>
              </a:lnSpc>
              <a:spcBef>
                <a:spcPts val="600"/>
              </a:spcBef>
              <a:spcAft>
                <a:spcPts val="0"/>
              </a:spcAft>
              <a:buClr>
                <a:schemeClr val="dk1"/>
              </a:buClr>
              <a:buSzPts val="1648"/>
              <a:buFont typeface="Arial"/>
              <a:buChar char="»"/>
              <a:defRPr sz="1648" b="0" i="0" u="none" strike="noStrike" cap="none">
                <a:solidFill>
                  <a:schemeClr val="dk1"/>
                </a:solidFill>
                <a:latin typeface="Libre Franklin"/>
                <a:ea typeface="Libre Franklin"/>
                <a:cs typeface="Libre Franklin"/>
                <a:sym typeface="Libre Franklin"/>
              </a:defRPr>
            </a:lvl5pPr>
            <a:lvl6pPr marL="2743200" marR="0" lvl="5"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9pPr>
          </a:lstStyle>
          <a:p>
            <a:pPr marL="374650" indent="-285750">
              <a:lnSpc>
                <a:spcPct val="150000"/>
              </a:lnSpc>
              <a:buSzPts val="2200"/>
            </a:pPr>
            <a:r>
              <a:rPr lang="en-US" sz="2400" dirty="0"/>
              <a:t>Uses a </a:t>
            </a:r>
            <a:r>
              <a:rPr lang="en-US" sz="2400" i="1" dirty="0"/>
              <a:t>block definition diagram</a:t>
            </a:r>
          </a:p>
          <a:p>
            <a:pPr marL="374650" indent="-285750">
              <a:lnSpc>
                <a:spcPct val="150000"/>
              </a:lnSpc>
              <a:buSzPts val="2200"/>
            </a:pPr>
            <a:r>
              <a:rPr lang="en-US" sz="2400" dirty="0"/>
              <a:t>Custom Stereotypes: </a:t>
            </a:r>
            <a:r>
              <a:rPr lang="en-US" sz="2400" i="1" dirty="0"/>
              <a:t>Goal, Purpose, and Method</a:t>
            </a:r>
          </a:p>
          <a:p>
            <a:pPr marL="374650" indent="-285750">
              <a:lnSpc>
                <a:spcPct val="150000"/>
              </a:lnSpc>
              <a:buSzPts val="2200"/>
            </a:pPr>
            <a:r>
              <a:rPr lang="en-US" sz="2400" dirty="0"/>
              <a:t>Custom dependency: </a:t>
            </a:r>
            <a:r>
              <a:rPr lang="en-US" sz="2400" i="1" dirty="0"/>
              <a:t>In order to… </a:t>
            </a:r>
            <a:r>
              <a:rPr lang="en-US" sz="2400" dirty="0"/>
              <a:t>and</a:t>
            </a:r>
            <a:r>
              <a:rPr lang="en-US" sz="2400" i="1" dirty="0"/>
              <a:t> By means of…</a:t>
            </a:r>
          </a:p>
        </p:txBody>
      </p:sp>
    </p:spTree>
    <p:extLst>
      <p:ext uri="{BB962C8B-B14F-4D97-AF65-F5344CB8AC3E}">
        <p14:creationId xmlns:p14="http://schemas.microsoft.com/office/powerpoint/2010/main" val="1423084199"/>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2FF42-6ED4-89CC-323C-213D68791DBF}"/>
              </a:ext>
            </a:extLst>
          </p:cNvPr>
          <p:cNvSpPr>
            <a:spLocks noGrp="1"/>
          </p:cNvSpPr>
          <p:nvPr>
            <p:ph type="title"/>
          </p:nvPr>
        </p:nvSpPr>
        <p:spPr>
          <a:xfrm>
            <a:off x="194122" y="145216"/>
            <a:ext cx="12561453" cy="923299"/>
          </a:xfrm>
        </p:spPr>
        <p:txBody>
          <a:bodyPr/>
          <a:lstStyle/>
          <a:p>
            <a:r>
              <a:rPr lang="en-US" sz="4800" dirty="0"/>
              <a:t>Step 2: System Context Diagram</a:t>
            </a:r>
          </a:p>
        </p:txBody>
      </p:sp>
      <p:pic>
        <p:nvPicPr>
          <p:cNvPr id="3" name="Picture 2">
            <a:extLst>
              <a:ext uri="{FF2B5EF4-FFF2-40B4-BE49-F238E27FC236}">
                <a16:creationId xmlns:a16="http://schemas.microsoft.com/office/drawing/2014/main" id="{03FD38D9-AAF2-3D75-E6FC-1B2A7EE42A57}"/>
              </a:ext>
            </a:extLst>
          </p:cNvPr>
          <p:cNvPicPr>
            <a:picLocks noChangeAspect="1"/>
          </p:cNvPicPr>
          <p:nvPr/>
        </p:nvPicPr>
        <p:blipFill>
          <a:blip r:embed="rId2"/>
          <a:stretch>
            <a:fillRect/>
          </a:stretch>
        </p:blipFill>
        <p:spPr>
          <a:xfrm>
            <a:off x="11382007" y="0"/>
            <a:ext cx="2408738" cy="2208010"/>
          </a:xfrm>
          <a:prstGeom prst="rect">
            <a:avLst/>
          </a:prstGeom>
        </p:spPr>
      </p:pic>
      <p:sp>
        <p:nvSpPr>
          <p:cNvPr id="7" name="Oval 6">
            <a:extLst>
              <a:ext uri="{FF2B5EF4-FFF2-40B4-BE49-F238E27FC236}">
                <a16:creationId xmlns:a16="http://schemas.microsoft.com/office/drawing/2014/main" id="{178506C8-BC42-5DDE-C525-2F77D6AE2E46}"/>
              </a:ext>
            </a:extLst>
          </p:cNvPr>
          <p:cNvSpPr/>
          <p:nvPr/>
        </p:nvSpPr>
        <p:spPr>
          <a:xfrm>
            <a:off x="11896474" y="310549"/>
            <a:ext cx="369794" cy="267903"/>
          </a:xfrm>
          <a:prstGeom prst="ellipse">
            <a:avLst/>
          </a:prstGeom>
          <a:solidFill>
            <a:schemeClr val="accent1">
              <a:alpha val="32000"/>
            </a:schemeClr>
          </a:solidFill>
          <a:ln>
            <a:solidFill>
              <a:srgbClr val="FF0000"/>
            </a:solidFill>
          </a:ln>
          <a:effectLst>
            <a:reflection endPos="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18"/>
          </a:p>
        </p:txBody>
      </p:sp>
      <p:sp>
        <p:nvSpPr>
          <p:cNvPr id="10" name="Google Shape;325;p52">
            <a:extLst>
              <a:ext uri="{FF2B5EF4-FFF2-40B4-BE49-F238E27FC236}">
                <a16:creationId xmlns:a16="http://schemas.microsoft.com/office/drawing/2014/main" id="{C3FD966E-167E-D887-7BA4-4284C508C0D0}"/>
              </a:ext>
            </a:extLst>
          </p:cNvPr>
          <p:cNvSpPr txBox="1">
            <a:spLocks/>
          </p:cNvSpPr>
          <p:nvPr/>
        </p:nvSpPr>
        <p:spPr>
          <a:xfrm>
            <a:off x="12930251" y="7253752"/>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52</a:t>
            </a:fld>
            <a:endParaRPr lang="en-US" sz="1800" b="1" dirty="0">
              <a:solidFill>
                <a:schemeClr val="bg1"/>
              </a:solidFill>
              <a:latin typeface="Proxima Nova" panose="020B0604020202020204" charset="0"/>
            </a:endParaRPr>
          </a:p>
        </p:txBody>
      </p:sp>
      <p:sp>
        <p:nvSpPr>
          <p:cNvPr id="11" name="TextBox 10">
            <a:extLst>
              <a:ext uri="{FF2B5EF4-FFF2-40B4-BE49-F238E27FC236}">
                <a16:creationId xmlns:a16="http://schemas.microsoft.com/office/drawing/2014/main" id="{E571C08E-FC8B-1548-FDCB-327C65C05A5F}"/>
              </a:ext>
            </a:extLst>
          </p:cNvPr>
          <p:cNvSpPr txBox="1"/>
          <p:nvPr/>
        </p:nvSpPr>
        <p:spPr>
          <a:xfrm>
            <a:off x="5775959" y="7406308"/>
            <a:ext cx="2688419"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#2</a:t>
            </a:r>
          </a:p>
        </p:txBody>
      </p:sp>
      <p:sp>
        <p:nvSpPr>
          <p:cNvPr id="4" name="Google Shape;333;p53">
            <a:extLst>
              <a:ext uri="{FF2B5EF4-FFF2-40B4-BE49-F238E27FC236}">
                <a16:creationId xmlns:a16="http://schemas.microsoft.com/office/drawing/2014/main" id="{8DD6C12F-9CBC-F501-D722-B36CEDD667B3}"/>
              </a:ext>
            </a:extLst>
          </p:cNvPr>
          <p:cNvSpPr txBox="1">
            <a:spLocks noGrp="1"/>
          </p:cNvSpPr>
          <p:nvPr/>
        </p:nvSpPr>
        <p:spPr>
          <a:xfrm>
            <a:off x="441869" y="1333087"/>
            <a:ext cx="5553453" cy="492439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342900" algn="l" rtl="0">
              <a:lnSpc>
                <a:spcPct val="120000"/>
              </a:lnSpc>
              <a:spcBef>
                <a:spcPts val="6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1pPr>
            <a:lvl2pPr marL="914400" marR="0" lvl="1"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2pPr>
            <a:lvl3pPr marL="1371600" marR="0" lvl="2"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3pPr>
            <a:lvl4pPr marL="1828800" marR="0" lvl="3"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4pPr>
            <a:lvl5pPr marL="2286000" marR="0" lvl="4" indent="-333248" algn="l" rtl="0">
              <a:lnSpc>
                <a:spcPct val="100000"/>
              </a:lnSpc>
              <a:spcBef>
                <a:spcPts val="600"/>
              </a:spcBef>
              <a:spcAft>
                <a:spcPts val="0"/>
              </a:spcAft>
              <a:buClr>
                <a:schemeClr val="dk1"/>
              </a:buClr>
              <a:buSzPts val="1648"/>
              <a:buFont typeface="Arial"/>
              <a:buChar char="»"/>
              <a:defRPr sz="1648" b="0" i="0" u="none" strike="noStrike" cap="none">
                <a:solidFill>
                  <a:schemeClr val="dk1"/>
                </a:solidFill>
                <a:latin typeface="Libre Franklin"/>
                <a:ea typeface="Libre Franklin"/>
                <a:cs typeface="Libre Franklin"/>
                <a:sym typeface="Libre Franklin"/>
              </a:defRPr>
            </a:lvl5pPr>
            <a:lvl6pPr marL="2743200" marR="0" lvl="5"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9pPr>
          </a:lstStyle>
          <a:p>
            <a:pPr marL="374650" indent="-285750">
              <a:lnSpc>
                <a:spcPct val="150000"/>
              </a:lnSpc>
              <a:buSzPts val="2200"/>
            </a:pPr>
            <a:r>
              <a:rPr lang="en-US" sz="2400" dirty="0"/>
              <a:t>Capture the context in which the system will operate: What is ’in bounds’ for the system design?</a:t>
            </a:r>
          </a:p>
          <a:p>
            <a:pPr marL="374650" indent="-285750">
              <a:lnSpc>
                <a:spcPct val="150000"/>
              </a:lnSpc>
              <a:buSzPts val="2200"/>
            </a:pPr>
            <a:r>
              <a:rPr lang="en-US" sz="2400" dirty="0"/>
              <a:t>Considered ’complete’ when all relevant elements external to the system have been identified</a:t>
            </a:r>
          </a:p>
          <a:p>
            <a:pPr marL="374650" indent="-285750">
              <a:lnSpc>
                <a:spcPct val="150000"/>
              </a:lnSpc>
              <a:buSzPts val="2200"/>
            </a:pPr>
            <a:r>
              <a:rPr lang="en-US" sz="2400" dirty="0"/>
              <a:t>Uses a </a:t>
            </a:r>
            <a:r>
              <a:rPr lang="en-US" sz="2400" i="1" dirty="0"/>
              <a:t>block definition diagram</a:t>
            </a:r>
          </a:p>
          <a:p>
            <a:pPr marL="374650" indent="-285750">
              <a:lnSpc>
                <a:spcPct val="150000"/>
              </a:lnSpc>
              <a:buSzPts val="2200"/>
            </a:pPr>
            <a:r>
              <a:rPr lang="en-US" sz="2400" dirty="0"/>
              <a:t>Ensures stakeholder agreement</a:t>
            </a:r>
          </a:p>
        </p:txBody>
      </p:sp>
      <p:pic>
        <p:nvPicPr>
          <p:cNvPr id="6" name="Graphic 5">
            <a:extLst>
              <a:ext uri="{FF2B5EF4-FFF2-40B4-BE49-F238E27FC236}">
                <a16:creationId xmlns:a16="http://schemas.microsoft.com/office/drawing/2014/main" id="{B89288E4-FC15-E5C4-614E-E90E9A38EB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82640" y="2353226"/>
            <a:ext cx="7876811" cy="4949542"/>
          </a:xfrm>
          <a:prstGeom prst="rect">
            <a:avLst/>
          </a:prstGeom>
        </p:spPr>
      </p:pic>
    </p:spTree>
    <p:extLst>
      <p:ext uri="{BB962C8B-B14F-4D97-AF65-F5344CB8AC3E}">
        <p14:creationId xmlns:p14="http://schemas.microsoft.com/office/powerpoint/2010/main" val="162448472"/>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2FF42-6ED4-89CC-323C-213D68791DBF}"/>
              </a:ext>
            </a:extLst>
          </p:cNvPr>
          <p:cNvSpPr>
            <a:spLocks noGrp="1"/>
          </p:cNvSpPr>
          <p:nvPr>
            <p:ph type="title"/>
          </p:nvPr>
        </p:nvSpPr>
        <p:spPr>
          <a:xfrm>
            <a:off x="194122" y="145216"/>
            <a:ext cx="12561453" cy="923299"/>
          </a:xfrm>
        </p:spPr>
        <p:txBody>
          <a:bodyPr/>
          <a:lstStyle/>
          <a:p>
            <a:r>
              <a:rPr lang="en-US" sz="4800" dirty="0"/>
              <a:t>Step 3: Use Case Diagram</a:t>
            </a:r>
          </a:p>
        </p:txBody>
      </p:sp>
      <p:pic>
        <p:nvPicPr>
          <p:cNvPr id="3" name="Picture 2">
            <a:extLst>
              <a:ext uri="{FF2B5EF4-FFF2-40B4-BE49-F238E27FC236}">
                <a16:creationId xmlns:a16="http://schemas.microsoft.com/office/drawing/2014/main" id="{03FD38D9-AAF2-3D75-E6FC-1B2A7EE42A57}"/>
              </a:ext>
            </a:extLst>
          </p:cNvPr>
          <p:cNvPicPr>
            <a:picLocks noChangeAspect="1"/>
          </p:cNvPicPr>
          <p:nvPr/>
        </p:nvPicPr>
        <p:blipFill>
          <a:blip r:embed="rId2"/>
          <a:stretch>
            <a:fillRect/>
          </a:stretch>
        </p:blipFill>
        <p:spPr>
          <a:xfrm>
            <a:off x="11382007" y="0"/>
            <a:ext cx="2408738" cy="2208010"/>
          </a:xfrm>
          <a:prstGeom prst="rect">
            <a:avLst/>
          </a:prstGeom>
        </p:spPr>
      </p:pic>
      <p:sp>
        <p:nvSpPr>
          <p:cNvPr id="7" name="Oval 6">
            <a:extLst>
              <a:ext uri="{FF2B5EF4-FFF2-40B4-BE49-F238E27FC236}">
                <a16:creationId xmlns:a16="http://schemas.microsoft.com/office/drawing/2014/main" id="{178506C8-BC42-5DDE-C525-2F77D6AE2E46}"/>
              </a:ext>
            </a:extLst>
          </p:cNvPr>
          <p:cNvSpPr/>
          <p:nvPr/>
        </p:nvSpPr>
        <p:spPr>
          <a:xfrm>
            <a:off x="11940603" y="542551"/>
            <a:ext cx="369794" cy="267903"/>
          </a:xfrm>
          <a:prstGeom prst="ellipse">
            <a:avLst/>
          </a:prstGeom>
          <a:solidFill>
            <a:schemeClr val="accent1">
              <a:alpha val="32000"/>
            </a:schemeClr>
          </a:solidFill>
          <a:ln>
            <a:solidFill>
              <a:srgbClr val="FF0000"/>
            </a:solidFill>
          </a:ln>
          <a:effectLst>
            <a:reflection endPos="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18"/>
          </a:p>
        </p:txBody>
      </p:sp>
      <p:pic>
        <p:nvPicPr>
          <p:cNvPr id="5" name="Graphic 4">
            <a:extLst>
              <a:ext uri="{FF2B5EF4-FFF2-40B4-BE49-F238E27FC236}">
                <a16:creationId xmlns:a16="http://schemas.microsoft.com/office/drawing/2014/main" id="{E2E2C90C-D958-2A1A-DCF3-F7C05D2FD4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57135" y="2351460"/>
            <a:ext cx="7515819" cy="4049339"/>
          </a:xfrm>
          <a:prstGeom prst="rect">
            <a:avLst/>
          </a:prstGeom>
        </p:spPr>
      </p:pic>
      <p:sp>
        <p:nvSpPr>
          <p:cNvPr id="6" name="Google Shape;325;p52">
            <a:extLst>
              <a:ext uri="{FF2B5EF4-FFF2-40B4-BE49-F238E27FC236}">
                <a16:creationId xmlns:a16="http://schemas.microsoft.com/office/drawing/2014/main" id="{1765C8BE-26CD-A1E2-7498-8CD14CD3354C}"/>
              </a:ext>
            </a:extLst>
          </p:cNvPr>
          <p:cNvSpPr txBox="1">
            <a:spLocks/>
          </p:cNvSpPr>
          <p:nvPr/>
        </p:nvSpPr>
        <p:spPr>
          <a:xfrm>
            <a:off x="12930251" y="7253752"/>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53</a:t>
            </a:fld>
            <a:endParaRPr lang="en-US" sz="1800" b="1" dirty="0">
              <a:solidFill>
                <a:schemeClr val="bg1"/>
              </a:solidFill>
              <a:latin typeface="Proxima Nova" panose="020B0604020202020204" charset="0"/>
            </a:endParaRPr>
          </a:p>
        </p:txBody>
      </p:sp>
      <p:sp>
        <p:nvSpPr>
          <p:cNvPr id="8" name="TextBox 7">
            <a:extLst>
              <a:ext uri="{FF2B5EF4-FFF2-40B4-BE49-F238E27FC236}">
                <a16:creationId xmlns:a16="http://schemas.microsoft.com/office/drawing/2014/main" id="{75AE0638-D93D-F2AE-AD47-22D0E7B83942}"/>
              </a:ext>
            </a:extLst>
          </p:cNvPr>
          <p:cNvSpPr txBox="1"/>
          <p:nvPr/>
        </p:nvSpPr>
        <p:spPr>
          <a:xfrm>
            <a:off x="5775959" y="7406308"/>
            <a:ext cx="2688419"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#2</a:t>
            </a:r>
          </a:p>
        </p:txBody>
      </p:sp>
      <p:sp>
        <p:nvSpPr>
          <p:cNvPr id="10" name="Google Shape;333;p53">
            <a:extLst>
              <a:ext uri="{FF2B5EF4-FFF2-40B4-BE49-F238E27FC236}">
                <a16:creationId xmlns:a16="http://schemas.microsoft.com/office/drawing/2014/main" id="{D7311B75-0A0B-F666-CB8A-AEA36A6FF9E1}"/>
              </a:ext>
            </a:extLst>
          </p:cNvPr>
          <p:cNvSpPr txBox="1">
            <a:spLocks noGrp="1"/>
          </p:cNvSpPr>
          <p:nvPr/>
        </p:nvSpPr>
        <p:spPr>
          <a:xfrm>
            <a:off x="441869" y="1333087"/>
            <a:ext cx="5553453" cy="5601503"/>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342900" algn="l" rtl="0">
              <a:lnSpc>
                <a:spcPct val="120000"/>
              </a:lnSpc>
              <a:spcBef>
                <a:spcPts val="6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1pPr>
            <a:lvl2pPr marL="914400" marR="0" lvl="1"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2pPr>
            <a:lvl3pPr marL="1371600" marR="0" lvl="2"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3pPr>
            <a:lvl4pPr marL="1828800" marR="0" lvl="3"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4pPr>
            <a:lvl5pPr marL="2286000" marR="0" lvl="4" indent="-333248" algn="l" rtl="0">
              <a:lnSpc>
                <a:spcPct val="100000"/>
              </a:lnSpc>
              <a:spcBef>
                <a:spcPts val="600"/>
              </a:spcBef>
              <a:spcAft>
                <a:spcPts val="0"/>
              </a:spcAft>
              <a:buClr>
                <a:schemeClr val="dk1"/>
              </a:buClr>
              <a:buSzPts val="1648"/>
              <a:buFont typeface="Arial"/>
              <a:buChar char="»"/>
              <a:defRPr sz="1648" b="0" i="0" u="none" strike="noStrike" cap="none">
                <a:solidFill>
                  <a:schemeClr val="dk1"/>
                </a:solidFill>
                <a:latin typeface="Libre Franklin"/>
                <a:ea typeface="Libre Franklin"/>
                <a:cs typeface="Libre Franklin"/>
                <a:sym typeface="Libre Franklin"/>
              </a:defRPr>
            </a:lvl5pPr>
            <a:lvl6pPr marL="2743200" marR="0" lvl="5"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9pPr>
          </a:lstStyle>
          <a:p>
            <a:pPr marL="374650" indent="-285750">
              <a:lnSpc>
                <a:spcPct val="150000"/>
              </a:lnSpc>
              <a:buSzPts val="2200"/>
            </a:pPr>
            <a:r>
              <a:rPr lang="en-US" sz="2400" dirty="0"/>
              <a:t>Depict the system’s objectives from the perspective of it users</a:t>
            </a:r>
          </a:p>
          <a:p>
            <a:pPr marL="831850" lvl="1" indent="-285750">
              <a:lnSpc>
                <a:spcPct val="150000"/>
              </a:lnSpc>
              <a:buSzPts val="2200"/>
            </a:pPr>
            <a:r>
              <a:rPr lang="en-US" sz="2200" i="1" dirty="0"/>
              <a:t>Defined in terms of the functions the system needs to support </a:t>
            </a:r>
          </a:p>
          <a:p>
            <a:pPr marL="831850" lvl="1" indent="-285750">
              <a:lnSpc>
                <a:spcPct val="150000"/>
              </a:lnSpc>
              <a:buSzPts val="2200"/>
            </a:pPr>
            <a:r>
              <a:rPr lang="en-US" sz="2200" i="1" dirty="0"/>
              <a:t>Identifies key actors</a:t>
            </a:r>
          </a:p>
          <a:p>
            <a:pPr marL="374650" indent="-285750">
              <a:lnSpc>
                <a:spcPct val="150000"/>
              </a:lnSpc>
              <a:buSzPts val="2200"/>
            </a:pPr>
            <a:r>
              <a:rPr lang="en-US" sz="2600" dirty="0"/>
              <a:t>Outlines high-level behavioral goals that the system must fulfill</a:t>
            </a:r>
          </a:p>
          <a:p>
            <a:pPr marL="374650" indent="-285750">
              <a:lnSpc>
                <a:spcPct val="150000"/>
              </a:lnSpc>
              <a:buSzPts val="2200"/>
            </a:pPr>
            <a:r>
              <a:rPr lang="en-US" sz="2600" dirty="0"/>
              <a:t>Facilitates further stakeholder agreement</a:t>
            </a:r>
          </a:p>
        </p:txBody>
      </p:sp>
    </p:spTree>
    <p:extLst>
      <p:ext uri="{BB962C8B-B14F-4D97-AF65-F5344CB8AC3E}">
        <p14:creationId xmlns:p14="http://schemas.microsoft.com/office/powerpoint/2010/main" val="3589543422"/>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2FF42-6ED4-89CC-323C-213D68791DBF}"/>
              </a:ext>
            </a:extLst>
          </p:cNvPr>
          <p:cNvSpPr>
            <a:spLocks noGrp="1"/>
          </p:cNvSpPr>
          <p:nvPr>
            <p:ph type="title"/>
          </p:nvPr>
        </p:nvSpPr>
        <p:spPr>
          <a:xfrm>
            <a:off x="169409" y="197667"/>
            <a:ext cx="12561453" cy="707856"/>
          </a:xfrm>
        </p:spPr>
        <p:txBody>
          <a:bodyPr/>
          <a:lstStyle/>
          <a:p>
            <a:r>
              <a:rPr lang="en-US" sz="3400" dirty="0"/>
              <a:t>Steps 4 &amp; 5 : System Unacceptable Losses and Hazards</a:t>
            </a:r>
          </a:p>
        </p:txBody>
      </p:sp>
      <p:pic>
        <p:nvPicPr>
          <p:cNvPr id="3" name="Picture 2">
            <a:extLst>
              <a:ext uri="{FF2B5EF4-FFF2-40B4-BE49-F238E27FC236}">
                <a16:creationId xmlns:a16="http://schemas.microsoft.com/office/drawing/2014/main" id="{03FD38D9-AAF2-3D75-E6FC-1B2A7EE42A57}"/>
              </a:ext>
            </a:extLst>
          </p:cNvPr>
          <p:cNvPicPr>
            <a:picLocks noChangeAspect="1"/>
          </p:cNvPicPr>
          <p:nvPr/>
        </p:nvPicPr>
        <p:blipFill>
          <a:blip r:embed="rId2"/>
          <a:stretch>
            <a:fillRect/>
          </a:stretch>
        </p:blipFill>
        <p:spPr>
          <a:xfrm>
            <a:off x="11382007" y="0"/>
            <a:ext cx="2408738" cy="2208010"/>
          </a:xfrm>
          <a:prstGeom prst="rect">
            <a:avLst/>
          </a:prstGeom>
        </p:spPr>
      </p:pic>
      <p:sp>
        <p:nvSpPr>
          <p:cNvPr id="7" name="Oval 6">
            <a:extLst>
              <a:ext uri="{FF2B5EF4-FFF2-40B4-BE49-F238E27FC236}">
                <a16:creationId xmlns:a16="http://schemas.microsoft.com/office/drawing/2014/main" id="{178506C8-BC42-5DDE-C525-2F77D6AE2E46}"/>
              </a:ext>
            </a:extLst>
          </p:cNvPr>
          <p:cNvSpPr/>
          <p:nvPr/>
        </p:nvSpPr>
        <p:spPr>
          <a:xfrm>
            <a:off x="12028427" y="756840"/>
            <a:ext cx="369794" cy="267903"/>
          </a:xfrm>
          <a:prstGeom prst="ellipse">
            <a:avLst/>
          </a:prstGeom>
          <a:solidFill>
            <a:schemeClr val="accent1">
              <a:alpha val="32000"/>
            </a:schemeClr>
          </a:solidFill>
          <a:ln>
            <a:solidFill>
              <a:srgbClr val="FF0000"/>
            </a:solidFill>
          </a:ln>
          <a:effectLst>
            <a:reflection endPos="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18"/>
          </a:p>
        </p:txBody>
      </p:sp>
      <p:sp>
        <p:nvSpPr>
          <p:cNvPr id="11" name="Oval 10">
            <a:extLst>
              <a:ext uri="{FF2B5EF4-FFF2-40B4-BE49-F238E27FC236}">
                <a16:creationId xmlns:a16="http://schemas.microsoft.com/office/drawing/2014/main" id="{3D6159C6-7CE5-E35F-BFE6-F475E0EA4C13}"/>
              </a:ext>
            </a:extLst>
          </p:cNvPr>
          <p:cNvSpPr/>
          <p:nvPr/>
        </p:nvSpPr>
        <p:spPr>
          <a:xfrm>
            <a:off x="12834339" y="909240"/>
            <a:ext cx="369794" cy="267903"/>
          </a:xfrm>
          <a:prstGeom prst="ellipse">
            <a:avLst/>
          </a:prstGeom>
          <a:solidFill>
            <a:schemeClr val="accent1">
              <a:alpha val="32000"/>
            </a:schemeClr>
          </a:solidFill>
          <a:ln>
            <a:solidFill>
              <a:srgbClr val="FF0000"/>
            </a:solidFill>
          </a:ln>
          <a:effectLst>
            <a:reflection endPos="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18"/>
          </a:p>
        </p:txBody>
      </p:sp>
      <p:sp>
        <p:nvSpPr>
          <p:cNvPr id="12" name="Google Shape;325;p52">
            <a:extLst>
              <a:ext uri="{FF2B5EF4-FFF2-40B4-BE49-F238E27FC236}">
                <a16:creationId xmlns:a16="http://schemas.microsoft.com/office/drawing/2014/main" id="{DB36E1A1-D247-D72C-B39E-6F6254EC031D}"/>
              </a:ext>
            </a:extLst>
          </p:cNvPr>
          <p:cNvSpPr txBox="1">
            <a:spLocks/>
          </p:cNvSpPr>
          <p:nvPr/>
        </p:nvSpPr>
        <p:spPr>
          <a:xfrm>
            <a:off x="12930251" y="7253752"/>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54</a:t>
            </a:fld>
            <a:endParaRPr lang="en-US" sz="1800" b="1" dirty="0">
              <a:solidFill>
                <a:schemeClr val="bg1"/>
              </a:solidFill>
              <a:latin typeface="Proxima Nova" panose="020B0604020202020204" charset="0"/>
            </a:endParaRPr>
          </a:p>
        </p:txBody>
      </p:sp>
      <p:sp>
        <p:nvSpPr>
          <p:cNvPr id="13" name="TextBox 12">
            <a:extLst>
              <a:ext uri="{FF2B5EF4-FFF2-40B4-BE49-F238E27FC236}">
                <a16:creationId xmlns:a16="http://schemas.microsoft.com/office/drawing/2014/main" id="{728F6BB7-655E-EC99-E499-5EF7AFF09D4A}"/>
              </a:ext>
            </a:extLst>
          </p:cNvPr>
          <p:cNvSpPr txBox="1"/>
          <p:nvPr/>
        </p:nvSpPr>
        <p:spPr>
          <a:xfrm>
            <a:off x="5775959" y="7406308"/>
            <a:ext cx="2688419"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#2</a:t>
            </a:r>
          </a:p>
        </p:txBody>
      </p:sp>
      <p:sp>
        <p:nvSpPr>
          <p:cNvPr id="5" name="TextBox 4">
            <a:extLst>
              <a:ext uri="{FF2B5EF4-FFF2-40B4-BE49-F238E27FC236}">
                <a16:creationId xmlns:a16="http://schemas.microsoft.com/office/drawing/2014/main" id="{E042E1D0-C053-1222-8975-0A0F95C99D2A}"/>
              </a:ext>
            </a:extLst>
          </p:cNvPr>
          <p:cNvSpPr txBox="1"/>
          <p:nvPr/>
        </p:nvSpPr>
        <p:spPr>
          <a:xfrm>
            <a:off x="660587" y="980319"/>
            <a:ext cx="6932140" cy="369332"/>
          </a:xfrm>
          <a:prstGeom prst="rect">
            <a:avLst/>
          </a:prstGeom>
          <a:noFill/>
        </p:spPr>
        <p:txBody>
          <a:bodyPr wrap="square">
            <a:spAutoFit/>
          </a:bodyPr>
          <a:lstStyle/>
          <a:p>
            <a:r>
              <a:rPr lang="en-US" sz="1800" b="0" i="0" u="none" strike="noStrike" dirty="0">
                <a:solidFill>
                  <a:srgbClr val="59595B"/>
                </a:solidFill>
                <a:effectLst/>
                <a:latin typeface="Proxima Nova" panose="020B0604020202020204" charset="0"/>
              </a:rPr>
              <a:t>1. What can the user not afford to lose in the system operation?</a:t>
            </a:r>
            <a:r>
              <a:rPr lang="en-US" sz="1800" b="0" i="0" dirty="0">
                <a:solidFill>
                  <a:srgbClr val="59595B"/>
                </a:solidFill>
                <a:effectLst/>
                <a:latin typeface="Proxima Nova" panose="020B0604020202020204" charset="0"/>
              </a:rPr>
              <a:t>​</a:t>
            </a:r>
            <a:endParaRPr lang="en-US" sz="1800" dirty="0"/>
          </a:p>
        </p:txBody>
      </p:sp>
      <p:pic>
        <p:nvPicPr>
          <p:cNvPr id="9" name="Graphic 8">
            <a:extLst>
              <a:ext uri="{FF2B5EF4-FFF2-40B4-BE49-F238E27FC236}">
                <a16:creationId xmlns:a16="http://schemas.microsoft.com/office/drawing/2014/main" id="{7A05C27F-D554-4CCB-6D5A-2490FD0F07E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04965" y="2313905"/>
            <a:ext cx="9362252" cy="4776047"/>
          </a:xfrm>
          <a:prstGeom prst="rect">
            <a:avLst/>
          </a:prstGeom>
        </p:spPr>
      </p:pic>
      <p:sp>
        <p:nvSpPr>
          <p:cNvPr id="14" name="Rectangle 13">
            <a:extLst>
              <a:ext uri="{FF2B5EF4-FFF2-40B4-BE49-F238E27FC236}">
                <a16:creationId xmlns:a16="http://schemas.microsoft.com/office/drawing/2014/main" id="{E691C6D4-BF5D-18F0-5667-748986F04FFD}"/>
              </a:ext>
            </a:extLst>
          </p:cNvPr>
          <p:cNvSpPr/>
          <p:nvPr/>
        </p:nvSpPr>
        <p:spPr>
          <a:xfrm>
            <a:off x="58149" y="4118115"/>
            <a:ext cx="10216896" cy="32100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B791669-1910-D045-6C61-2601685F1D8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04965" y="2313904"/>
            <a:ext cx="9362252" cy="4776047"/>
          </a:xfrm>
          <a:prstGeom prst="rect">
            <a:avLst/>
          </a:prstGeom>
        </p:spPr>
      </p:pic>
      <p:sp>
        <p:nvSpPr>
          <p:cNvPr id="17" name="TextBox 16">
            <a:extLst>
              <a:ext uri="{FF2B5EF4-FFF2-40B4-BE49-F238E27FC236}">
                <a16:creationId xmlns:a16="http://schemas.microsoft.com/office/drawing/2014/main" id="{37A122EB-9432-710C-99D1-A2748416BF4A}"/>
              </a:ext>
            </a:extLst>
          </p:cNvPr>
          <p:cNvSpPr txBox="1"/>
          <p:nvPr/>
        </p:nvSpPr>
        <p:spPr>
          <a:xfrm>
            <a:off x="660586" y="1351217"/>
            <a:ext cx="6666971" cy="646331"/>
          </a:xfrm>
          <a:prstGeom prst="rect">
            <a:avLst/>
          </a:prstGeom>
          <a:noFill/>
        </p:spPr>
        <p:txBody>
          <a:bodyPr wrap="square">
            <a:spAutoFit/>
          </a:bodyPr>
          <a:lstStyle/>
          <a:p>
            <a:r>
              <a:rPr lang="en-US" sz="1800" b="0" i="0" u="none" strike="noStrike" dirty="0">
                <a:solidFill>
                  <a:srgbClr val="59595B"/>
                </a:solidFill>
                <a:effectLst/>
                <a:latin typeface="Proxima Nova" panose="020B0604020202020204" charset="0"/>
              </a:rPr>
              <a:t>2. What system </a:t>
            </a:r>
            <a:r>
              <a:rPr lang="en-US" sz="1800" dirty="0">
                <a:solidFill>
                  <a:srgbClr val="59595B"/>
                </a:solidFill>
                <a:latin typeface="Proxima Nova" panose="020B0604020202020204" charset="0"/>
              </a:rPr>
              <a:t>states</a:t>
            </a:r>
            <a:r>
              <a:rPr lang="en-US" sz="1800" b="0" i="0" u="none" strike="noStrike" dirty="0">
                <a:solidFill>
                  <a:srgbClr val="59595B"/>
                </a:solidFill>
                <a:effectLst/>
                <a:latin typeface="Proxima Nova" panose="020B0604020202020204" charset="0"/>
              </a:rPr>
              <a:t> (when paired with worst case environmental conditions) can lead to an unacceptable loss?</a:t>
            </a:r>
            <a:endParaRPr lang="en-US" sz="1800" dirty="0"/>
          </a:p>
        </p:txBody>
      </p:sp>
      <p:sp>
        <p:nvSpPr>
          <p:cNvPr id="19" name="Google Shape;333;p53">
            <a:extLst>
              <a:ext uri="{FF2B5EF4-FFF2-40B4-BE49-F238E27FC236}">
                <a16:creationId xmlns:a16="http://schemas.microsoft.com/office/drawing/2014/main" id="{B7A94D50-8F7B-23F3-0F52-8FC8D4072445}"/>
              </a:ext>
            </a:extLst>
          </p:cNvPr>
          <p:cNvSpPr txBox="1">
            <a:spLocks noGrp="1"/>
          </p:cNvSpPr>
          <p:nvPr/>
        </p:nvSpPr>
        <p:spPr>
          <a:xfrm>
            <a:off x="9978848" y="2170897"/>
            <a:ext cx="3777649" cy="393951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342900" algn="l" rtl="0">
              <a:lnSpc>
                <a:spcPct val="120000"/>
              </a:lnSpc>
              <a:spcBef>
                <a:spcPts val="6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1pPr>
            <a:lvl2pPr marL="914400" marR="0" lvl="1"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2pPr>
            <a:lvl3pPr marL="1371600" marR="0" lvl="2"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3pPr>
            <a:lvl4pPr marL="1828800" marR="0" lvl="3"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4pPr>
            <a:lvl5pPr marL="2286000" marR="0" lvl="4" indent="-333248" algn="l" rtl="0">
              <a:lnSpc>
                <a:spcPct val="100000"/>
              </a:lnSpc>
              <a:spcBef>
                <a:spcPts val="600"/>
              </a:spcBef>
              <a:spcAft>
                <a:spcPts val="0"/>
              </a:spcAft>
              <a:buClr>
                <a:schemeClr val="dk1"/>
              </a:buClr>
              <a:buSzPts val="1648"/>
              <a:buFont typeface="Arial"/>
              <a:buChar char="»"/>
              <a:defRPr sz="1648" b="0" i="0" u="none" strike="noStrike" cap="none">
                <a:solidFill>
                  <a:schemeClr val="dk1"/>
                </a:solidFill>
                <a:latin typeface="Libre Franklin"/>
                <a:ea typeface="Libre Franklin"/>
                <a:cs typeface="Libre Franklin"/>
                <a:sym typeface="Libre Franklin"/>
              </a:defRPr>
            </a:lvl5pPr>
            <a:lvl6pPr marL="2743200" marR="0" lvl="5"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9pPr>
          </a:lstStyle>
          <a:p>
            <a:pPr marL="374650" indent="-285750">
              <a:lnSpc>
                <a:spcPct val="150000"/>
              </a:lnSpc>
              <a:buSzPts val="2200"/>
            </a:pPr>
            <a:r>
              <a:rPr lang="en-US" sz="2600" dirty="0"/>
              <a:t>Two new stereotypes: </a:t>
            </a:r>
            <a:r>
              <a:rPr lang="en-US" sz="2600" i="1" dirty="0"/>
              <a:t>Loss</a:t>
            </a:r>
            <a:r>
              <a:rPr lang="en-US" sz="2600" dirty="0"/>
              <a:t> and </a:t>
            </a:r>
            <a:r>
              <a:rPr lang="en-US" sz="2600" i="1" dirty="0"/>
              <a:t>Hazard</a:t>
            </a:r>
          </a:p>
          <a:p>
            <a:pPr marL="374650" indent="-285750">
              <a:lnSpc>
                <a:spcPct val="150000"/>
              </a:lnSpc>
              <a:buSzPts val="2200"/>
            </a:pPr>
            <a:r>
              <a:rPr lang="en-US" sz="2600" dirty="0"/>
              <a:t>Enable simple and easy traceability throughout in the model</a:t>
            </a:r>
          </a:p>
        </p:txBody>
      </p:sp>
      <p:sp>
        <p:nvSpPr>
          <p:cNvPr id="15" name="Rectangle 14">
            <a:extLst>
              <a:ext uri="{FF2B5EF4-FFF2-40B4-BE49-F238E27FC236}">
                <a16:creationId xmlns:a16="http://schemas.microsoft.com/office/drawing/2014/main" id="{340C6CB9-2A63-1C3E-074A-57B89AE76839}"/>
              </a:ext>
            </a:extLst>
          </p:cNvPr>
          <p:cNvSpPr/>
          <p:nvPr/>
        </p:nvSpPr>
        <p:spPr>
          <a:xfrm>
            <a:off x="8229600" y="2320488"/>
            <a:ext cx="5411136" cy="50193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91D65B5D-F86E-24B8-2CE9-3474E0141F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47623" y="3100324"/>
            <a:ext cx="4648200" cy="3448050"/>
          </a:xfrm>
          <a:prstGeom prst="rect">
            <a:avLst/>
          </a:prstGeom>
        </p:spPr>
      </p:pic>
      <p:sp>
        <p:nvSpPr>
          <p:cNvPr id="4" name="TextBox 3">
            <a:extLst>
              <a:ext uri="{FF2B5EF4-FFF2-40B4-BE49-F238E27FC236}">
                <a16:creationId xmlns:a16="http://schemas.microsoft.com/office/drawing/2014/main" id="{1A2BB3DA-7E09-C594-9385-73E08C290CEC}"/>
              </a:ext>
            </a:extLst>
          </p:cNvPr>
          <p:cNvSpPr txBox="1"/>
          <p:nvPr/>
        </p:nvSpPr>
        <p:spPr>
          <a:xfrm>
            <a:off x="9678208" y="6562509"/>
            <a:ext cx="2908168" cy="338554"/>
          </a:xfrm>
          <a:prstGeom prst="rect">
            <a:avLst/>
          </a:prstGeom>
          <a:noFill/>
        </p:spPr>
        <p:txBody>
          <a:bodyPr wrap="none" rtlCol="0">
            <a:spAutoFit/>
          </a:bodyPr>
          <a:lstStyle/>
          <a:p>
            <a:r>
              <a:rPr lang="en-US" sz="1600" b="1" dirty="0"/>
              <a:t>Losses to Hazards mapping</a:t>
            </a:r>
          </a:p>
        </p:txBody>
      </p:sp>
    </p:spTree>
    <p:extLst>
      <p:ext uri="{BB962C8B-B14F-4D97-AF65-F5344CB8AC3E}">
        <p14:creationId xmlns:p14="http://schemas.microsoft.com/office/powerpoint/2010/main" val="10180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5" grpId="0" animBg="1"/>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2FF42-6ED4-89CC-323C-213D68791DBF}"/>
              </a:ext>
            </a:extLst>
          </p:cNvPr>
          <p:cNvSpPr>
            <a:spLocks noGrp="1"/>
          </p:cNvSpPr>
          <p:nvPr>
            <p:ph type="title"/>
          </p:nvPr>
        </p:nvSpPr>
        <p:spPr>
          <a:xfrm>
            <a:off x="194122" y="145216"/>
            <a:ext cx="12561453" cy="923299"/>
          </a:xfrm>
        </p:spPr>
        <p:txBody>
          <a:bodyPr/>
          <a:lstStyle/>
          <a:p>
            <a:r>
              <a:rPr lang="en-US" sz="4800" dirty="0"/>
              <a:t>Initial Security Goals</a:t>
            </a:r>
          </a:p>
        </p:txBody>
      </p:sp>
      <p:pic>
        <p:nvPicPr>
          <p:cNvPr id="3" name="Picture 2">
            <a:extLst>
              <a:ext uri="{FF2B5EF4-FFF2-40B4-BE49-F238E27FC236}">
                <a16:creationId xmlns:a16="http://schemas.microsoft.com/office/drawing/2014/main" id="{03FD38D9-AAF2-3D75-E6FC-1B2A7EE42A57}"/>
              </a:ext>
            </a:extLst>
          </p:cNvPr>
          <p:cNvPicPr>
            <a:picLocks noChangeAspect="1"/>
          </p:cNvPicPr>
          <p:nvPr/>
        </p:nvPicPr>
        <p:blipFill>
          <a:blip r:embed="rId2"/>
          <a:stretch>
            <a:fillRect/>
          </a:stretch>
        </p:blipFill>
        <p:spPr>
          <a:xfrm>
            <a:off x="11382007" y="0"/>
            <a:ext cx="2408738" cy="2208010"/>
          </a:xfrm>
          <a:prstGeom prst="rect">
            <a:avLst/>
          </a:prstGeom>
        </p:spPr>
      </p:pic>
      <p:sp>
        <p:nvSpPr>
          <p:cNvPr id="7" name="Oval 6">
            <a:extLst>
              <a:ext uri="{FF2B5EF4-FFF2-40B4-BE49-F238E27FC236}">
                <a16:creationId xmlns:a16="http://schemas.microsoft.com/office/drawing/2014/main" id="{178506C8-BC42-5DDE-C525-2F77D6AE2E46}"/>
              </a:ext>
            </a:extLst>
          </p:cNvPr>
          <p:cNvSpPr/>
          <p:nvPr/>
        </p:nvSpPr>
        <p:spPr>
          <a:xfrm>
            <a:off x="12682780" y="1126210"/>
            <a:ext cx="508861" cy="212118"/>
          </a:xfrm>
          <a:prstGeom prst="ellipse">
            <a:avLst/>
          </a:prstGeom>
          <a:solidFill>
            <a:schemeClr val="accent1">
              <a:alpha val="32000"/>
            </a:schemeClr>
          </a:solidFill>
          <a:ln>
            <a:solidFill>
              <a:srgbClr val="FF0000"/>
            </a:solidFill>
          </a:ln>
          <a:effectLst>
            <a:reflection endPos="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18"/>
          </a:p>
        </p:txBody>
      </p:sp>
      <p:sp>
        <p:nvSpPr>
          <p:cNvPr id="5" name="Google Shape;325;p52">
            <a:extLst>
              <a:ext uri="{FF2B5EF4-FFF2-40B4-BE49-F238E27FC236}">
                <a16:creationId xmlns:a16="http://schemas.microsoft.com/office/drawing/2014/main" id="{F0D46306-8A0A-167E-2734-8D4950E4052B}"/>
              </a:ext>
            </a:extLst>
          </p:cNvPr>
          <p:cNvSpPr txBox="1">
            <a:spLocks/>
          </p:cNvSpPr>
          <p:nvPr/>
        </p:nvSpPr>
        <p:spPr>
          <a:xfrm>
            <a:off x="12930251" y="7253752"/>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55</a:t>
            </a:fld>
            <a:endParaRPr lang="en-US" sz="1800" b="1" dirty="0">
              <a:solidFill>
                <a:schemeClr val="bg1"/>
              </a:solidFill>
              <a:latin typeface="Proxima Nova" panose="020B0604020202020204" charset="0"/>
            </a:endParaRPr>
          </a:p>
        </p:txBody>
      </p:sp>
      <p:sp>
        <p:nvSpPr>
          <p:cNvPr id="6" name="TextBox 5">
            <a:extLst>
              <a:ext uri="{FF2B5EF4-FFF2-40B4-BE49-F238E27FC236}">
                <a16:creationId xmlns:a16="http://schemas.microsoft.com/office/drawing/2014/main" id="{C05318B8-686C-67BF-BB3A-EB97257529DF}"/>
              </a:ext>
            </a:extLst>
          </p:cNvPr>
          <p:cNvSpPr txBox="1"/>
          <p:nvPr/>
        </p:nvSpPr>
        <p:spPr>
          <a:xfrm>
            <a:off x="5775959" y="7406308"/>
            <a:ext cx="2688419"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#2</a:t>
            </a:r>
          </a:p>
        </p:txBody>
      </p:sp>
      <p:sp>
        <p:nvSpPr>
          <p:cNvPr id="10" name="TextBox 9">
            <a:extLst>
              <a:ext uri="{FF2B5EF4-FFF2-40B4-BE49-F238E27FC236}">
                <a16:creationId xmlns:a16="http://schemas.microsoft.com/office/drawing/2014/main" id="{1546903C-3C9C-5EA6-E4FE-EB47A0F7BCD4}"/>
              </a:ext>
            </a:extLst>
          </p:cNvPr>
          <p:cNvSpPr txBox="1"/>
          <p:nvPr/>
        </p:nvSpPr>
        <p:spPr>
          <a:xfrm>
            <a:off x="394798" y="5701219"/>
            <a:ext cx="13098780" cy="1200329"/>
          </a:xfrm>
          <a:prstGeom prst="rect">
            <a:avLst/>
          </a:prstGeom>
          <a:noFill/>
        </p:spPr>
        <p:txBody>
          <a:bodyPr wrap="square">
            <a:spAutoFit/>
          </a:bodyPr>
          <a:lstStyle/>
          <a:p>
            <a:pPr marL="342900" indent="-342900">
              <a:buClr>
                <a:schemeClr val="tx1"/>
              </a:buClr>
              <a:buFont typeface="Arial" panose="020B0604020202020204" pitchFamily="34" charset="0"/>
              <a:buChar char="•"/>
            </a:pPr>
            <a:r>
              <a:rPr lang="en-US" sz="2400" dirty="0">
                <a:solidFill>
                  <a:srgbClr val="59595B"/>
                </a:solidFill>
                <a:latin typeface="Proxima Nova" panose="020B0604020202020204" charset="0"/>
              </a:rPr>
              <a:t>Based on ensuring that the system does not enter the hazardous states identified in Step 5</a:t>
            </a:r>
          </a:p>
          <a:p>
            <a:pPr marL="342900" indent="-342900">
              <a:buClr>
                <a:schemeClr val="tx1"/>
              </a:buClr>
              <a:buFont typeface="Arial" panose="020B0604020202020204" pitchFamily="34" charset="0"/>
              <a:buChar char="•"/>
            </a:pPr>
            <a:r>
              <a:rPr lang="en-US" sz="2400" dirty="0">
                <a:solidFill>
                  <a:srgbClr val="59595B"/>
                </a:solidFill>
                <a:latin typeface="Proxima Nova" panose="020B0604020202020204" charset="0"/>
              </a:rPr>
              <a:t>Defined using a requirement table</a:t>
            </a:r>
          </a:p>
          <a:p>
            <a:pPr marL="342900" indent="-342900">
              <a:buClr>
                <a:schemeClr val="tx1"/>
              </a:buClr>
              <a:buFont typeface="Arial" panose="020B0604020202020204" pitchFamily="34" charset="0"/>
              <a:buChar char="•"/>
            </a:pPr>
            <a:r>
              <a:rPr lang="en-US" sz="2400" dirty="0">
                <a:solidFill>
                  <a:srgbClr val="59595B"/>
                </a:solidFill>
                <a:latin typeface="Proxima Nova" panose="020B0604020202020204" charset="0"/>
              </a:rPr>
              <a:t>Hazards are allocated to system goals with a custom ‘</a:t>
            </a:r>
            <a:r>
              <a:rPr lang="en-US" sz="2400" i="1" dirty="0">
                <a:solidFill>
                  <a:srgbClr val="59595B"/>
                </a:solidFill>
                <a:latin typeface="Proxima Nova" panose="020B0604020202020204" charset="0"/>
              </a:rPr>
              <a:t>prevents’ </a:t>
            </a:r>
            <a:r>
              <a:rPr lang="en-US" sz="2400" dirty="0">
                <a:solidFill>
                  <a:srgbClr val="59595B"/>
                </a:solidFill>
                <a:latin typeface="Proxima Nova" panose="020B0604020202020204" charset="0"/>
              </a:rPr>
              <a:t>relationship</a:t>
            </a:r>
            <a:endParaRPr lang="en-US" sz="2400" dirty="0"/>
          </a:p>
        </p:txBody>
      </p:sp>
      <p:pic>
        <p:nvPicPr>
          <p:cNvPr id="8" name="Graphic 7">
            <a:extLst>
              <a:ext uri="{FF2B5EF4-FFF2-40B4-BE49-F238E27FC236}">
                <a16:creationId xmlns:a16="http://schemas.microsoft.com/office/drawing/2014/main" id="{32080B4C-5658-F7F0-0525-A266A0935A0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26473"/>
          <a:stretch/>
        </p:blipFill>
        <p:spPr>
          <a:xfrm>
            <a:off x="194122" y="1338327"/>
            <a:ext cx="11893231" cy="4226063"/>
          </a:xfrm>
          <a:prstGeom prst="rect">
            <a:avLst/>
          </a:prstGeom>
        </p:spPr>
      </p:pic>
    </p:spTree>
    <p:extLst>
      <p:ext uri="{BB962C8B-B14F-4D97-AF65-F5344CB8AC3E}">
        <p14:creationId xmlns:p14="http://schemas.microsoft.com/office/powerpoint/2010/main" val="41892992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2FF42-6ED4-89CC-323C-213D68791DBF}"/>
              </a:ext>
            </a:extLst>
          </p:cNvPr>
          <p:cNvSpPr>
            <a:spLocks noGrp="1"/>
          </p:cNvSpPr>
          <p:nvPr>
            <p:ph type="title"/>
          </p:nvPr>
        </p:nvSpPr>
        <p:spPr>
          <a:xfrm>
            <a:off x="194122" y="145216"/>
            <a:ext cx="12561453" cy="923299"/>
          </a:xfrm>
        </p:spPr>
        <p:txBody>
          <a:bodyPr/>
          <a:lstStyle/>
          <a:p>
            <a:r>
              <a:rPr lang="en-US" sz="4800" dirty="0"/>
              <a:t>Step 6: Misuse Cases</a:t>
            </a:r>
          </a:p>
        </p:txBody>
      </p:sp>
      <p:pic>
        <p:nvPicPr>
          <p:cNvPr id="3" name="Picture 2">
            <a:extLst>
              <a:ext uri="{FF2B5EF4-FFF2-40B4-BE49-F238E27FC236}">
                <a16:creationId xmlns:a16="http://schemas.microsoft.com/office/drawing/2014/main" id="{03FD38D9-AAF2-3D75-E6FC-1B2A7EE42A57}"/>
              </a:ext>
            </a:extLst>
          </p:cNvPr>
          <p:cNvPicPr>
            <a:picLocks noChangeAspect="1"/>
          </p:cNvPicPr>
          <p:nvPr/>
        </p:nvPicPr>
        <p:blipFill>
          <a:blip r:embed="rId2"/>
          <a:stretch>
            <a:fillRect/>
          </a:stretch>
        </p:blipFill>
        <p:spPr>
          <a:xfrm>
            <a:off x="11382007" y="0"/>
            <a:ext cx="2408738" cy="2208010"/>
          </a:xfrm>
          <a:prstGeom prst="rect">
            <a:avLst/>
          </a:prstGeom>
        </p:spPr>
      </p:pic>
      <p:sp>
        <p:nvSpPr>
          <p:cNvPr id="7" name="Oval 6">
            <a:extLst>
              <a:ext uri="{FF2B5EF4-FFF2-40B4-BE49-F238E27FC236}">
                <a16:creationId xmlns:a16="http://schemas.microsoft.com/office/drawing/2014/main" id="{178506C8-BC42-5DDE-C525-2F77D6AE2E46}"/>
              </a:ext>
            </a:extLst>
          </p:cNvPr>
          <p:cNvSpPr/>
          <p:nvPr/>
        </p:nvSpPr>
        <p:spPr>
          <a:xfrm>
            <a:off x="12570678" y="1291636"/>
            <a:ext cx="369794" cy="267903"/>
          </a:xfrm>
          <a:prstGeom prst="ellipse">
            <a:avLst/>
          </a:prstGeom>
          <a:solidFill>
            <a:schemeClr val="accent1">
              <a:alpha val="32000"/>
            </a:schemeClr>
          </a:solidFill>
          <a:ln>
            <a:solidFill>
              <a:srgbClr val="FF0000"/>
            </a:solidFill>
          </a:ln>
          <a:effectLst>
            <a:reflection endPos="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18"/>
          </a:p>
        </p:txBody>
      </p:sp>
      <p:pic>
        <p:nvPicPr>
          <p:cNvPr id="4" name="Graphic 3">
            <a:extLst>
              <a:ext uri="{FF2B5EF4-FFF2-40B4-BE49-F238E27FC236}">
                <a16:creationId xmlns:a16="http://schemas.microsoft.com/office/drawing/2014/main" id="{8E1F2F57-C235-709F-812A-345B21D1667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413158" y="2277808"/>
            <a:ext cx="7377586" cy="5055461"/>
          </a:xfrm>
          <a:prstGeom prst="rect">
            <a:avLst/>
          </a:prstGeom>
        </p:spPr>
      </p:pic>
      <p:sp>
        <p:nvSpPr>
          <p:cNvPr id="5" name="Google Shape;325;p52">
            <a:extLst>
              <a:ext uri="{FF2B5EF4-FFF2-40B4-BE49-F238E27FC236}">
                <a16:creationId xmlns:a16="http://schemas.microsoft.com/office/drawing/2014/main" id="{A5A5BBE4-41E3-5B29-2CB5-BE49667E7E98}"/>
              </a:ext>
            </a:extLst>
          </p:cNvPr>
          <p:cNvSpPr txBox="1">
            <a:spLocks/>
          </p:cNvSpPr>
          <p:nvPr/>
        </p:nvSpPr>
        <p:spPr>
          <a:xfrm>
            <a:off x="12930251" y="7253752"/>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56</a:t>
            </a:fld>
            <a:endParaRPr lang="en-US" sz="1800" b="1" dirty="0">
              <a:solidFill>
                <a:schemeClr val="bg1"/>
              </a:solidFill>
              <a:latin typeface="Proxima Nova" panose="020B0604020202020204" charset="0"/>
            </a:endParaRPr>
          </a:p>
        </p:txBody>
      </p:sp>
      <p:sp>
        <p:nvSpPr>
          <p:cNvPr id="6" name="TextBox 5">
            <a:extLst>
              <a:ext uri="{FF2B5EF4-FFF2-40B4-BE49-F238E27FC236}">
                <a16:creationId xmlns:a16="http://schemas.microsoft.com/office/drawing/2014/main" id="{B6DC8710-8699-8F2F-B4E8-BAA6173DD216}"/>
              </a:ext>
            </a:extLst>
          </p:cNvPr>
          <p:cNvSpPr txBox="1"/>
          <p:nvPr/>
        </p:nvSpPr>
        <p:spPr>
          <a:xfrm>
            <a:off x="5775959" y="7406308"/>
            <a:ext cx="2688419"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#2</a:t>
            </a:r>
          </a:p>
        </p:txBody>
      </p:sp>
      <p:sp>
        <p:nvSpPr>
          <p:cNvPr id="8" name="Google Shape;333;p53">
            <a:extLst>
              <a:ext uri="{FF2B5EF4-FFF2-40B4-BE49-F238E27FC236}">
                <a16:creationId xmlns:a16="http://schemas.microsoft.com/office/drawing/2014/main" id="{9CCB42F4-1900-A7E3-B2C1-CFCFC1BE88B4}"/>
              </a:ext>
            </a:extLst>
          </p:cNvPr>
          <p:cNvSpPr txBox="1">
            <a:spLocks noGrp="1"/>
          </p:cNvSpPr>
          <p:nvPr/>
        </p:nvSpPr>
        <p:spPr>
          <a:xfrm>
            <a:off x="377884" y="985957"/>
            <a:ext cx="6200716" cy="6617166"/>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342900" algn="l" rtl="0">
              <a:lnSpc>
                <a:spcPct val="120000"/>
              </a:lnSpc>
              <a:spcBef>
                <a:spcPts val="6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1pPr>
            <a:lvl2pPr marL="914400" marR="0" lvl="1"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2pPr>
            <a:lvl3pPr marL="1371600" marR="0" lvl="2"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3pPr>
            <a:lvl4pPr marL="1828800" marR="0" lvl="3"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4pPr>
            <a:lvl5pPr marL="2286000" marR="0" lvl="4" indent="-333248" algn="l" rtl="0">
              <a:lnSpc>
                <a:spcPct val="100000"/>
              </a:lnSpc>
              <a:spcBef>
                <a:spcPts val="600"/>
              </a:spcBef>
              <a:spcAft>
                <a:spcPts val="0"/>
              </a:spcAft>
              <a:buClr>
                <a:schemeClr val="dk1"/>
              </a:buClr>
              <a:buSzPts val="1648"/>
              <a:buFont typeface="Arial"/>
              <a:buChar char="»"/>
              <a:defRPr sz="1648" b="0" i="0" u="none" strike="noStrike" cap="none">
                <a:solidFill>
                  <a:schemeClr val="dk1"/>
                </a:solidFill>
                <a:latin typeface="Libre Franklin"/>
                <a:ea typeface="Libre Franklin"/>
                <a:cs typeface="Libre Franklin"/>
                <a:sym typeface="Libre Franklin"/>
              </a:defRPr>
            </a:lvl5pPr>
            <a:lvl6pPr marL="2743200" marR="0" lvl="5"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9pPr>
          </a:lstStyle>
          <a:p>
            <a:pPr marL="374650" indent="-285750">
              <a:lnSpc>
                <a:spcPct val="150000"/>
              </a:lnSpc>
              <a:buSzPts val="2200"/>
            </a:pPr>
            <a:r>
              <a:rPr lang="en-US" sz="2400" dirty="0"/>
              <a:t>Add an attacker/malicious actor to the diagram</a:t>
            </a:r>
          </a:p>
          <a:p>
            <a:pPr marL="374650" indent="-285750">
              <a:lnSpc>
                <a:spcPct val="150000"/>
              </a:lnSpc>
              <a:buSzPts val="2200"/>
            </a:pPr>
            <a:r>
              <a:rPr lang="en-US" sz="2400" dirty="0"/>
              <a:t>Determine how each use case might be susceptible to:</a:t>
            </a:r>
          </a:p>
          <a:p>
            <a:pPr marL="88900" indent="0">
              <a:lnSpc>
                <a:spcPct val="150000"/>
              </a:lnSpc>
              <a:buSzPts val="2200"/>
              <a:buNone/>
            </a:pPr>
            <a:r>
              <a:rPr lang="en-US" sz="2000" b="1" i="0" dirty="0">
                <a:solidFill>
                  <a:schemeClr val="tx1"/>
                </a:solidFill>
                <a:effectLst/>
                <a:latin typeface="Proxima Nova" panose="020B0604020202020204" charset="0"/>
              </a:rPr>
              <a:t>Confidentiality: </a:t>
            </a:r>
            <a:r>
              <a:rPr lang="en-US" sz="2000" b="0" i="0" dirty="0">
                <a:solidFill>
                  <a:schemeClr val="tx1"/>
                </a:solidFill>
                <a:effectLst/>
                <a:latin typeface="Proxima Nova" panose="020B0604020202020204" charset="0"/>
              </a:rPr>
              <a:t>Secure information access</a:t>
            </a:r>
          </a:p>
          <a:p>
            <a:pPr marL="88900" indent="0">
              <a:lnSpc>
                <a:spcPct val="150000"/>
              </a:lnSpc>
              <a:buSzPts val="2200"/>
              <a:buNone/>
            </a:pPr>
            <a:r>
              <a:rPr lang="en-US" sz="2000" b="1" i="0" dirty="0">
                <a:solidFill>
                  <a:schemeClr val="tx1"/>
                </a:solidFill>
                <a:effectLst/>
                <a:latin typeface="Proxima Nova" panose="020B0604020202020204" charset="0"/>
              </a:rPr>
              <a:t>Integrity: </a:t>
            </a:r>
            <a:r>
              <a:rPr lang="en-US" sz="2000" b="0" i="0" dirty="0">
                <a:solidFill>
                  <a:schemeClr val="tx1"/>
                </a:solidFill>
                <a:effectLst/>
                <a:latin typeface="Proxima Nova" panose="020B0604020202020204" charset="0"/>
              </a:rPr>
              <a:t>Ensure data accuracy &amp; reliability. </a:t>
            </a:r>
          </a:p>
          <a:p>
            <a:pPr marL="88900" indent="0">
              <a:lnSpc>
                <a:spcPct val="150000"/>
              </a:lnSpc>
              <a:buSzPts val="2200"/>
              <a:buNone/>
            </a:pPr>
            <a:r>
              <a:rPr lang="en-US" sz="2000" b="1" i="0" dirty="0">
                <a:solidFill>
                  <a:schemeClr val="tx1"/>
                </a:solidFill>
                <a:effectLst/>
                <a:latin typeface="Proxima Nova" panose="020B0604020202020204" charset="0"/>
              </a:rPr>
              <a:t>Availability: </a:t>
            </a:r>
            <a:r>
              <a:rPr lang="en-US" sz="2000" b="0" i="0" dirty="0">
                <a:solidFill>
                  <a:schemeClr val="tx1"/>
                </a:solidFill>
                <a:effectLst/>
                <a:latin typeface="Proxima Nova" panose="020B0604020202020204" charset="0"/>
              </a:rPr>
              <a:t>Maintain data accessibility</a:t>
            </a:r>
            <a:endParaRPr lang="en-US" sz="3200" b="0" i="0" dirty="0">
              <a:solidFill>
                <a:schemeClr val="tx1"/>
              </a:solidFill>
              <a:effectLst/>
              <a:latin typeface="Proxima Nova" panose="020B0604020202020204" charset="0"/>
            </a:endParaRPr>
          </a:p>
          <a:p>
            <a:pPr marL="88900" indent="0">
              <a:lnSpc>
                <a:spcPct val="150000"/>
              </a:lnSpc>
              <a:buSzPts val="2200"/>
              <a:buNone/>
            </a:pPr>
            <a:endParaRPr lang="en-US" sz="2400" dirty="0"/>
          </a:p>
          <a:p>
            <a:pPr marL="374650" indent="-285750">
              <a:lnSpc>
                <a:spcPct val="150000"/>
              </a:lnSpc>
              <a:buSzPts val="2200"/>
            </a:pPr>
            <a:r>
              <a:rPr lang="en-US" sz="2300" dirty="0"/>
              <a:t>New stereotypes for CIA </a:t>
            </a:r>
            <a:r>
              <a:rPr lang="en-US" sz="2300" i="1" dirty="0"/>
              <a:t>used to classify use cases</a:t>
            </a:r>
          </a:p>
          <a:p>
            <a:pPr marL="374650" indent="-285750">
              <a:lnSpc>
                <a:spcPct val="150000"/>
              </a:lnSpc>
              <a:buSzPts val="2200"/>
            </a:pPr>
            <a:r>
              <a:rPr lang="en-US" sz="2300" dirty="0"/>
              <a:t>New dependency: </a:t>
            </a:r>
            <a:r>
              <a:rPr lang="en-US" sz="2300" i="1" dirty="0"/>
              <a:t>Exploits…</a:t>
            </a:r>
            <a:endParaRPr lang="en-US" sz="2300" dirty="0"/>
          </a:p>
        </p:txBody>
      </p:sp>
      <p:sp>
        <p:nvSpPr>
          <p:cNvPr id="9" name="Oval 8">
            <a:extLst>
              <a:ext uri="{FF2B5EF4-FFF2-40B4-BE49-F238E27FC236}">
                <a16:creationId xmlns:a16="http://schemas.microsoft.com/office/drawing/2014/main" id="{D0ACAA15-FF0D-5596-D883-A1EAA46112BC}"/>
              </a:ext>
            </a:extLst>
          </p:cNvPr>
          <p:cNvSpPr/>
          <p:nvPr/>
        </p:nvSpPr>
        <p:spPr>
          <a:xfrm>
            <a:off x="7729220" y="3425190"/>
            <a:ext cx="1209040" cy="58928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54580E1-FD9F-CB4D-309F-A0DB1B81C805}"/>
              </a:ext>
            </a:extLst>
          </p:cNvPr>
          <p:cNvSpPr/>
          <p:nvPr/>
        </p:nvSpPr>
        <p:spPr>
          <a:xfrm>
            <a:off x="10938509" y="4892040"/>
            <a:ext cx="1817065" cy="51435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F9A2AA7-14A0-437D-FFF8-90FAD0BA1E18}"/>
              </a:ext>
            </a:extLst>
          </p:cNvPr>
          <p:cNvSpPr/>
          <p:nvPr/>
        </p:nvSpPr>
        <p:spPr>
          <a:xfrm>
            <a:off x="10714622" y="6309360"/>
            <a:ext cx="1209040" cy="58000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5336736"/>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2FF42-6ED4-89CC-323C-213D68791DBF}"/>
              </a:ext>
            </a:extLst>
          </p:cNvPr>
          <p:cNvSpPr>
            <a:spLocks noGrp="1"/>
          </p:cNvSpPr>
          <p:nvPr>
            <p:ph type="title"/>
          </p:nvPr>
        </p:nvSpPr>
        <p:spPr>
          <a:xfrm>
            <a:off x="212410" y="74493"/>
            <a:ext cx="12561453" cy="1477297"/>
          </a:xfrm>
        </p:spPr>
        <p:txBody>
          <a:bodyPr/>
          <a:lstStyle/>
          <a:p>
            <a:r>
              <a:rPr lang="en-US" sz="4800" dirty="0"/>
              <a:t>Steps 7 &amp; 8: Functional Modeling</a:t>
            </a:r>
            <a:br>
              <a:rPr lang="en-US" sz="4800" dirty="0"/>
            </a:br>
            <a:r>
              <a:rPr lang="en-US" sz="3600" dirty="0"/>
              <a:t>&amp; Security Critical Functions</a:t>
            </a:r>
            <a:endParaRPr lang="en-US" sz="4800" dirty="0"/>
          </a:p>
        </p:txBody>
      </p:sp>
      <p:pic>
        <p:nvPicPr>
          <p:cNvPr id="3" name="Picture 2">
            <a:extLst>
              <a:ext uri="{FF2B5EF4-FFF2-40B4-BE49-F238E27FC236}">
                <a16:creationId xmlns:a16="http://schemas.microsoft.com/office/drawing/2014/main" id="{03FD38D9-AAF2-3D75-E6FC-1B2A7EE42A57}"/>
              </a:ext>
            </a:extLst>
          </p:cNvPr>
          <p:cNvPicPr>
            <a:picLocks noChangeAspect="1"/>
          </p:cNvPicPr>
          <p:nvPr/>
        </p:nvPicPr>
        <p:blipFill>
          <a:blip r:embed="rId3"/>
          <a:stretch>
            <a:fillRect/>
          </a:stretch>
        </p:blipFill>
        <p:spPr>
          <a:xfrm>
            <a:off x="11382007" y="0"/>
            <a:ext cx="2408738" cy="2208010"/>
          </a:xfrm>
          <a:prstGeom prst="rect">
            <a:avLst/>
          </a:prstGeom>
        </p:spPr>
      </p:pic>
      <p:sp>
        <p:nvSpPr>
          <p:cNvPr id="7" name="Oval 6">
            <a:extLst>
              <a:ext uri="{FF2B5EF4-FFF2-40B4-BE49-F238E27FC236}">
                <a16:creationId xmlns:a16="http://schemas.microsoft.com/office/drawing/2014/main" id="{178506C8-BC42-5DDE-C525-2F77D6AE2E46}"/>
              </a:ext>
            </a:extLst>
          </p:cNvPr>
          <p:cNvSpPr/>
          <p:nvPr/>
        </p:nvSpPr>
        <p:spPr>
          <a:xfrm>
            <a:off x="12958325" y="1283887"/>
            <a:ext cx="369794" cy="267903"/>
          </a:xfrm>
          <a:prstGeom prst="ellipse">
            <a:avLst/>
          </a:prstGeom>
          <a:solidFill>
            <a:schemeClr val="accent1">
              <a:alpha val="32000"/>
            </a:schemeClr>
          </a:solidFill>
          <a:ln>
            <a:solidFill>
              <a:srgbClr val="FF0000"/>
            </a:solidFill>
          </a:ln>
          <a:effectLst>
            <a:reflection endPos="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18"/>
          </a:p>
        </p:txBody>
      </p:sp>
      <p:pic>
        <p:nvPicPr>
          <p:cNvPr id="5" name="Picture 4">
            <a:extLst>
              <a:ext uri="{FF2B5EF4-FFF2-40B4-BE49-F238E27FC236}">
                <a16:creationId xmlns:a16="http://schemas.microsoft.com/office/drawing/2014/main" id="{59270384-BD05-A0EB-FF62-85506660262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161227" y="4056216"/>
            <a:ext cx="4598224" cy="3197103"/>
          </a:xfrm>
          <a:prstGeom prst="rect">
            <a:avLst/>
          </a:prstGeom>
        </p:spPr>
      </p:pic>
      <p:pic>
        <p:nvPicPr>
          <p:cNvPr id="6" name="Picture 5">
            <a:extLst>
              <a:ext uri="{FF2B5EF4-FFF2-40B4-BE49-F238E27FC236}">
                <a16:creationId xmlns:a16="http://schemas.microsoft.com/office/drawing/2014/main" id="{31A4706D-480A-CBB3-CD74-14C4C39E486C}"/>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424615" y="1910223"/>
            <a:ext cx="3790968" cy="3173180"/>
          </a:xfrm>
          <a:prstGeom prst="rect">
            <a:avLst/>
          </a:prstGeom>
        </p:spPr>
      </p:pic>
      <p:sp>
        <p:nvSpPr>
          <p:cNvPr id="8" name="Google Shape;325;p52">
            <a:extLst>
              <a:ext uri="{FF2B5EF4-FFF2-40B4-BE49-F238E27FC236}">
                <a16:creationId xmlns:a16="http://schemas.microsoft.com/office/drawing/2014/main" id="{3A4013DF-36E3-4E96-C748-3605AA22E5C1}"/>
              </a:ext>
            </a:extLst>
          </p:cNvPr>
          <p:cNvSpPr txBox="1">
            <a:spLocks/>
          </p:cNvSpPr>
          <p:nvPr/>
        </p:nvSpPr>
        <p:spPr>
          <a:xfrm>
            <a:off x="12930251" y="7253752"/>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57</a:t>
            </a:fld>
            <a:endParaRPr lang="en-US" sz="1800" b="1" dirty="0">
              <a:solidFill>
                <a:schemeClr val="bg1"/>
              </a:solidFill>
              <a:latin typeface="Proxima Nova" panose="020B0604020202020204" charset="0"/>
            </a:endParaRPr>
          </a:p>
        </p:txBody>
      </p:sp>
      <p:sp>
        <p:nvSpPr>
          <p:cNvPr id="9" name="TextBox 8">
            <a:extLst>
              <a:ext uri="{FF2B5EF4-FFF2-40B4-BE49-F238E27FC236}">
                <a16:creationId xmlns:a16="http://schemas.microsoft.com/office/drawing/2014/main" id="{42FBA47E-AC36-7DED-AB89-2AD249EE0B80}"/>
              </a:ext>
            </a:extLst>
          </p:cNvPr>
          <p:cNvSpPr txBox="1"/>
          <p:nvPr/>
        </p:nvSpPr>
        <p:spPr>
          <a:xfrm>
            <a:off x="5775959" y="7406308"/>
            <a:ext cx="2688419"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#2</a:t>
            </a:r>
          </a:p>
        </p:txBody>
      </p:sp>
      <p:sp>
        <p:nvSpPr>
          <p:cNvPr id="4" name="Google Shape;333;p53">
            <a:extLst>
              <a:ext uri="{FF2B5EF4-FFF2-40B4-BE49-F238E27FC236}">
                <a16:creationId xmlns:a16="http://schemas.microsoft.com/office/drawing/2014/main" id="{E66725D8-D20F-62AF-5665-D08CE8662A54}"/>
              </a:ext>
            </a:extLst>
          </p:cNvPr>
          <p:cNvSpPr txBox="1">
            <a:spLocks noGrp="1"/>
          </p:cNvSpPr>
          <p:nvPr/>
        </p:nvSpPr>
        <p:spPr>
          <a:xfrm>
            <a:off x="377884" y="1345561"/>
            <a:ext cx="5046731" cy="6017002"/>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342900" algn="l" rtl="0">
              <a:lnSpc>
                <a:spcPct val="120000"/>
              </a:lnSpc>
              <a:spcBef>
                <a:spcPts val="6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1pPr>
            <a:lvl2pPr marL="914400" marR="0" lvl="1"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2pPr>
            <a:lvl3pPr marL="1371600" marR="0" lvl="2"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3pPr>
            <a:lvl4pPr marL="1828800" marR="0" lvl="3"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4pPr>
            <a:lvl5pPr marL="2286000" marR="0" lvl="4" indent="-333248" algn="l" rtl="0">
              <a:lnSpc>
                <a:spcPct val="100000"/>
              </a:lnSpc>
              <a:spcBef>
                <a:spcPts val="600"/>
              </a:spcBef>
              <a:spcAft>
                <a:spcPts val="0"/>
              </a:spcAft>
              <a:buClr>
                <a:schemeClr val="dk1"/>
              </a:buClr>
              <a:buSzPts val="1648"/>
              <a:buFont typeface="Arial"/>
              <a:buChar char="»"/>
              <a:defRPr sz="1648" b="0" i="0" u="none" strike="noStrike" cap="none">
                <a:solidFill>
                  <a:schemeClr val="dk1"/>
                </a:solidFill>
                <a:latin typeface="Libre Franklin"/>
                <a:ea typeface="Libre Franklin"/>
                <a:cs typeface="Libre Franklin"/>
                <a:sym typeface="Libre Franklin"/>
              </a:defRPr>
            </a:lvl5pPr>
            <a:lvl6pPr marL="2743200" marR="0" lvl="5"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9pPr>
          </a:lstStyle>
          <a:p>
            <a:pPr marL="374650" indent="-285750">
              <a:lnSpc>
                <a:spcPct val="150000"/>
              </a:lnSpc>
              <a:buSzPts val="2200"/>
            </a:pPr>
            <a:r>
              <a:rPr lang="en-US" sz="2400" dirty="0"/>
              <a:t>Elaborate each use case with an activity diagram </a:t>
            </a:r>
          </a:p>
          <a:p>
            <a:pPr marL="831850" lvl="1" indent="-285750">
              <a:lnSpc>
                <a:spcPct val="150000"/>
              </a:lnSpc>
              <a:buSzPts val="2200"/>
            </a:pPr>
            <a:r>
              <a:rPr lang="en-US" sz="2200" dirty="0"/>
              <a:t>Describe key behaviors of the system</a:t>
            </a:r>
          </a:p>
          <a:p>
            <a:pPr marL="374650" indent="-285750">
              <a:lnSpc>
                <a:spcPct val="150000"/>
              </a:lnSpc>
              <a:buSzPts val="2200"/>
            </a:pPr>
            <a:r>
              <a:rPr lang="en-US" sz="2400" dirty="0"/>
              <a:t>Important activities are identified as security critical functions</a:t>
            </a:r>
          </a:p>
          <a:p>
            <a:pPr marL="374650" indent="-285750">
              <a:lnSpc>
                <a:spcPct val="150000"/>
              </a:lnSpc>
              <a:buSzPts val="2200"/>
            </a:pPr>
            <a:r>
              <a:rPr lang="en-US" sz="2400" dirty="0"/>
              <a:t>New stereotype: </a:t>
            </a:r>
            <a:r>
              <a:rPr lang="en-US" sz="2400" i="1" dirty="0"/>
              <a:t>Security Critical Function </a:t>
            </a:r>
          </a:p>
          <a:p>
            <a:pPr marL="374650" indent="-285750">
              <a:lnSpc>
                <a:spcPct val="150000"/>
              </a:lnSpc>
              <a:buSzPts val="2200"/>
            </a:pPr>
            <a:r>
              <a:rPr lang="en-US" sz="2400" dirty="0"/>
              <a:t>Also used: </a:t>
            </a:r>
            <a:r>
              <a:rPr lang="en-US" sz="2400" i="1" dirty="0"/>
              <a:t>Confidentiality, Integrity, Availability </a:t>
            </a:r>
            <a:r>
              <a:rPr lang="en-US" sz="2400" dirty="0"/>
              <a:t>stereotypes</a:t>
            </a:r>
          </a:p>
        </p:txBody>
      </p:sp>
      <p:sp>
        <p:nvSpPr>
          <p:cNvPr id="11" name="Arrow: Left 10">
            <a:extLst>
              <a:ext uri="{FF2B5EF4-FFF2-40B4-BE49-F238E27FC236}">
                <a16:creationId xmlns:a16="http://schemas.microsoft.com/office/drawing/2014/main" id="{4656BB12-9E7B-0009-2F73-4C3B5B0474A6}"/>
              </a:ext>
            </a:extLst>
          </p:cNvPr>
          <p:cNvSpPr/>
          <p:nvPr/>
        </p:nvSpPr>
        <p:spPr>
          <a:xfrm>
            <a:off x="9396371" y="2746523"/>
            <a:ext cx="617838" cy="20844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B606394A-08BE-C7B4-04C5-21EDA2745463}"/>
              </a:ext>
            </a:extLst>
          </p:cNvPr>
          <p:cNvSpPr/>
          <p:nvPr/>
        </p:nvSpPr>
        <p:spPr>
          <a:xfrm>
            <a:off x="7475220" y="3491865"/>
            <a:ext cx="1062990" cy="493395"/>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D20E8F4A-015C-E077-04B3-2E2EC0C9BB13}"/>
              </a:ext>
            </a:extLst>
          </p:cNvPr>
          <p:cNvSpPr/>
          <p:nvPr/>
        </p:nvSpPr>
        <p:spPr>
          <a:xfrm>
            <a:off x="10330179" y="4288285"/>
            <a:ext cx="1023621" cy="451355"/>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4B7EABE3-4BEB-C6C2-0AA7-C07AAA80692A}"/>
              </a:ext>
            </a:extLst>
          </p:cNvPr>
          <p:cNvPicPr>
            <a:picLocks noChangeAspect="1"/>
          </p:cNvPicPr>
          <p:nvPr/>
        </p:nvPicPr>
        <p:blipFill>
          <a:blip r:embed="rId8"/>
          <a:stretch>
            <a:fillRect/>
          </a:stretch>
        </p:blipFill>
        <p:spPr>
          <a:xfrm>
            <a:off x="10194996" y="2514943"/>
            <a:ext cx="2262007" cy="685457"/>
          </a:xfrm>
          <a:prstGeom prst="rect">
            <a:avLst/>
          </a:prstGeom>
        </p:spPr>
      </p:pic>
    </p:spTree>
    <p:extLst>
      <p:ext uri="{BB962C8B-B14F-4D97-AF65-F5344CB8AC3E}">
        <p14:creationId xmlns:p14="http://schemas.microsoft.com/office/powerpoint/2010/main" val="3519061289"/>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FD38D9-AAF2-3D75-E6FC-1B2A7EE42A57}"/>
              </a:ext>
            </a:extLst>
          </p:cNvPr>
          <p:cNvPicPr>
            <a:picLocks noChangeAspect="1"/>
          </p:cNvPicPr>
          <p:nvPr/>
        </p:nvPicPr>
        <p:blipFill>
          <a:blip r:embed="rId3"/>
          <a:stretch>
            <a:fillRect/>
          </a:stretch>
        </p:blipFill>
        <p:spPr>
          <a:xfrm>
            <a:off x="11382007" y="0"/>
            <a:ext cx="2408738" cy="2208010"/>
          </a:xfrm>
          <a:prstGeom prst="rect">
            <a:avLst/>
          </a:prstGeom>
        </p:spPr>
      </p:pic>
      <p:pic>
        <p:nvPicPr>
          <p:cNvPr id="15" name="Graphic 14">
            <a:extLst>
              <a:ext uri="{FF2B5EF4-FFF2-40B4-BE49-F238E27FC236}">
                <a16:creationId xmlns:a16="http://schemas.microsoft.com/office/drawing/2014/main" id="{735D30D1-2611-3D4B-534B-826DFF3D76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48931" y="1787158"/>
            <a:ext cx="7987072" cy="4883524"/>
          </a:xfrm>
          <a:prstGeom prst="rect">
            <a:avLst/>
          </a:prstGeom>
        </p:spPr>
      </p:pic>
      <p:sp>
        <p:nvSpPr>
          <p:cNvPr id="2" name="Title 1">
            <a:extLst>
              <a:ext uri="{FF2B5EF4-FFF2-40B4-BE49-F238E27FC236}">
                <a16:creationId xmlns:a16="http://schemas.microsoft.com/office/drawing/2014/main" id="{A742FF42-6ED4-89CC-323C-213D68791DBF}"/>
              </a:ext>
            </a:extLst>
          </p:cNvPr>
          <p:cNvSpPr>
            <a:spLocks noGrp="1"/>
          </p:cNvSpPr>
          <p:nvPr>
            <p:ph type="title"/>
          </p:nvPr>
        </p:nvSpPr>
        <p:spPr>
          <a:xfrm>
            <a:off x="174730" y="114812"/>
            <a:ext cx="12561453" cy="1477297"/>
          </a:xfrm>
        </p:spPr>
        <p:txBody>
          <a:bodyPr/>
          <a:lstStyle/>
          <a:p>
            <a:r>
              <a:rPr lang="en-US" sz="4800" dirty="0"/>
              <a:t>Steps 7 &amp; 8: Functional Modeling </a:t>
            </a:r>
            <a:br>
              <a:rPr lang="en-US" sz="4800" dirty="0"/>
            </a:br>
            <a:r>
              <a:rPr lang="en-US" sz="3600" dirty="0"/>
              <a:t>&amp; Security Critical Functions</a:t>
            </a:r>
          </a:p>
        </p:txBody>
      </p:sp>
      <p:sp>
        <p:nvSpPr>
          <p:cNvPr id="7" name="Oval 6">
            <a:extLst>
              <a:ext uri="{FF2B5EF4-FFF2-40B4-BE49-F238E27FC236}">
                <a16:creationId xmlns:a16="http://schemas.microsoft.com/office/drawing/2014/main" id="{178506C8-BC42-5DDE-C525-2F77D6AE2E46}"/>
              </a:ext>
            </a:extLst>
          </p:cNvPr>
          <p:cNvSpPr/>
          <p:nvPr/>
        </p:nvSpPr>
        <p:spPr>
          <a:xfrm>
            <a:off x="12736183" y="1552524"/>
            <a:ext cx="369794" cy="267903"/>
          </a:xfrm>
          <a:prstGeom prst="ellipse">
            <a:avLst/>
          </a:prstGeom>
          <a:solidFill>
            <a:schemeClr val="accent1">
              <a:alpha val="32000"/>
            </a:schemeClr>
          </a:solidFill>
          <a:ln>
            <a:solidFill>
              <a:srgbClr val="FF0000"/>
            </a:solidFill>
          </a:ln>
          <a:effectLst>
            <a:reflection endPos="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18"/>
          </a:p>
        </p:txBody>
      </p:sp>
      <p:pic>
        <p:nvPicPr>
          <p:cNvPr id="4" name="Picture 3">
            <a:extLst>
              <a:ext uri="{FF2B5EF4-FFF2-40B4-BE49-F238E27FC236}">
                <a16:creationId xmlns:a16="http://schemas.microsoft.com/office/drawing/2014/main" id="{BDD5C8C8-5223-AB08-0157-471A39C6B868}"/>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77597" y="1787158"/>
            <a:ext cx="3704634" cy="4326162"/>
          </a:xfrm>
          <a:prstGeom prst="rect">
            <a:avLst/>
          </a:prstGeom>
        </p:spPr>
      </p:pic>
      <p:sp>
        <p:nvSpPr>
          <p:cNvPr id="11" name="Rectangle: Rounded Corners 10">
            <a:extLst>
              <a:ext uri="{FF2B5EF4-FFF2-40B4-BE49-F238E27FC236}">
                <a16:creationId xmlns:a16="http://schemas.microsoft.com/office/drawing/2014/main" id="{6F89F6EB-FB5D-CFA5-6768-EEB85B78675A}"/>
              </a:ext>
            </a:extLst>
          </p:cNvPr>
          <p:cNvSpPr/>
          <p:nvPr/>
        </p:nvSpPr>
        <p:spPr>
          <a:xfrm>
            <a:off x="4028600" y="6131003"/>
            <a:ext cx="8007403" cy="610570"/>
          </a:xfrm>
          <a:prstGeom prst="roundRect">
            <a:avLst/>
          </a:prstGeom>
          <a:noFill/>
          <a:ln w="57150">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06867" eaLnBrk="1" fontAlgn="auto" hangingPunct="1">
              <a:spcBef>
                <a:spcPts val="0"/>
              </a:spcBef>
              <a:spcAft>
                <a:spcPts val="0"/>
              </a:spcAft>
              <a:buClr>
                <a:srgbClr val="000000"/>
              </a:buClr>
              <a:defRPr/>
            </a:pPr>
            <a:endParaRPr lang="en-US" sz="1235" kern="0" dirty="0">
              <a:solidFill>
                <a:srgbClr val="ED7D31"/>
              </a:solidFill>
              <a:latin typeface="Arial"/>
              <a:sym typeface="Arial"/>
            </a:endParaRPr>
          </a:p>
        </p:txBody>
      </p:sp>
      <p:sp>
        <p:nvSpPr>
          <p:cNvPr id="12" name="Google Shape;325;p52">
            <a:extLst>
              <a:ext uri="{FF2B5EF4-FFF2-40B4-BE49-F238E27FC236}">
                <a16:creationId xmlns:a16="http://schemas.microsoft.com/office/drawing/2014/main" id="{FDBF7F0E-71A1-901D-EE65-A5781E942B01}"/>
              </a:ext>
            </a:extLst>
          </p:cNvPr>
          <p:cNvSpPr txBox="1">
            <a:spLocks/>
          </p:cNvSpPr>
          <p:nvPr/>
        </p:nvSpPr>
        <p:spPr>
          <a:xfrm>
            <a:off x="12930251" y="7253752"/>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58</a:t>
            </a:fld>
            <a:endParaRPr lang="en-US" sz="1800" b="1" dirty="0">
              <a:solidFill>
                <a:schemeClr val="bg1"/>
              </a:solidFill>
              <a:latin typeface="Proxima Nova" panose="020B0604020202020204" charset="0"/>
            </a:endParaRPr>
          </a:p>
        </p:txBody>
      </p:sp>
      <p:sp>
        <p:nvSpPr>
          <p:cNvPr id="13" name="TextBox 12">
            <a:extLst>
              <a:ext uri="{FF2B5EF4-FFF2-40B4-BE49-F238E27FC236}">
                <a16:creationId xmlns:a16="http://schemas.microsoft.com/office/drawing/2014/main" id="{3F3B0521-5C31-62C8-26F0-624EC91B2EE1}"/>
              </a:ext>
            </a:extLst>
          </p:cNvPr>
          <p:cNvSpPr txBox="1"/>
          <p:nvPr/>
        </p:nvSpPr>
        <p:spPr>
          <a:xfrm>
            <a:off x="5775959" y="7406308"/>
            <a:ext cx="2688419"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#2</a:t>
            </a:r>
          </a:p>
        </p:txBody>
      </p:sp>
      <p:sp>
        <p:nvSpPr>
          <p:cNvPr id="6" name="Callout: Bent Line 5">
            <a:extLst>
              <a:ext uri="{FF2B5EF4-FFF2-40B4-BE49-F238E27FC236}">
                <a16:creationId xmlns:a16="http://schemas.microsoft.com/office/drawing/2014/main" id="{27779345-88DB-BEF2-DCD4-8F36223DC825}"/>
              </a:ext>
            </a:extLst>
          </p:cNvPr>
          <p:cNvSpPr/>
          <p:nvPr/>
        </p:nvSpPr>
        <p:spPr>
          <a:xfrm>
            <a:off x="1383957" y="6316227"/>
            <a:ext cx="1754659" cy="850692"/>
          </a:xfrm>
          <a:prstGeom prst="borderCallout2">
            <a:avLst>
              <a:gd name="adj1" fmla="val 36181"/>
              <a:gd name="adj2" fmla="val 102230"/>
              <a:gd name="adj3" fmla="val 37956"/>
              <a:gd name="adj4" fmla="val 126917"/>
              <a:gd name="adj5" fmla="val 16349"/>
              <a:gd name="adj6" fmla="val 15309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New Goal Added</a:t>
            </a:r>
          </a:p>
        </p:txBody>
      </p:sp>
      <p:sp>
        <p:nvSpPr>
          <p:cNvPr id="9" name="Rectangle: Rounded Corners 8">
            <a:extLst>
              <a:ext uri="{FF2B5EF4-FFF2-40B4-BE49-F238E27FC236}">
                <a16:creationId xmlns:a16="http://schemas.microsoft.com/office/drawing/2014/main" id="{A5C1B70B-4552-2A20-A50E-4E71CD8B4A33}"/>
              </a:ext>
            </a:extLst>
          </p:cNvPr>
          <p:cNvSpPr/>
          <p:nvPr/>
        </p:nvSpPr>
        <p:spPr>
          <a:xfrm>
            <a:off x="2343149" y="4038601"/>
            <a:ext cx="1224915" cy="464819"/>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17804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2FF42-6ED4-89CC-323C-213D68791DBF}"/>
              </a:ext>
            </a:extLst>
          </p:cNvPr>
          <p:cNvSpPr>
            <a:spLocks noGrp="1"/>
          </p:cNvSpPr>
          <p:nvPr>
            <p:ph type="title"/>
          </p:nvPr>
        </p:nvSpPr>
        <p:spPr>
          <a:xfrm>
            <a:off x="194122" y="145216"/>
            <a:ext cx="12561453" cy="923299"/>
          </a:xfrm>
        </p:spPr>
        <p:txBody>
          <a:bodyPr/>
          <a:lstStyle/>
          <a:p>
            <a:r>
              <a:rPr lang="en-US" sz="4800" dirty="0"/>
              <a:t>Verification and Satisfaction Checks</a:t>
            </a:r>
          </a:p>
        </p:txBody>
      </p:sp>
      <p:pic>
        <p:nvPicPr>
          <p:cNvPr id="5" name="Graphic 4">
            <a:extLst>
              <a:ext uri="{FF2B5EF4-FFF2-40B4-BE49-F238E27FC236}">
                <a16:creationId xmlns:a16="http://schemas.microsoft.com/office/drawing/2014/main" id="{1220D0BF-B846-0DAD-6C17-A8DF1403AF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63211" y="1260072"/>
            <a:ext cx="4492323" cy="4385364"/>
          </a:xfrm>
          <a:prstGeom prst="rect">
            <a:avLst/>
          </a:prstGeom>
        </p:spPr>
      </p:pic>
      <p:pic>
        <p:nvPicPr>
          <p:cNvPr id="6" name="Graphic 5">
            <a:extLst>
              <a:ext uri="{FF2B5EF4-FFF2-40B4-BE49-F238E27FC236}">
                <a16:creationId xmlns:a16="http://schemas.microsoft.com/office/drawing/2014/main" id="{7B7D4355-177F-A084-D6BB-5E16B85C6F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5399" y="1260072"/>
            <a:ext cx="6467775" cy="4193803"/>
          </a:xfrm>
          <a:prstGeom prst="rect">
            <a:avLst/>
          </a:prstGeom>
        </p:spPr>
      </p:pic>
      <p:sp>
        <p:nvSpPr>
          <p:cNvPr id="9" name="Google Shape;325;p52">
            <a:extLst>
              <a:ext uri="{FF2B5EF4-FFF2-40B4-BE49-F238E27FC236}">
                <a16:creationId xmlns:a16="http://schemas.microsoft.com/office/drawing/2014/main" id="{3DF7C632-2E35-4FA5-81EB-B2A4001CA837}"/>
              </a:ext>
            </a:extLst>
          </p:cNvPr>
          <p:cNvSpPr txBox="1">
            <a:spLocks/>
          </p:cNvSpPr>
          <p:nvPr/>
        </p:nvSpPr>
        <p:spPr>
          <a:xfrm>
            <a:off x="12930251" y="7253752"/>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59</a:t>
            </a:fld>
            <a:endParaRPr lang="en-US" sz="1800" b="1" dirty="0">
              <a:solidFill>
                <a:schemeClr val="bg1"/>
              </a:solidFill>
              <a:latin typeface="Proxima Nova" panose="020B0604020202020204" charset="0"/>
            </a:endParaRPr>
          </a:p>
        </p:txBody>
      </p:sp>
      <p:sp>
        <p:nvSpPr>
          <p:cNvPr id="10" name="TextBox 9">
            <a:extLst>
              <a:ext uri="{FF2B5EF4-FFF2-40B4-BE49-F238E27FC236}">
                <a16:creationId xmlns:a16="http://schemas.microsoft.com/office/drawing/2014/main" id="{E6FE8F85-77DB-A5CD-202C-605E833AB405}"/>
              </a:ext>
            </a:extLst>
          </p:cNvPr>
          <p:cNvSpPr txBox="1"/>
          <p:nvPr/>
        </p:nvSpPr>
        <p:spPr>
          <a:xfrm>
            <a:off x="5775959" y="7406308"/>
            <a:ext cx="2688419"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#2</a:t>
            </a:r>
          </a:p>
        </p:txBody>
      </p:sp>
      <p:sp>
        <p:nvSpPr>
          <p:cNvPr id="4" name="TextBox 3">
            <a:extLst>
              <a:ext uri="{FF2B5EF4-FFF2-40B4-BE49-F238E27FC236}">
                <a16:creationId xmlns:a16="http://schemas.microsoft.com/office/drawing/2014/main" id="{9257829A-95B4-9C35-8173-EDED306E06CA}"/>
              </a:ext>
            </a:extLst>
          </p:cNvPr>
          <p:cNvSpPr txBox="1"/>
          <p:nvPr/>
        </p:nvSpPr>
        <p:spPr>
          <a:xfrm>
            <a:off x="3388841" y="3781739"/>
            <a:ext cx="6950674" cy="307777"/>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endParaRPr lang="en-US" dirty="0"/>
          </a:p>
        </p:txBody>
      </p:sp>
      <p:sp>
        <p:nvSpPr>
          <p:cNvPr id="8" name="TextBox 7">
            <a:extLst>
              <a:ext uri="{FF2B5EF4-FFF2-40B4-BE49-F238E27FC236}">
                <a16:creationId xmlns:a16="http://schemas.microsoft.com/office/drawing/2014/main" id="{E2250247-B599-8EFA-2D93-BF62266C7041}"/>
              </a:ext>
            </a:extLst>
          </p:cNvPr>
          <p:cNvSpPr txBox="1"/>
          <p:nvPr/>
        </p:nvSpPr>
        <p:spPr>
          <a:xfrm>
            <a:off x="1663124" y="5476159"/>
            <a:ext cx="4492323" cy="338554"/>
          </a:xfrm>
          <a:prstGeom prst="rect">
            <a:avLst/>
          </a:prstGeom>
          <a:noFill/>
        </p:spPr>
        <p:txBody>
          <a:bodyPr wrap="square">
            <a:spAutoFit/>
          </a:bodyPr>
          <a:lstStyle/>
          <a:p>
            <a:pPr algn="ctr"/>
            <a:r>
              <a:rPr lang="en-US" sz="1600" b="1" dirty="0"/>
              <a:t>Security critical functions to security goals​</a:t>
            </a:r>
          </a:p>
        </p:txBody>
      </p:sp>
      <p:sp>
        <p:nvSpPr>
          <p:cNvPr id="11" name="TextBox 10">
            <a:extLst>
              <a:ext uri="{FF2B5EF4-FFF2-40B4-BE49-F238E27FC236}">
                <a16:creationId xmlns:a16="http://schemas.microsoft.com/office/drawing/2014/main" id="{AA0DD730-0CBF-24A3-044C-66CB0B0AA762}"/>
              </a:ext>
            </a:extLst>
          </p:cNvPr>
          <p:cNvSpPr txBox="1"/>
          <p:nvPr/>
        </p:nvSpPr>
        <p:spPr>
          <a:xfrm>
            <a:off x="8226047" y="5680967"/>
            <a:ext cx="2966650" cy="338554"/>
          </a:xfrm>
          <a:prstGeom prst="rect">
            <a:avLst/>
          </a:prstGeom>
          <a:noFill/>
        </p:spPr>
        <p:txBody>
          <a:bodyPr wrap="square">
            <a:spAutoFit/>
          </a:bodyPr>
          <a:lstStyle/>
          <a:p>
            <a:pPr algn="ctr"/>
            <a:r>
              <a:rPr lang="en-US" sz="1600" b="1" dirty="0"/>
              <a:t>Goal to Hazard allocation</a:t>
            </a:r>
          </a:p>
        </p:txBody>
      </p:sp>
      <p:sp>
        <p:nvSpPr>
          <p:cNvPr id="12" name="Google Shape;333;p53">
            <a:extLst>
              <a:ext uri="{FF2B5EF4-FFF2-40B4-BE49-F238E27FC236}">
                <a16:creationId xmlns:a16="http://schemas.microsoft.com/office/drawing/2014/main" id="{4F2C99D9-3E89-6C65-5D3F-ABF2C669C38F}"/>
              </a:ext>
            </a:extLst>
          </p:cNvPr>
          <p:cNvSpPr txBox="1">
            <a:spLocks noGrp="1"/>
          </p:cNvSpPr>
          <p:nvPr/>
        </p:nvSpPr>
        <p:spPr>
          <a:xfrm>
            <a:off x="587949" y="6203394"/>
            <a:ext cx="5046731" cy="815578"/>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342900" algn="l" rtl="0">
              <a:lnSpc>
                <a:spcPct val="120000"/>
              </a:lnSpc>
              <a:spcBef>
                <a:spcPts val="6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1pPr>
            <a:lvl2pPr marL="914400" marR="0" lvl="1"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2pPr>
            <a:lvl3pPr marL="1371600" marR="0" lvl="2"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3pPr>
            <a:lvl4pPr marL="1828800" marR="0" lvl="3"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4pPr>
            <a:lvl5pPr marL="2286000" marR="0" lvl="4" indent="-333248" algn="l" rtl="0">
              <a:lnSpc>
                <a:spcPct val="100000"/>
              </a:lnSpc>
              <a:spcBef>
                <a:spcPts val="600"/>
              </a:spcBef>
              <a:spcAft>
                <a:spcPts val="0"/>
              </a:spcAft>
              <a:buClr>
                <a:schemeClr val="dk1"/>
              </a:buClr>
              <a:buSzPts val="1648"/>
              <a:buFont typeface="Arial"/>
              <a:buChar char="»"/>
              <a:defRPr sz="1648" b="0" i="0" u="none" strike="noStrike" cap="none">
                <a:solidFill>
                  <a:schemeClr val="dk1"/>
                </a:solidFill>
                <a:latin typeface="Libre Franklin"/>
                <a:ea typeface="Libre Franklin"/>
                <a:cs typeface="Libre Franklin"/>
                <a:sym typeface="Libre Franklin"/>
              </a:defRPr>
            </a:lvl5pPr>
            <a:lvl6pPr marL="2743200" marR="0" lvl="5"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9pPr>
          </a:lstStyle>
          <a:p>
            <a:pPr marL="88900" indent="0">
              <a:lnSpc>
                <a:spcPct val="150000"/>
              </a:lnSpc>
              <a:buSzPts val="2200"/>
              <a:buNone/>
            </a:pPr>
            <a:r>
              <a:rPr lang="en-US" sz="2400" dirty="0"/>
              <a:t>Benefit to MBSE: Traceability!</a:t>
            </a:r>
          </a:p>
        </p:txBody>
      </p:sp>
    </p:spTree>
    <p:extLst>
      <p:ext uri="{BB962C8B-B14F-4D97-AF65-F5344CB8AC3E}">
        <p14:creationId xmlns:p14="http://schemas.microsoft.com/office/powerpoint/2010/main" val="284913315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628000" y="0"/>
            <a:ext cx="12561600" cy="1015800"/>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en-US" dirty="0"/>
              <a:t>Research Motivation</a:t>
            </a:r>
            <a:endParaRPr dirty="0"/>
          </a:p>
        </p:txBody>
      </p:sp>
      <p:sp>
        <p:nvSpPr>
          <p:cNvPr id="333" name="Google Shape;333;p53"/>
          <p:cNvSpPr txBox="1">
            <a:spLocks noGrp="1"/>
          </p:cNvSpPr>
          <p:nvPr>
            <p:ph type="body" idx="1"/>
          </p:nvPr>
        </p:nvSpPr>
        <p:spPr>
          <a:xfrm>
            <a:off x="407251" y="909161"/>
            <a:ext cx="8609749" cy="5367593"/>
          </a:xfrm>
          <a:prstGeom prst="rect">
            <a:avLst/>
          </a:prstGeom>
        </p:spPr>
        <p:txBody>
          <a:bodyPr spcFirstLastPara="1" wrap="square" lIns="91425" tIns="91425" rIns="91425" bIns="91425" anchor="t" anchorCtr="0">
            <a:spAutoFit/>
          </a:bodyPr>
          <a:lstStyle/>
          <a:p>
            <a:r>
              <a:rPr lang="en-US" sz="2200" dirty="0"/>
              <a:t>“</a:t>
            </a:r>
            <a:r>
              <a:rPr lang="en-US" sz="2200" b="1" dirty="0"/>
              <a:t>Cybersecurity will be as foundational a perspective in systems design as system performance and safety are today</a:t>
            </a:r>
            <a:r>
              <a:rPr lang="en-US" sz="2200" dirty="0"/>
              <a:t>” (INCOSE Vision 2035 p.37) [4]</a:t>
            </a:r>
          </a:p>
          <a:p>
            <a:r>
              <a:rPr lang="en-US" sz="2200" dirty="0"/>
              <a:t>“Systems engineering provides the basic foundation for a </a:t>
            </a:r>
            <a:r>
              <a:rPr lang="en-US" sz="2200" u="sng" dirty="0"/>
              <a:t>disciplined approach</a:t>
            </a:r>
            <a:r>
              <a:rPr lang="en-US" sz="2200" dirty="0"/>
              <a:t> to engineering today’s trustworthy systems” -- NIST SP 800-160 v1 [5]</a:t>
            </a:r>
          </a:p>
          <a:p>
            <a:r>
              <a:rPr lang="en-US" sz="2200" u="sng" dirty="0"/>
              <a:t>Communication</a:t>
            </a:r>
            <a:r>
              <a:rPr lang="en-US" sz="2200" dirty="0"/>
              <a:t> across engineering disciplines, </a:t>
            </a:r>
            <a:r>
              <a:rPr lang="en-US" sz="2200" u="sng" dirty="0"/>
              <a:t>completeness</a:t>
            </a:r>
            <a:r>
              <a:rPr lang="en-US" sz="2200" dirty="0"/>
              <a:t> of design, and </a:t>
            </a:r>
            <a:r>
              <a:rPr lang="en-US" sz="2200" u="sng" dirty="0"/>
              <a:t>well-traced documentation </a:t>
            </a:r>
            <a:r>
              <a:rPr lang="en-US" sz="2200" dirty="0"/>
              <a:t>can all be addressed through Model Based Systems Engineering [6]</a:t>
            </a:r>
          </a:p>
          <a:p>
            <a:pPr marL="482597">
              <a:buSzPts val="2200"/>
            </a:pPr>
            <a:r>
              <a:rPr lang="en-US" sz="2200" dirty="0"/>
              <a:t>1972 Anderson Report “Unless security is designed into a system from </a:t>
            </a:r>
            <a:r>
              <a:rPr lang="en-US" sz="2200" u="sng" dirty="0"/>
              <a:t>its inception</a:t>
            </a:r>
            <a:r>
              <a:rPr lang="en-US" sz="2200" dirty="0"/>
              <a:t>, there is little chance that it can be made secure by retrofit…”</a:t>
            </a:r>
          </a:p>
        </p:txBody>
      </p:sp>
      <p:sp>
        <p:nvSpPr>
          <p:cNvPr id="334" name="Google Shape;334;p53"/>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6</a:t>
            </a:fld>
            <a:endParaRPr/>
          </a:p>
        </p:txBody>
      </p:sp>
      <p:pic>
        <p:nvPicPr>
          <p:cNvPr id="2" name="Picture 2" descr="vision-35-cover-308">
            <a:extLst>
              <a:ext uri="{FF2B5EF4-FFF2-40B4-BE49-F238E27FC236}">
                <a16:creationId xmlns:a16="http://schemas.microsoft.com/office/drawing/2014/main" id="{2F4408E1-FE45-26FE-451E-23586C3D5C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3846" y="2576448"/>
            <a:ext cx="3085107" cy="37774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NIST logo: blue">
            <a:extLst>
              <a:ext uri="{FF2B5EF4-FFF2-40B4-BE49-F238E27FC236}">
                <a16:creationId xmlns:a16="http://schemas.microsoft.com/office/drawing/2014/main" id="{B5EEB446-6F37-E00F-A34A-9FFEE8B389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9269" y="1359158"/>
            <a:ext cx="1952652" cy="8705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2">
            <a:extLst>
              <a:ext uri="{FF2B5EF4-FFF2-40B4-BE49-F238E27FC236}">
                <a16:creationId xmlns:a16="http://schemas.microsoft.com/office/drawing/2014/main" id="{1ECEB331-54D4-3895-DE0F-3C64634BA109}"/>
              </a:ext>
            </a:extLst>
          </p:cNvPr>
          <p:cNvSpPr txBox="1"/>
          <p:nvPr/>
        </p:nvSpPr>
        <p:spPr>
          <a:xfrm>
            <a:off x="9855200" y="7047296"/>
            <a:ext cx="3962400" cy="24622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00" dirty="0"/>
              <a:t>https://www.incose.org/2023_redesign/publications/se-vision-2035</a:t>
            </a:r>
          </a:p>
        </p:txBody>
      </p:sp>
      <p:sp>
        <p:nvSpPr>
          <p:cNvPr id="7" name="TextBox 6">
            <a:extLst>
              <a:ext uri="{FF2B5EF4-FFF2-40B4-BE49-F238E27FC236}">
                <a16:creationId xmlns:a16="http://schemas.microsoft.com/office/drawing/2014/main" id="{4C219F44-7CB4-592D-DF26-3B4C2633F4C2}"/>
              </a:ext>
            </a:extLst>
          </p:cNvPr>
          <p:cNvSpPr txBox="1"/>
          <p:nvPr/>
        </p:nvSpPr>
        <p:spPr>
          <a:xfrm>
            <a:off x="5344160" y="7366536"/>
            <a:ext cx="3129280" cy="369332"/>
          </a:xfrm>
          <a:prstGeom prst="rect">
            <a:avLst/>
          </a:prstGeom>
          <a:noFill/>
        </p:spPr>
        <p:txBody>
          <a:bodyPr wrap="square" rtlCol="0">
            <a:spAutoFit/>
          </a:bodyPr>
          <a:lstStyle/>
          <a:p>
            <a:r>
              <a:rPr lang="en-US" sz="1800" b="1" dirty="0">
                <a:solidFill>
                  <a:schemeClr val="bg1"/>
                </a:solidFill>
                <a:latin typeface="Proxima Nova" panose="020B0604020202020204" charset="0"/>
              </a:rPr>
              <a:t>Introduction and Motivation</a:t>
            </a:r>
          </a:p>
        </p:txBody>
      </p:sp>
    </p:spTree>
    <p:extLst>
      <p:ext uri="{BB962C8B-B14F-4D97-AF65-F5344CB8AC3E}">
        <p14:creationId xmlns:p14="http://schemas.microsoft.com/office/powerpoint/2010/main" val="1260703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2FF42-6ED4-89CC-323C-213D68791DBF}"/>
              </a:ext>
            </a:extLst>
          </p:cNvPr>
          <p:cNvSpPr>
            <a:spLocks noGrp="1"/>
          </p:cNvSpPr>
          <p:nvPr>
            <p:ph type="title"/>
          </p:nvPr>
        </p:nvSpPr>
        <p:spPr>
          <a:xfrm>
            <a:off x="194122" y="145216"/>
            <a:ext cx="12561453" cy="923299"/>
          </a:xfrm>
        </p:spPr>
        <p:txBody>
          <a:bodyPr/>
          <a:lstStyle/>
          <a:p>
            <a:r>
              <a:rPr lang="en-US" sz="4800" dirty="0"/>
              <a:t>System Security Goals</a:t>
            </a:r>
          </a:p>
        </p:txBody>
      </p:sp>
      <p:pic>
        <p:nvPicPr>
          <p:cNvPr id="3" name="Picture 2">
            <a:extLst>
              <a:ext uri="{FF2B5EF4-FFF2-40B4-BE49-F238E27FC236}">
                <a16:creationId xmlns:a16="http://schemas.microsoft.com/office/drawing/2014/main" id="{03FD38D9-AAF2-3D75-E6FC-1B2A7EE42A57}"/>
              </a:ext>
            </a:extLst>
          </p:cNvPr>
          <p:cNvPicPr>
            <a:picLocks noChangeAspect="1"/>
          </p:cNvPicPr>
          <p:nvPr/>
        </p:nvPicPr>
        <p:blipFill>
          <a:blip r:embed="rId2"/>
          <a:stretch>
            <a:fillRect/>
          </a:stretch>
        </p:blipFill>
        <p:spPr>
          <a:xfrm>
            <a:off x="11382007" y="0"/>
            <a:ext cx="2408738" cy="2208010"/>
          </a:xfrm>
          <a:prstGeom prst="rect">
            <a:avLst/>
          </a:prstGeom>
        </p:spPr>
      </p:pic>
      <p:sp>
        <p:nvSpPr>
          <p:cNvPr id="7" name="Oval 6">
            <a:extLst>
              <a:ext uri="{FF2B5EF4-FFF2-40B4-BE49-F238E27FC236}">
                <a16:creationId xmlns:a16="http://schemas.microsoft.com/office/drawing/2014/main" id="{178506C8-BC42-5DDE-C525-2F77D6AE2E46}"/>
              </a:ext>
            </a:extLst>
          </p:cNvPr>
          <p:cNvSpPr/>
          <p:nvPr/>
        </p:nvSpPr>
        <p:spPr>
          <a:xfrm>
            <a:off x="12682779" y="1846882"/>
            <a:ext cx="485613" cy="198270"/>
          </a:xfrm>
          <a:prstGeom prst="ellipse">
            <a:avLst/>
          </a:prstGeom>
          <a:solidFill>
            <a:schemeClr val="accent1">
              <a:alpha val="32000"/>
            </a:schemeClr>
          </a:solidFill>
          <a:ln>
            <a:solidFill>
              <a:srgbClr val="FF0000"/>
            </a:solidFill>
          </a:ln>
          <a:effectLst>
            <a:reflection endPos="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18"/>
          </a:p>
        </p:txBody>
      </p:sp>
      <p:sp>
        <p:nvSpPr>
          <p:cNvPr id="8" name="Google Shape;325;p52">
            <a:extLst>
              <a:ext uri="{FF2B5EF4-FFF2-40B4-BE49-F238E27FC236}">
                <a16:creationId xmlns:a16="http://schemas.microsoft.com/office/drawing/2014/main" id="{AFF69DFF-9281-EB9C-D0F4-55142FC78956}"/>
              </a:ext>
            </a:extLst>
          </p:cNvPr>
          <p:cNvSpPr txBox="1">
            <a:spLocks/>
          </p:cNvSpPr>
          <p:nvPr/>
        </p:nvSpPr>
        <p:spPr>
          <a:xfrm>
            <a:off x="12930251" y="7253752"/>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60</a:t>
            </a:fld>
            <a:endParaRPr lang="en-US" sz="1800" b="1" dirty="0">
              <a:solidFill>
                <a:schemeClr val="bg1"/>
              </a:solidFill>
              <a:latin typeface="Proxima Nova" panose="020B0604020202020204" charset="0"/>
            </a:endParaRPr>
          </a:p>
        </p:txBody>
      </p:sp>
      <p:sp>
        <p:nvSpPr>
          <p:cNvPr id="9" name="TextBox 8">
            <a:extLst>
              <a:ext uri="{FF2B5EF4-FFF2-40B4-BE49-F238E27FC236}">
                <a16:creationId xmlns:a16="http://schemas.microsoft.com/office/drawing/2014/main" id="{108EE9FA-AD99-8802-BC64-B8CC8FA3D35E}"/>
              </a:ext>
            </a:extLst>
          </p:cNvPr>
          <p:cNvSpPr txBox="1"/>
          <p:nvPr/>
        </p:nvSpPr>
        <p:spPr>
          <a:xfrm>
            <a:off x="5775959" y="7406308"/>
            <a:ext cx="2688419"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#2</a:t>
            </a:r>
          </a:p>
        </p:txBody>
      </p:sp>
      <p:sp>
        <p:nvSpPr>
          <p:cNvPr id="13" name="TextBox 12">
            <a:extLst>
              <a:ext uri="{FF2B5EF4-FFF2-40B4-BE49-F238E27FC236}">
                <a16:creationId xmlns:a16="http://schemas.microsoft.com/office/drawing/2014/main" id="{A6CFD600-1EAD-524D-2734-ECB4B36452E9}"/>
              </a:ext>
            </a:extLst>
          </p:cNvPr>
          <p:cNvSpPr txBox="1"/>
          <p:nvPr/>
        </p:nvSpPr>
        <p:spPr>
          <a:xfrm>
            <a:off x="194122" y="5826181"/>
            <a:ext cx="11735829" cy="1477328"/>
          </a:xfrm>
          <a:prstGeom prst="rect">
            <a:avLst/>
          </a:prstGeom>
          <a:noFill/>
        </p:spPr>
        <p:txBody>
          <a:bodyPr wrap="square">
            <a:spAutoFit/>
          </a:bodyPr>
          <a:lstStyle/>
          <a:p>
            <a:pPr algn="l" rtl="0" fontAlgn="base"/>
            <a:r>
              <a:rPr lang="en-US" sz="1800" b="0" i="0" u="none" strike="noStrike" dirty="0">
                <a:solidFill>
                  <a:srgbClr val="59595B"/>
                </a:solidFill>
                <a:effectLst/>
                <a:latin typeface="Proxima Nova" panose="020B0604020202020204" charset="0"/>
              </a:rPr>
              <a:t>These </a:t>
            </a:r>
            <a:r>
              <a:rPr lang="en-US" sz="1800" b="1" i="0" u="none" strike="noStrike" dirty="0">
                <a:solidFill>
                  <a:srgbClr val="59595B"/>
                </a:solidFill>
                <a:effectLst/>
                <a:latin typeface="Proxima Nova" panose="020B0604020202020204" charset="0"/>
              </a:rPr>
              <a:t>goals</a:t>
            </a:r>
            <a:r>
              <a:rPr lang="en-US" sz="1800" b="0" i="0" u="none" strike="noStrike" dirty="0">
                <a:solidFill>
                  <a:srgbClr val="59595B"/>
                </a:solidFill>
                <a:effectLst/>
                <a:latin typeface="Proxima Nova" panose="020B0604020202020204" charset="0"/>
              </a:rPr>
              <a:t> are </a:t>
            </a:r>
            <a:r>
              <a:rPr lang="en-US" sz="1800" b="1" i="0" u="none" strike="noStrike" dirty="0">
                <a:solidFill>
                  <a:srgbClr val="59595B"/>
                </a:solidFill>
                <a:effectLst/>
                <a:latin typeface="Proxima Nova" panose="020B0604020202020204" charset="0"/>
              </a:rPr>
              <a:t>NOT</a:t>
            </a:r>
            <a:r>
              <a:rPr lang="en-US" sz="1800" b="0" i="0" u="none" strike="noStrike" dirty="0">
                <a:solidFill>
                  <a:srgbClr val="59595B"/>
                </a:solidFill>
                <a:effectLst/>
                <a:latin typeface="Proxima Nova" panose="020B0604020202020204" charset="0"/>
              </a:rPr>
              <a:t> intended to </a:t>
            </a:r>
            <a:r>
              <a:rPr lang="en-US" sz="1800" b="1" i="0" u="none" strike="noStrike" dirty="0">
                <a:solidFill>
                  <a:srgbClr val="59595B"/>
                </a:solidFill>
                <a:effectLst/>
                <a:latin typeface="Proxima Nova" panose="020B0604020202020204" charset="0"/>
              </a:rPr>
              <a:t>replace</a:t>
            </a:r>
            <a:r>
              <a:rPr lang="en-US" sz="1800" b="0" i="0" u="none" strike="noStrike" dirty="0">
                <a:solidFill>
                  <a:srgbClr val="59595B"/>
                </a:solidFill>
                <a:effectLst/>
                <a:latin typeface="Proxima Nova" panose="020B0604020202020204" charset="0"/>
              </a:rPr>
              <a:t> fully specified system </a:t>
            </a:r>
            <a:r>
              <a:rPr lang="en-US" sz="1800" b="1" i="0" u="none" strike="noStrike" dirty="0">
                <a:solidFill>
                  <a:srgbClr val="59595B"/>
                </a:solidFill>
                <a:effectLst/>
                <a:latin typeface="Proxima Nova" panose="020B0604020202020204" charset="0"/>
              </a:rPr>
              <a:t>requirements</a:t>
            </a:r>
            <a:r>
              <a:rPr lang="en-US" sz="1800" b="0" i="0" u="none" strike="noStrike" dirty="0">
                <a:solidFill>
                  <a:srgbClr val="59595B"/>
                </a:solidFill>
                <a:effectLst/>
                <a:latin typeface="Proxima Nova" panose="020B0604020202020204" charset="0"/>
              </a:rPr>
              <a:t> for security, instead they are used to get </a:t>
            </a:r>
            <a:r>
              <a:rPr lang="en-US" sz="1800" b="1" i="0" u="none" strike="noStrike" dirty="0">
                <a:solidFill>
                  <a:srgbClr val="59595B"/>
                </a:solidFill>
                <a:effectLst/>
                <a:latin typeface="Proxima Nova" panose="020B0604020202020204" charset="0"/>
              </a:rPr>
              <a:t>stakeholder alignment </a:t>
            </a:r>
            <a:r>
              <a:rPr lang="en-US" sz="1800" b="0" i="0" u="none" strike="noStrike" dirty="0">
                <a:solidFill>
                  <a:srgbClr val="59595B"/>
                </a:solidFill>
                <a:effectLst/>
                <a:latin typeface="Proxima Nova" panose="020B0604020202020204" charset="0"/>
              </a:rPr>
              <a:t>in considering security as a fundamental system attribute, like performance.</a:t>
            </a:r>
            <a:r>
              <a:rPr lang="en-US" sz="1800" b="0" i="0" dirty="0">
                <a:solidFill>
                  <a:srgbClr val="59595B"/>
                </a:solidFill>
                <a:effectLst/>
                <a:latin typeface="Proxima Nova" panose="020B0604020202020204" charset="0"/>
              </a:rPr>
              <a:t>​</a:t>
            </a:r>
            <a:endParaRPr lang="en-US" b="0" i="0" dirty="0">
              <a:solidFill>
                <a:srgbClr val="59595B"/>
              </a:solidFill>
              <a:effectLst/>
              <a:latin typeface="Segoe UI" panose="020B0502040204020203" pitchFamily="34" charset="0"/>
            </a:endParaRPr>
          </a:p>
          <a:p>
            <a:pPr algn="l" rtl="0" fontAlgn="base"/>
            <a:endParaRPr lang="en-US" sz="1800" b="0" i="0" u="none" strike="noStrike" dirty="0">
              <a:solidFill>
                <a:srgbClr val="59595B"/>
              </a:solidFill>
              <a:effectLst/>
              <a:latin typeface="Proxima Nova" panose="020B0604020202020204" charset="0"/>
            </a:endParaRPr>
          </a:p>
          <a:p>
            <a:pPr algn="l" rtl="0" fontAlgn="base"/>
            <a:r>
              <a:rPr lang="en-US" sz="1800" b="0" i="0" u="none" strike="noStrike" dirty="0">
                <a:solidFill>
                  <a:srgbClr val="59595B"/>
                </a:solidFill>
                <a:effectLst/>
                <a:latin typeface="Proxima Nova" panose="020B0604020202020204" charset="0"/>
              </a:rPr>
              <a:t>The are used to </a:t>
            </a:r>
            <a:r>
              <a:rPr lang="en-US" sz="1800" b="1" i="0" u="none" strike="noStrike" dirty="0">
                <a:solidFill>
                  <a:srgbClr val="59595B"/>
                </a:solidFill>
                <a:effectLst/>
                <a:latin typeface="Proxima Nova" panose="020B0604020202020204" charset="0"/>
              </a:rPr>
              <a:t>guide </a:t>
            </a:r>
            <a:r>
              <a:rPr lang="en-US" sz="1800" b="0" i="0" u="none" strike="noStrike" dirty="0">
                <a:solidFill>
                  <a:srgbClr val="59595B"/>
                </a:solidFill>
                <a:effectLst/>
                <a:latin typeface="Proxima Nova" panose="020B0604020202020204" charset="0"/>
              </a:rPr>
              <a:t>system</a:t>
            </a:r>
            <a:r>
              <a:rPr lang="en-US" sz="1800" b="1" i="0" u="none" strike="noStrike" dirty="0">
                <a:solidFill>
                  <a:srgbClr val="59595B"/>
                </a:solidFill>
                <a:effectLst/>
                <a:latin typeface="Proxima Nova" panose="020B0604020202020204" charset="0"/>
              </a:rPr>
              <a:t> requirements definition</a:t>
            </a:r>
            <a:r>
              <a:rPr lang="en-US" sz="1800" b="0" i="0" u="none" strike="noStrike" dirty="0">
                <a:solidFill>
                  <a:srgbClr val="59595B"/>
                </a:solidFill>
                <a:effectLst/>
                <a:latin typeface="Proxima Nova" panose="020B0604020202020204" charset="0"/>
              </a:rPr>
              <a:t> and the preliminary </a:t>
            </a:r>
            <a:r>
              <a:rPr lang="en-US" sz="1800" b="1" i="0" u="none" strike="noStrike" dirty="0">
                <a:solidFill>
                  <a:srgbClr val="59595B"/>
                </a:solidFill>
                <a:effectLst/>
                <a:latin typeface="Proxima Nova" panose="020B0604020202020204" charset="0"/>
              </a:rPr>
              <a:t>architecture</a:t>
            </a:r>
            <a:r>
              <a:rPr lang="en-US" sz="1800" b="0" i="0" u="none" strike="noStrike" dirty="0">
                <a:solidFill>
                  <a:srgbClr val="59595B"/>
                </a:solidFill>
                <a:effectLst/>
                <a:latin typeface="Proxima Nova" panose="020B0604020202020204" charset="0"/>
              </a:rPr>
              <a:t> development decisions with respect to security.</a:t>
            </a:r>
            <a:endParaRPr lang="en-US" b="0" i="0" dirty="0">
              <a:solidFill>
                <a:srgbClr val="59595B"/>
              </a:solidFill>
              <a:effectLst/>
              <a:latin typeface="Segoe UI" panose="020B0502040204020203" pitchFamily="34" charset="0"/>
            </a:endParaRPr>
          </a:p>
        </p:txBody>
      </p:sp>
      <p:pic>
        <p:nvPicPr>
          <p:cNvPr id="5" name="Graphic 4">
            <a:extLst>
              <a:ext uri="{FF2B5EF4-FFF2-40B4-BE49-F238E27FC236}">
                <a16:creationId xmlns:a16="http://schemas.microsoft.com/office/drawing/2014/main" id="{6946345E-3C39-2C00-3AED-CFD02F0CC8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5296" y="992580"/>
            <a:ext cx="10002204" cy="4833601"/>
          </a:xfrm>
          <a:prstGeom prst="rect">
            <a:avLst/>
          </a:prstGeom>
        </p:spPr>
      </p:pic>
    </p:spTree>
    <p:extLst>
      <p:ext uri="{BB962C8B-B14F-4D97-AF65-F5344CB8AC3E}">
        <p14:creationId xmlns:p14="http://schemas.microsoft.com/office/powerpoint/2010/main" val="1493025618"/>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52"/>
          <p:cNvSpPr txBox="1">
            <a:spLocks noGrp="1"/>
          </p:cNvSpPr>
          <p:nvPr>
            <p:ph type="title"/>
          </p:nvPr>
        </p:nvSpPr>
        <p:spPr>
          <a:xfrm>
            <a:off x="628075" y="905259"/>
            <a:ext cx="12561600" cy="1015800"/>
          </a:xfrm>
          <a:prstGeom prst="rect">
            <a:avLst/>
          </a:prstGeom>
          <a:noFill/>
          <a:ln>
            <a:noFill/>
          </a:ln>
        </p:spPr>
        <p:txBody>
          <a:bodyPr spcFirstLastPara="1" wrap="square" lIns="91425" tIns="91425" rIns="91425" bIns="91425" anchor="b" anchorCtr="0">
            <a:spAutoFit/>
          </a:bodyPr>
          <a:lstStyle/>
          <a:p>
            <a:pPr marL="0" lvl="0" indent="0" algn="l" rtl="0">
              <a:spcBef>
                <a:spcPts val="0"/>
              </a:spcBef>
              <a:spcAft>
                <a:spcPts val="0"/>
              </a:spcAft>
              <a:buClr>
                <a:schemeClr val="dk2"/>
              </a:buClr>
              <a:buSzPts val="5400"/>
              <a:buFont typeface="Arial"/>
              <a:buNone/>
            </a:pPr>
            <a:r>
              <a:rPr lang="en-US" dirty="0"/>
              <a:t>Research Overview</a:t>
            </a:r>
            <a:endParaRPr dirty="0"/>
          </a:p>
        </p:txBody>
      </p:sp>
      <p:sp>
        <p:nvSpPr>
          <p:cNvPr id="324" name="Google Shape;324;p52"/>
          <p:cNvSpPr txBox="1">
            <a:spLocks noGrp="1"/>
          </p:cNvSpPr>
          <p:nvPr>
            <p:ph type="body" idx="1"/>
          </p:nvPr>
        </p:nvSpPr>
        <p:spPr>
          <a:xfrm>
            <a:off x="1389624" y="2010350"/>
            <a:ext cx="6554225" cy="4888487"/>
          </a:xfrm>
          <a:prstGeom prst="rect">
            <a:avLst/>
          </a:prstGeom>
          <a:noFill/>
          <a:ln>
            <a:noFill/>
          </a:ln>
        </p:spPr>
        <p:txBody>
          <a:bodyPr spcFirstLastPara="1" wrap="square" lIns="91425" tIns="91425" rIns="91425" bIns="91425" anchor="t" anchorCtr="0">
            <a:spAutoFit/>
          </a:bodyPr>
          <a:lstStyle/>
          <a:p>
            <a:pPr marL="457200" lvl="0" indent="-431800" algn="l" rtl="0">
              <a:lnSpc>
                <a:spcPct val="150000"/>
              </a:lnSpc>
              <a:spcBef>
                <a:spcPts val="1000"/>
              </a:spcBef>
              <a:spcAft>
                <a:spcPts val="0"/>
              </a:spcAft>
              <a:buSzPts val="3200"/>
              <a:buChar char="•"/>
            </a:pPr>
            <a:r>
              <a:rPr lang="en-US" sz="3600" dirty="0"/>
              <a:t>Introduction and Motivation</a:t>
            </a:r>
          </a:p>
          <a:p>
            <a:pPr indent="-431800">
              <a:lnSpc>
                <a:spcPct val="150000"/>
              </a:lnSpc>
              <a:spcBef>
                <a:spcPts val="1000"/>
              </a:spcBef>
              <a:buSzPts val="3200"/>
            </a:pPr>
            <a:r>
              <a:rPr lang="en-US" sz="3600" dirty="0"/>
              <a:t>Literature Overview</a:t>
            </a:r>
          </a:p>
          <a:p>
            <a:pPr indent="-431800">
              <a:lnSpc>
                <a:spcPct val="150000"/>
              </a:lnSpc>
              <a:spcBef>
                <a:spcPts val="1000"/>
              </a:spcBef>
              <a:buSzPts val="3200"/>
            </a:pPr>
            <a:r>
              <a:rPr lang="en-US" sz="3600" dirty="0"/>
              <a:t>Research Questions</a:t>
            </a:r>
          </a:p>
          <a:p>
            <a:pPr indent="-431800">
              <a:lnSpc>
                <a:spcPct val="150000"/>
              </a:lnSpc>
              <a:spcBef>
                <a:spcPts val="1000"/>
              </a:spcBef>
              <a:buSzPts val="3200"/>
            </a:pPr>
            <a:r>
              <a:rPr lang="en-US" sz="3600" b="1" dirty="0"/>
              <a:t>Contributions</a:t>
            </a:r>
          </a:p>
          <a:p>
            <a:pPr marL="457200" lvl="0" indent="-431800" algn="l" rtl="0">
              <a:lnSpc>
                <a:spcPct val="150000"/>
              </a:lnSpc>
              <a:spcBef>
                <a:spcPts val="1000"/>
              </a:spcBef>
              <a:spcAft>
                <a:spcPts val="0"/>
              </a:spcAft>
              <a:buSzPts val="3200"/>
              <a:buChar char="•"/>
            </a:pPr>
            <a:endParaRPr sz="3200" dirty="0"/>
          </a:p>
        </p:txBody>
      </p:sp>
      <p:sp>
        <p:nvSpPr>
          <p:cNvPr id="325" name="Google Shape;325;p52"/>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61</a:t>
            </a:fld>
            <a:endParaRPr/>
          </a:p>
        </p:txBody>
      </p:sp>
    </p:spTree>
    <p:extLst>
      <p:ext uri="{BB962C8B-B14F-4D97-AF65-F5344CB8AC3E}">
        <p14:creationId xmlns:p14="http://schemas.microsoft.com/office/powerpoint/2010/main" val="121910800"/>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2FF42-6ED4-89CC-323C-213D68791DBF}"/>
              </a:ext>
            </a:extLst>
          </p:cNvPr>
          <p:cNvSpPr>
            <a:spLocks noGrp="1"/>
          </p:cNvSpPr>
          <p:nvPr>
            <p:ph type="title"/>
          </p:nvPr>
        </p:nvSpPr>
        <p:spPr>
          <a:xfrm>
            <a:off x="194122" y="145216"/>
            <a:ext cx="12561453" cy="923299"/>
          </a:xfrm>
        </p:spPr>
        <p:txBody>
          <a:bodyPr/>
          <a:lstStyle/>
          <a:p>
            <a:r>
              <a:rPr lang="en-US" sz="4800" dirty="0"/>
              <a:t>Research Contributions</a:t>
            </a:r>
          </a:p>
        </p:txBody>
      </p:sp>
      <p:sp>
        <p:nvSpPr>
          <p:cNvPr id="8" name="Google Shape;325;p52">
            <a:extLst>
              <a:ext uri="{FF2B5EF4-FFF2-40B4-BE49-F238E27FC236}">
                <a16:creationId xmlns:a16="http://schemas.microsoft.com/office/drawing/2014/main" id="{AFF69DFF-9281-EB9C-D0F4-55142FC78956}"/>
              </a:ext>
            </a:extLst>
          </p:cNvPr>
          <p:cNvSpPr txBox="1">
            <a:spLocks/>
          </p:cNvSpPr>
          <p:nvPr/>
        </p:nvSpPr>
        <p:spPr>
          <a:xfrm>
            <a:off x="12930251" y="7253752"/>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62</a:t>
            </a:fld>
            <a:endParaRPr lang="en-US" sz="1800" b="1" dirty="0">
              <a:solidFill>
                <a:schemeClr val="bg1"/>
              </a:solidFill>
              <a:latin typeface="Proxima Nova" panose="020B0604020202020204" charset="0"/>
            </a:endParaRPr>
          </a:p>
        </p:txBody>
      </p:sp>
      <p:sp>
        <p:nvSpPr>
          <p:cNvPr id="9" name="TextBox 8">
            <a:extLst>
              <a:ext uri="{FF2B5EF4-FFF2-40B4-BE49-F238E27FC236}">
                <a16:creationId xmlns:a16="http://schemas.microsoft.com/office/drawing/2014/main" id="{108EE9FA-AD99-8802-BC64-B8CC8FA3D35E}"/>
              </a:ext>
            </a:extLst>
          </p:cNvPr>
          <p:cNvSpPr txBox="1"/>
          <p:nvPr/>
        </p:nvSpPr>
        <p:spPr>
          <a:xfrm>
            <a:off x="5775959" y="7406308"/>
            <a:ext cx="2688419"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#2</a:t>
            </a:r>
          </a:p>
        </p:txBody>
      </p:sp>
      <p:sp>
        <p:nvSpPr>
          <p:cNvPr id="13" name="TextBox 12">
            <a:extLst>
              <a:ext uri="{FF2B5EF4-FFF2-40B4-BE49-F238E27FC236}">
                <a16:creationId xmlns:a16="http://schemas.microsoft.com/office/drawing/2014/main" id="{A6CFD600-1EAD-524D-2734-ECB4B36452E9}"/>
              </a:ext>
            </a:extLst>
          </p:cNvPr>
          <p:cNvSpPr txBox="1"/>
          <p:nvPr/>
        </p:nvSpPr>
        <p:spPr>
          <a:xfrm>
            <a:off x="342401" y="1125228"/>
            <a:ext cx="13262385" cy="4985980"/>
          </a:xfrm>
          <a:prstGeom prst="rect">
            <a:avLst/>
          </a:prstGeom>
          <a:noFill/>
        </p:spPr>
        <p:txBody>
          <a:bodyPr wrap="square">
            <a:spAutoFit/>
          </a:bodyPr>
          <a:lstStyle/>
          <a:p>
            <a:pPr algn="l" rtl="0" fontAlgn="base"/>
            <a:r>
              <a:rPr lang="en-US" sz="2400" b="1" i="0" u="none" strike="noStrike" dirty="0">
                <a:solidFill>
                  <a:srgbClr val="59595B"/>
                </a:solidFill>
                <a:effectLst/>
                <a:latin typeface="Proxima Nova" panose="020B0604020202020204" charset="0"/>
              </a:rPr>
              <a:t>Research Question 1:</a:t>
            </a:r>
            <a:endParaRPr lang="en-US" sz="1800" b="1" i="0" dirty="0">
              <a:solidFill>
                <a:srgbClr val="59595B"/>
              </a:solidFill>
              <a:effectLst/>
              <a:latin typeface="Segoe UI" panose="020B0502040204020203" pitchFamily="34" charset="0"/>
            </a:endParaRPr>
          </a:p>
          <a:p>
            <a:pPr marL="457200" indent="-457200" algn="l" rtl="0" fontAlgn="base">
              <a:lnSpc>
                <a:spcPct val="150000"/>
              </a:lnSpc>
              <a:buClr>
                <a:schemeClr val="tx1"/>
              </a:buClr>
              <a:buFont typeface="Arial" panose="020B0604020202020204" pitchFamily="34" charset="0"/>
              <a:buChar char="•"/>
            </a:pPr>
            <a:r>
              <a:rPr lang="en-US" sz="2400" dirty="0">
                <a:solidFill>
                  <a:srgbClr val="59595B"/>
                </a:solidFill>
                <a:latin typeface="Proxima Nova" panose="020B0604020202020204" charset="0"/>
              </a:rPr>
              <a:t>Analysis of the </a:t>
            </a:r>
            <a:r>
              <a:rPr lang="en-US" sz="2400" b="1" dirty="0">
                <a:solidFill>
                  <a:srgbClr val="59595B"/>
                </a:solidFill>
                <a:latin typeface="Proxima Nova" panose="020B0604020202020204" charset="0"/>
              </a:rPr>
              <a:t>utility</a:t>
            </a:r>
            <a:r>
              <a:rPr lang="en-US" sz="2400" dirty="0">
                <a:solidFill>
                  <a:srgbClr val="59595B"/>
                </a:solidFill>
                <a:latin typeface="Proxima Nova" panose="020B0604020202020204" charset="0"/>
              </a:rPr>
              <a:t> of model</a:t>
            </a:r>
            <a:r>
              <a:rPr lang="en-US" sz="2400" b="0" i="0" u="none" strike="noStrike" dirty="0">
                <a:solidFill>
                  <a:srgbClr val="59595B"/>
                </a:solidFill>
                <a:effectLst/>
                <a:latin typeface="Proxima Nova" panose="020B0604020202020204" charset="0"/>
              </a:rPr>
              <a:t> </a:t>
            </a:r>
            <a:r>
              <a:rPr lang="en-US" sz="2400" b="1" i="0" u="none" strike="noStrike" dirty="0">
                <a:solidFill>
                  <a:srgbClr val="59595B"/>
                </a:solidFill>
                <a:effectLst/>
                <a:latin typeface="Proxima Nova" panose="020B0604020202020204" charset="0"/>
              </a:rPr>
              <a:t>simulation</a:t>
            </a:r>
            <a:r>
              <a:rPr lang="en-US" sz="2400" b="0" i="0" u="none" strike="noStrike" dirty="0">
                <a:solidFill>
                  <a:srgbClr val="59595B"/>
                </a:solidFill>
                <a:effectLst/>
                <a:latin typeface="Proxima Nova" panose="020B0604020202020204" charset="0"/>
              </a:rPr>
              <a:t> by </a:t>
            </a:r>
            <a:r>
              <a:rPr lang="en-US" sz="2400" b="1" i="0" u="none" strike="noStrike" dirty="0">
                <a:solidFill>
                  <a:srgbClr val="59595B"/>
                </a:solidFill>
                <a:effectLst/>
                <a:latin typeface="Proxima Nova" panose="020B0604020202020204" charset="0"/>
              </a:rPr>
              <a:t>replicating attacks</a:t>
            </a:r>
            <a:r>
              <a:rPr lang="en-US" sz="2400" b="0" i="0" u="none" strike="noStrike" dirty="0">
                <a:solidFill>
                  <a:srgbClr val="59595B"/>
                </a:solidFill>
                <a:effectLst/>
                <a:latin typeface="Proxima Nova" panose="020B0604020202020204" charset="0"/>
              </a:rPr>
              <a:t> on truck </a:t>
            </a:r>
            <a:r>
              <a:rPr lang="en-US" sz="2400" b="1" i="0" u="none" strike="noStrike" dirty="0">
                <a:solidFill>
                  <a:srgbClr val="59595B"/>
                </a:solidFill>
                <a:effectLst/>
                <a:latin typeface="Proxima Nova" panose="020B0604020202020204" charset="0"/>
              </a:rPr>
              <a:t>networks</a:t>
            </a:r>
            <a:r>
              <a:rPr lang="en-US" sz="2400" b="0" i="0" u="none" strike="noStrike" dirty="0">
                <a:solidFill>
                  <a:srgbClr val="59595B"/>
                </a:solidFill>
                <a:effectLst/>
                <a:latin typeface="Proxima Nova" panose="020B0604020202020204" charset="0"/>
              </a:rPr>
              <a:t> in MBSE</a:t>
            </a:r>
          </a:p>
          <a:p>
            <a:pPr marL="457200" indent="-457200" algn="l" rtl="0" fontAlgn="base">
              <a:lnSpc>
                <a:spcPct val="150000"/>
              </a:lnSpc>
              <a:buClr>
                <a:schemeClr val="tx1"/>
              </a:buClr>
              <a:buFont typeface="Arial" panose="020B0604020202020204" pitchFamily="34" charset="0"/>
              <a:buChar char="•"/>
            </a:pPr>
            <a:r>
              <a:rPr lang="en-US" sz="2400" b="0" i="0" u="none" strike="noStrike" dirty="0">
                <a:solidFill>
                  <a:srgbClr val="59595B"/>
                </a:solidFill>
                <a:effectLst/>
                <a:latin typeface="Proxima Nova" panose="020B0604020202020204" charset="0"/>
              </a:rPr>
              <a:t>Application and </a:t>
            </a:r>
            <a:r>
              <a:rPr lang="en-US" sz="2400" b="1" i="0" u="none" strike="noStrike" dirty="0">
                <a:solidFill>
                  <a:srgbClr val="59595B"/>
                </a:solidFill>
                <a:effectLst/>
                <a:latin typeface="Proxima Nova" panose="020B0604020202020204" charset="0"/>
              </a:rPr>
              <a:t>analysis</a:t>
            </a:r>
            <a:r>
              <a:rPr lang="en-US" sz="2400" b="0" i="0" u="none" strike="noStrike" dirty="0">
                <a:solidFill>
                  <a:srgbClr val="59595B"/>
                </a:solidFill>
                <a:effectLst/>
                <a:latin typeface="Proxima Nova" panose="020B0604020202020204" charset="0"/>
              </a:rPr>
              <a:t> of </a:t>
            </a:r>
            <a:r>
              <a:rPr lang="en-US" sz="2400" b="1" i="0" u="none" strike="noStrike" dirty="0" err="1">
                <a:solidFill>
                  <a:srgbClr val="59595B"/>
                </a:solidFill>
                <a:effectLst/>
                <a:latin typeface="Proxima Nova" panose="020B0604020202020204" charset="0"/>
              </a:rPr>
              <a:t>MBSEsec</a:t>
            </a:r>
            <a:r>
              <a:rPr lang="en-US" sz="2400" dirty="0">
                <a:solidFill>
                  <a:srgbClr val="59595B"/>
                </a:solidFill>
                <a:latin typeface="Proxima Nova" panose="020B0604020202020204" charset="0"/>
              </a:rPr>
              <a:t> </a:t>
            </a:r>
            <a:r>
              <a:rPr lang="en-US" sz="2400" b="0" i="0" u="none" strike="noStrike" dirty="0">
                <a:solidFill>
                  <a:srgbClr val="59595B"/>
                </a:solidFill>
                <a:effectLst/>
                <a:latin typeface="Proxima Nova" panose="020B0604020202020204" charset="0"/>
              </a:rPr>
              <a:t>applied to th</a:t>
            </a:r>
            <a:r>
              <a:rPr lang="en-US" sz="2400" dirty="0">
                <a:solidFill>
                  <a:srgbClr val="59595B"/>
                </a:solidFill>
                <a:latin typeface="Proxima Nova" panose="020B0604020202020204" charset="0"/>
              </a:rPr>
              <a:t>e J1939 network protocol</a:t>
            </a:r>
          </a:p>
          <a:p>
            <a:pPr lvl="1" fontAlgn="base">
              <a:lnSpc>
                <a:spcPct val="150000"/>
              </a:lnSpc>
              <a:buClr>
                <a:schemeClr val="tx1"/>
              </a:buClr>
            </a:pPr>
            <a:r>
              <a:rPr lang="en-US" sz="2400" dirty="0">
                <a:solidFill>
                  <a:srgbClr val="59595B"/>
                </a:solidFill>
                <a:latin typeface="Proxima Nova" panose="020B0604020202020204" charset="0"/>
              </a:rPr>
              <a:t>	- Suggested a method that would make the ECU input parser more robust</a:t>
            </a:r>
          </a:p>
          <a:p>
            <a:pPr marL="457200" indent="-457200" algn="l" rtl="0" fontAlgn="base">
              <a:lnSpc>
                <a:spcPct val="150000"/>
              </a:lnSpc>
              <a:buClr>
                <a:schemeClr val="tx1"/>
              </a:buClr>
              <a:buFont typeface="Arial" panose="020B0604020202020204" pitchFamily="34" charset="0"/>
              <a:buChar char="•"/>
            </a:pPr>
            <a:r>
              <a:rPr lang="en-US" sz="2400" b="1" i="0" u="none" strike="noStrike" dirty="0">
                <a:solidFill>
                  <a:srgbClr val="59595B"/>
                </a:solidFill>
                <a:effectLst/>
                <a:latin typeface="Proxima Nova" panose="020B0604020202020204" charset="0"/>
              </a:rPr>
              <a:t>Recommended improvements</a:t>
            </a:r>
            <a:r>
              <a:rPr lang="en-US" sz="2400" b="0" i="0" u="none" strike="noStrike" dirty="0">
                <a:solidFill>
                  <a:srgbClr val="59595B"/>
                </a:solidFill>
                <a:effectLst/>
                <a:latin typeface="Proxima Nova" panose="020B0604020202020204" charset="0"/>
              </a:rPr>
              <a:t> of the </a:t>
            </a:r>
            <a:r>
              <a:rPr lang="en-US" sz="2400" b="0" i="0" u="none" strike="noStrike" dirty="0" err="1">
                <a:solidFill>
                  <a:srgbClr val="59595B"/>
                </a:solidFill>
                <a:effectLst/>
                <a:latin typeface="Proxima Nova" panose="020B0604020202020204" charset="0"/>
              </a:rPr>
              <a:t>MBSEsec</a:t>
            </a:r>
            <a:r>
              <a:rPr lang="en-US" sz="2400" b="0" i="0" u="none" strike="noStrike" dirty="0">
                <a:solidFill>
                  <a:srgbClr val="59595B"/>
                </a:solidFill>
                <a:effectLst/>
                <a:latin typeface="Proxima Nova" panose="020B0604020202020204" charset="0"/>
              </a:rPr>
              <a:t> metho</a:t>
            </a:r>
            <a:r>
              <a:rPr lang="en-US" sz="2400" dirty="0">
                <a:solidFill>
                  <a:srgbClr val="59595B"/>
                </a:solidFill>
                <a:latin typeface="Proxima Nova" panose="020B0604020202020204" charset="0"/>
              </a:rPr>
              <a:t>d through the application to the MRZR</a:t>
            </a:r>
            <a:endParaRPr lang="en-US" sz="2400" b="1" dirty="0">
              <a:solidFill>
                <a:schemeClr val="bg2"/>
              </a:solidFill>
              <a:latin typeface="Proxima Nova" panose="020B0604020202020204" charset="0"/>
            </a:endParaRPr>
          </a:p>
          <a:p>
            <a:pPr algn="l" rtl="0" fontAlgn="base">
              <a:lnSpc>
                <a:spcPct val="150000"/>
              </a:lnSpc>
              <a:buClr>
                <a:schemeClr val="tx1"/>
              </a:buClr>
            </a:pPr>
            <a:endParaRPr lang="en-US" sz="1200" b="1" dirty="0">
              <a:solidFill>
                <a:schemeClr val="bg2"/>
              </a:solidFill>
              <a:latin typeface="Proxima Nova" panose="020B0604020202020204" charset="0"/>
            </a:endParaRPr>
          </a:p>
          <a:p>
            <a:pPr algn="l" rtl="0" fontAlgn="base">
              <a:lnSpc>
                <a:spcPct val="150000"/>
              </a:lnSpc>
              <a:buClr>
                <a:schemeClr val="tx1"/>
              </a:buClr>
            </a:pPr>
            <a:r>
              <a:rPr lang="en-US" sz="2400" b="1" dirty="0">
                <a:solidFill>
                  <a:srgbClr val="59595B"/>
                </a:solidFill>
                <a:latin typeface="Proxima Nova" panose="020B0604020202020204" charset="0"/>
              </a:rPr>
              <a:t>Research Question 2: </a:t>
            </a:r>
          </a:p>
          <a:p>
            <a:pPr marL="342900" indent="-342900" algn="l" rtl="0" fontAlgn="base">
              <a:lnSpc>
                <a:spcPct val="150000"/>
              </a:lnSpc>
              <a:buClr>
                <a:schemeClr val="tx1"/>
              </a:buClr>
              <a:buFont typeface="Arial" panose="020B0604020202020204" pitchFamily="34" charset="0"/>
              <a:buChar char="•"/>
            </a:pPr>
            <a:r>
              <a:rPr lang="en-US" sz="2400" b="0" i="0" u="none" strike="noStrike" dirty="0">
                <a:solidFill>
                  <a:srgbClr val="59595B"/>
                </a:solidFill>
                <a:effectLst/>
                <a:latin typeface="Proxima Nova" panose="020B0604020202020204" charset="0"/>
              </a:rPr>
              <a:t>Development of a</a:t>
            </a:r>
            <a:r>
              <a:rPr lang="en-US" sz="2400" dirty="0">
                <a:solidFill>
                  <a:srgbClr val="59595B"/>
                </a:solidFill>
                <a:latin typeface="Proxima Nova" panose="020B0604020202020204" charset="0"/>
              </a:rPr>
              <a:t> </a:t>
            </a:r>
            <a:r>
              <a:rPr lang="en-US" sz="2400" b="1" dirty="0">
                <a:solidFill>
                  <a:srgbClr val="59595B"/>
                </a:solidFill>
                <a:latin typeface="Proxima Nova" panose="020B0604020202020204" charset="0"/>
              </a:rPr>
              <a:t>method</a:t>
            </a:r>
            <a:r>
              <a:rPr lang="en-US" sz="2400" dirty="0">
                <a:solidFill>
                  <a:srgbClr val="59595B"/>
                </a:solidFill>
                <a:latin typeface="Proxima Nova" panose="020B0604020202020204" charset="0"/>
              </a:rPr>
              <a:t> to generate </a:t>
            </a:r>
            <a:r>
              <a:rPr lang="en-US" sz="2400" b="1" dirty="0">
                <a:solidFill>
                  <a:srgbClr val="59595B"/>
                </a:solidFill>
                <a:latin typeface="Proxima Nova" panose="020B0604020202020204" charset="0"/>
              </a:rPr>
              <a:t>system goals</a:t>
            </a:r>
            <a:r>
              <a:rPr lang="en-US" sz="2400" dirty="0">
                <a:solidFill>
                  <a:srgbClr val="59595B"/>
                </a:solidFill>
                <a:latin typeface="Proxima Nova" panose="020B0604020202020204" charset="0"/>
              </a:rPr>
              <a:t> using MBSE with a focus on </a:t>
            </a:r>
            <a:r>
              <a:rPr lang="en-US" sz="2400" b="1" dirty="0">
                <a:solidFill>
                  <a:srgbClr val="59595B"/>
                </a:solidFill>
                <a:latin typeface="Proxima Nova" panose="020B0604020202020204" charset="0"/>
              </a:rPr>
              <a:t>security</a:t>
            </a:r>
            <a:r>
              <a:rPr lang="en-US" sz="2400" dirty="0">
                <a:solidFill>
                  <a:srgbClr val="59595B"/>
                </a:solidFill>
                <a:latin typeface="Proxima Nova" panose="020B0604020202020204" charset="0"/>
              </a:rPr>
              <a:t> for system conceptual design</a:t>
            </a:r>
          </a:p>
          <a:p>
            <a:pPr algn="l" rtl="0" fontAlgn="base"/>
            <a:endParaRPr lang="en-US" sz="2400" b="0" i="0" u="none" strike="noStrike" dirty="0">
              <a:solidFill>
                <a:srgbClr val="59595B"/>
              </a:solidFill>
              <a:effectLst/>
              <a:latin typeface="Proxima Nova" panose="020B0604020202020204" charset="0"/>
            </a:endParaRPr>
          </a:p>
        </p:txBody>
      </p:sp>
      <p:sp>
        <p:nvSpPr>
          <p:cNvPr id="11" name="TextBox 10">
            <a:extLst>
              <a:ext uri="{FF2B5EF4-FFF2-40B4-BE49-F238E27FC236}">
                <a16:creationId xmlns:a16="http://schemas.microsoft.com/office/drawing/2014/main" id="{F636C345-A735-3665-F3EF-83CDD59DAFDF}"/>
              </a:ext>
            </a:extLst>
          </p:cNvPr>
          <p:cNvSpPr txBox="1"/>
          <p:nvPr/>
        </p:nvSpPr>
        <p:spPr>
          <a:xfrm>
            <a:off x="1771650" y="6324006"/>
            <a:ext cx="10274300" cy="646331"/>
          </a:xfrm>
          <a:prstGeom prst="rect">
            <a:avLst/>
          </a:prstGeom>
          <a:noFill/>
          <a:ln w="28575">
            <a:solidFill>
              <a:srgbClr val="FF0000"/>
            </a:solidFill>
          </a:ln>
        </p:spPr>
        <p:txBody>
          <a:bodyPr wrap="square" rtlCol="0">
            <a:spAutoFit/>
          </a:bodyPr>
          <a:lstStyle/>
          <a:p>
            <a:r>
              <a:rPr lang="en-US" sz="1800" dirty="0">
                <a:solidFill>
                  <a:srgbClr val="59595B"/>
                </a:solidFill>
                <a:latin typeface="Proxima Nova" panose="020B0604020202020204" charset="0"/>
              </a:rPr>
              <a:t>Salinger, G., Span, T., Daily, J. "A Demonstration of </a:t>
            </a:r>
            <a:r>
              <a:rPr lang="en-US" sz="1800" dirty="0" err="1">
                <a:solidFill>
                  <a:srgbClr val="59595B"/>
                </a:solidFill>
                <a:latin typeface="Proxima Nova" panose="020B0604020202020204" charset="0"/>
              </a:rPr>
              <a:t>MBSEsec</a:t>
            </a:r>
            <a:r>
              <a:rPr lang="en-US" sz="1800" dirty="0">
                <a:solidFill>
                  <a:srgbClr val="59595B"/>
                </a:solidFill>
                <a:latin typeface="Proxima Nova" panose="020B0604020202020204" charset="0"/>
              </a:rPr>
              <a:t> Applied to Securing Cyber Physical System Communications," to appear at the IEEE Aerospace Conference, 4 March 2024, Big Sky, MT</a:t>
            </a:r>
            <a:r>
              <a:rPr lang="en-US" sz="1600" dirty="0">
                <a:solidFill>
                  <a:srgbClr val="59595B"/>
                </a:solidFill>
                <a:latin typeface="Proxima Nova" panose="020B0604020202020204" charset="0"/>
              </a:rPr>
              <a:t>.</a:t>
            </a:r>
            <a:endParaRPr lang="en-US" sz="1800" dirty="0">
              <a:solidFill>
                <a:srgbClr val="59595B"/>
              </a:solidFill>
              <a:latin typeface="Proxima Nova" panose="020B0604020202020204" charset="0"/>
            </a:endParaRPr>
          </a:p>
        </p:txBody>
      </p:sp>
    </p:spTree>
    <p:extLst>
      <p:ext uri="{BB962C8B-B14F-4D97-AF65-F5344CB8AC3E}">
        <p14:creationId xmlns:p14="http://schemas.microsoft.com/office/powerpoint/2010/main" val="1827003768"/>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2FF42-6ED4-89CC-323C-213D68791DBF}"/>
              </a:ext>
            </a:extLst>
          </p:cNvPr>
          <p:cNvSpPr>
            <a:spLocks noGrp="1"/>
          </p:cNvSpPr>
          <p:nvPr>
            <p:ph type="title"/>
          </p:nvPr>
        </p:nvSpPr>
        <p:spPr>
          <a:xfrm>
            <a:off x="194122" y="145216"/>
            <a:ext cx="12561453" cy="923299"/>
          </a:xfrm>
        </p:spPr>
        <p:txBody>
          <a:bodyPr/>
          <a:lstStyle/>
          <a:p>
            <a:r>
              <a:rPr lang="en-US" sz="4800" dirty="0"/>
              <a:t>Real Conclusion</a:t>
            </a:r>
          </a:p>
        </p:txBody>
      </p:sp>
      <p:sp>
        <p:nvSpPr>
          <p:cNvPr id="8" name="Google Shape;325;p52">
            <a:extLst>
              <a:ext uri="{FF2B5EF4-FFF2-40B4-BE49-F238E27FC236}">
                <a16:creationId xmlns:a16="http://schemas.microsoft.com/office/drawing/2014/main" id="{AFF69DFF-9281-EB9C-D0F4-55142FC78956}"/>
              </a:ext>
            </a:extLst>
          </p:cNvPr>
          <p:cNvSpPr txBox="1">
            <a:spLocks/>
          </p:cNvSpPr>
          <p:nvPr/>
        </p:nvSpPr>
        <p:spPr>
          <a:xfrm>
            <a:off x="12930251" y="7253752"/>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63</a:t>
            </a:fld>
            <a:endParaRPr lang="en-US" sz="1800" b="1" dirty="0">
              <a:solidFill>
                <a:schemeClr val="bg1"/>
              </a:solidFill>
              <a:latin typeface="Proxima Nova" panose="020B0604020202020204" charset="0"/>
            </a:endParaRPr>
          </a:p>
        </p:txBody>
      </p:sp>
      <p:sp>
        <p:nvSpPr>
          <p:cNvPr id="9" name="TextBox 8">
            <a:extLst>
              <a:ext uri="{FF2B5EF4-FFF2-40B4-BE49-F238E27FC236}">
                <a16:creationId xmlns:a16="http://schemas.microsoft.com/office/drawing/2014/main" id="{108EE9FA-AD99-8802-BC64-B8CC8FA3D35E}"/>
              </a:ext>
            </a:extLst>
          </p:cNvPr>
          <p:cNvSpPr txBox="1"/>
          <p:nvPr/>
        </p:nvSpPr>
        <p:spPr>
          <a:xfrm>
            <a:off x="5775959" y="7406308"/>
            <a:ext cx="2688419"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#2</a:t>
            </a:r>
          </a:p>
        </p:txBody>
      </p:sp>
      <p:pic>
        <p:nvPicPr>
          <p:cNvPr id="1026" name="Picture 2" descr="Old Truck Stock Photo - Download Image Now - Pick-up Truck, The Past, Old -  iStock">
            <a:extLst>
              <a:ext uri="{FF2B5EF4-FFF2-40B4-BE49-F238E27FC236}">
                <a16:creationId xmlns:a16="http://schemas.microsoft.com/office/drawing/2014/main" id="{C2CB79C3-1D67-053B-9B5F-3C452C8E04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5458" y="1634464"/>
            <a:ext cx="7866684" cy="52058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667F3EF-37DD-D653-3996-8ED054DBF3B7}"/>
              </a:ext>
            </a:extLst>
          </p:cNvPr>
          <p:cNvSpPr txBox="1"/>
          <p:nvPr/>
        </p:nvSpPr>
        <p:spPr>
          <a:xfrm>
            <a:off x="7991856" y="7099863"/>
            <a:ext cx="6139637" cy="307777"/>
          </a:xfrm>
          <a:prstGeom prst="rect">
            <a:avLst/>
          </a:prstGeom>
          <a:noFill/>
        </p:spPr>
        <p:txBody>
          <a:bodyPr wrap="square">
            <a:spAutoFit/>
          </a:bodyPr>
          <a:lstStyle/>
          <a:p>
            <a:r>
              <a:rPr lang="en-US" dirty="0"/>
              <a:t>https://www.istockphoto.com/photo/old-truck-gm1246457867-363196658</a:t>
            </a:r>
          </a:p>
        </p:txBody>
      </p:sp>
    </p:spTree>
    <p:extLst>
      <p:ext uri="{BB962C8B-B14F-4D97-AF65-F5344CB8AC3E}">
        <p14:creationId xmlns:p14="http://schemas.microsoft.com/office/powerpoint/2010/main" val="2684563681"/>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5B8115-26D5-4EF7-877B-B290D3B8D31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64</a:t>
            </a:fld>
            <a:endParaRPr lang="en-US"/>
          </a:p>
        </p:txBody>
      </p:sp>
      <p:sp>
        <p:nvSpPr>
          <p:cNvPr id="3" name="Google Shape;317;p51">
            <a:extLst>
              <a:ext uri="{FF2B5EF4-FFF2-40B4-BE49-F238E27FC236}">
                <a16:creationId xmlns:a16="http://schemas.microsoft.com/office/drawing/2014/main" id="{6021B3C9-D0C2-433A-8A3E-C719AC59BF45}"/>
              </a:ext>
            </a:extLst>
          </p:cNvPr>
          <p:cNvSpPr txBox="1">
            <a:spLocks/>
          </p:cNvSpPr>
          <p:nvPr/>
        </p:nvSpPr>
        <p:spPr>
          <a:xfrm>
            <a:off x="783251" y="951057"/>
            <a:ext cx="12561600" cy="110796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lt1"/>
              </a:buClr>
              <a:buSzPts val="6000"/>
            </a:pPr>
            <a:r>
              <a:rPr lang="en-US" sz="6000" dirty="0">
                <a:solidFill>
                  <a:schemeClr val="lt1"/>
                </a:solidFill>
              </a:rPr>
              <a:t>Questions?</a:t>
            </a:r>
          </a:p>
        </p:txBody>
      </p:sp>
    </p:spTree>
    <p:extLst>
      <p:ext uri="{BB962C8B-B14F-4D97-AF65-F5344CB8AC3E}">
        <p14:creationId xmlns:p14="http://schemas.microsoft.com/office/powerpoint/2010/main" val="4052880587"/>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C986F-06B7-4C11-7C1C-65E0DC48EEE7}"/>
              </a:ext>
            </a:extLst>
          </p:cNvPr>
          <p:cNvSpPr>
            <a:spLocks noGrp="1"/>
          </p:cNvSpPr>
          <p:nvPr>
            <p:ph type="title"/>
          </p:nvPr>
        </p:nvSpPr>
        <p:spPr>
          <a:xfrm>
            <a:off x="269729" y="200924"/>
            <a:ext cx="12561453" cy="1015663"/>
          </a:xfrm>
        </p:spPr>
        <p:txBody>
          <a:bodyPr/>
          <a:lstStyle/>
          <a:p>
            <a:r>
              <a:rPr lang="en-US" dirty="0"/>
              <a:t>References</a:t>
            </a:r>
          </a:p>
        </p:txBody>
      </p:sp>
      <p:sp>
        <p:nvSpPr>
          <p:cNvPr id="4" name="TextBox 3">
            <a:extLst>
              <a:ext uri="{FF2B5EF4-FFF2-40B4-BE49-F238E27FC236}">
                <a16:creationId xmlns:a16="http://schemas.microsoft.com/office/drawing/2014/main" id="{1C3CD517-4A07-AB73-6BF6-2F2EEA350F5B}"/>
              </a:ext>
            </a:extLst>
          </p:cNvPr>
          <p:cNvSpPr txBox="1"/>
          <p:nvPr/>
        </p:nvSpPr>
        <p:spPr>
          <a:xfrm>
            <a:off x="269729" y="1050324"/>
            <a:ext cx="13278142" cy="6214522"/>
          </a:xfrm>
          <a:prstGeom prst="rect">
            <a:avLst/>
          </a:prstGeom>
          <a:noFill/>
        </p:spPr>
        <p:txBody>
          <a:bodyPr wrap="square">
            <a:spAutoFit/>
          </a:bodyPr>
          <a:lstStyle/>
          <a:p>
            <a:pPr marL="0" marR="0" lvl="0" indent="0" algn="l" defTabSz="914400" rtl="0" eaLnBrk="1" fontAlgn="auto" latinLnBrk="0" hangingPunct="1">
              <a:lnSpc>
                <a:spcPct val="21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[1] </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R. Chatterjee, S. Mukherjee, and J. Daily, “Exploiting Transport Protocol Vulnerabilities in SAE J1939 Networks,” in Proceedings Inaugural International Symposium on Vehicle Security &amp; Privacy. San Diego, CA, USA: Internet Society, 2023. [Online]. Available: </a:t>
            </a:r>
            <a:r>
              <a:rPr kumimoji="0" lang="en-US" sz="1600" b="0" i="0" strike="noStrike" kern="0" cap="none" spc="0" normalizeH="0" baseline="0" noProof="0" dirty="0">
                <a:ln>
                  <a:noFill/>
                </a:ln>
                <a:effectLst/>
                <a:uLnTx/>
                <a:uFillTx/>
                <a:latin typeface="Arial" panose="020B0604020202020204" pitchFamily="34" charset="0"/>
                <a:cs typeface="Arial"/>
                <a:sym typeface="Arial"/>
              </a:rPr>
              <a:t>https://www.ndss-symposium.org/wpcontent/uploads/2023/02/vehiclesec2023-23053-paper.pdf</a:t>
            </a:r>
          </a:p>
          <a:p>
            <a:pPr marL="0" marR="0" lvl="0" indent="0" algn="l" defTabSz="914400" rtl="0" eaLnBrk="1" fontAlgn="auto" latinLnBrk="0" hangingPunct="1">
              <a:lnSpc>
                <a:spcPct val="21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[2] M. T. Campo, S. Mukherjee, and J. Daily, “Real-Time Network Defense of SAE J1939 Address Claim Attacks,” SAE International Journal of Commercial Vehicles, vol. 14, no. 3, pp. 02–14–03–0026, Aug. 2021. [Online]. Available: https://www.sae.org/content/02-14-03-0026/4</a:t>
            </a:r>
          </a:p>
          <a:p>
            <a:pPr marL="0" marR="0" lvl="0" indent="0" algn="l" defTabSz="914400" rtl="0" eaLnBrk="1" fontAlgn="auto" latinLnBrk="0" hangingPunct="1">
              <a:lnSpc>
                <a:spcPct val="21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[3] Department of Defense. Digital Engineering Strategy, 2018.</a:t>
            </a:r>
          </a:p>
          <a:p>
            <a:pPr marL="0" marR="0" lvl="0" indent="0" algn="l" defTabSz="914400" rtl="0" eaLnBrk="1" fontAlgn="auto" latinLnBrk="0" hangingPunct="1">
              <a:lnSpc>
                <a:spcPct val="21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[4] Systems Engineering Vision 2035: https://www.incose.org/2023_redesign/publications/se-vision-2035 </a:t>
            </a:r>
          </a:p>
          <a:p>
            <a:pPr marL="0" marR="0" lvl="0" indent="0" algn="l" defTabSz="914400" rtl="0" eaLnBrk="1" fontAlgn="auto" latinLnBrk="0" hangingPunct="1">
              <a:lnSpc>
                <a:spcPct val="21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[5] Ron Ross, Mark Winstead, and Michael McEvilley. Engineering Trustworthy Secure Systems. Technical Report NIST Special Publication (SP) 800-160 Vol. 1 Rev. 1, National Institute of Standards and Technology, November 2022</a:t>
            </a:r>
          </a:p>
          <a:p>
            <a:pPr marL="0" marR="0" lvl="0" indent="0" algn="l" defTabSz="914400" rtl="0" eaLnBrk="1" fontAlgn="auto" latinLnBrk="0" hangingPunct="1">
              <a:lnSpc>
                <a:spcPct val="21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[6] Christopher </a:t>
            </a:r>
            <a:r>
              <a:rPr kumimoji="0" lang="en-US" sz="1600" b="0" i="0" u="none" strike="noStrike" kern="0" cap="none" spc="0" normalizeH="0" baseline="0" noProof="0" dirty="0" err="1">
                <a:ln>
                  <a:noFill/>
                </a:ln>
                <a:solidFill>
                  <a:srgbClr val="000000"/>
                </a:solidFill>
                <a:effectLst/>
                <a:uLnTx/>
                <a:uFillTx/>
                <a:latin typeface="Arial" panose="020B0604020202020204" pitchFamily="34" charset="0"/>
                <a:cs typeface="Arial"/>
                <a:sym typeface="Arial"/>
              </a:rPr>
              <a:t>Delp</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Doris Lam, Elyse Fosse, and Cin-Young Lee. Model based document and report generation for systems engineering. In 2013 IEEE Aerospace Conference, pages 1–11, March 2013. ISSN: 1095-323X.</a:t>
            </a:r>
          </a:p>
          <a:p>
            <a:pPr marL="0" marR="0" lvl="0" indent="0" algn="l" defTabSz="914400" rtl="0" eaLnBrk="1" fontAlgn="auto" latinLnBrk="0" hangingPunct="1">
              <a:lnSpc>
                <a:spcPct val="21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[7] Lenny </a:t>
            </a:r>
            <a:r>
              <a:rPr kumimoji="0" lang="en-US" sz="1600" b="0" i="0" u="none" strike="noStrike" kern="0" cap="none" spc="0" normalizeH="0" baseline="0" noProof="0" dirty="0" err="1">
                <a:ln>
                  <a:noFill/>
                </a:ln>
                <a:solidFill>
                  <a:srgbClr val="000000"/>
                </a:solidFill>
                <a:effectLst/>
                <a:uLnTx/>
                <a:uFillTx/>
                <a:latin typeface="Arial" panose="020B0604020202020204" pitchFamily="34" charset="0"/>
                <a:cs typeface="Arial"/>
                <a:sym typeface="Arial"/>
              </a:rPr>
              <a:t>Delligatti</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panose="020B0604020202020204" pitchFamily="34" charset="0"/>
                <a:cs typeface="Arial"/>
                <a:sym typeface="Arial"/>
              </a:rPr>
              <a:t>SysML</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Distilled: A Brief Guide to the Systems Modeling Language. Addison-Wesley Professional, 2013.</a:t>
            </a:r>
          </a:p>
        </p:txBody>
      </p:sp>
    </p:spTree>
    <p:extLst>
      <p:ext uri="{BB962C8B-B14F-4D97-AF65-F5344CB8AC3E}">
        <p14:creationId xmlns:p14="http://schemas.microsoft.com/office/powerpoint/2010/main" val="4216404684"/>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C986F-06B7-4C11-7C1C-65E0DC48EEE7}"/>
              </a:ext>
            </a:extLst>
          </p:cNvPr>
          <p:cNvSpPr>
            <a:spLocks noGrp="1"/>
          </p:cNvSpPr>
          <p:nvPr>
            <p:ph type="title"/>
          </p:nvPr>
        </p:nvSpPr>
        <p:spPr>
          <a:xfrm>
            <a:off x="269729" y="200924"/>
            <a:ext cx="12561453" cy="1015663"/>
          </a:xfrm>
        </p:spPr>
        <p:txBody>
          <a:bodyPr/>
          <a:lstStyle/>
          <a:p>
            <a:r>
              <a:rPr lang="en-US" dirty="0"/>
              <a:t>References</a:t>
            </a:r>
          </a:p>
        </p:txBody>
      </p:sp>
      <p:sp>
        <p:nvSpPr>
          <p:cNvPr id="5" name="TextBox 4">
            <a:extLst>
              <a:ext uri="{FF2B5EF4-FFF2-40B4-BE49-F238E27FC236}">
                <a16:creationId xmlns:a16="http://schemas.microsoft.com/office/drawing/2014/main" id="{B6BE6DBD-74B1-01A4-984C-89497E15DCC3}"/>
              </a:ext>
            </a:extLst>
          </p:cNvPr>
          <p:cNvSpPr txBox="1"/>
          <p:nvPr/>
        </p:nvSpPr>
        <p:spPr>
          <a:xfrm>
            <a:off x="269729" y="1216587"/>
            <a:ext cx="13278142" cy="5697457"/>
          </a:xfrm>
          <a:prstGeom prst="rect">
            <a:avLst/>
          </a:prstGeom>
          <a:noFill/>
        </p:spPr>
        <p:txBody>
          <a:bodyPr wrap="square">
            <a:spAutoFit/>
          </a:bodyPr>
          <a:lstStyle/>
          <a:p>
            <a:pPr marL="0" marR="0" lvl="0" indent="0" algn="l" defTabSz="914400" rtl="0" eaLnBrk="1" fontAlgn="auto" latinLnBrk="0" hangingPunct="1">
              <a:lnSpc>
                <a:spcPct val="21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[8] Jan </a:t>
            </a:r>
            <a:r>
              <a:rPr kumimoji="0" lang="en-US" sz="1600" b="0" i="0" u="none" strike="noStrike" kern="0" cap="none" spc="0" normalizeH="0" baseline="0" noProof="0" dirty="0" err="1">
                <a:ln>
                  <a:noFill/>
                </a:ln>
                <a:solidFill>
                  <a:srgbClr val="000000"/>
                </a:solidFill>
                <a:effectLst/>
                <a:uLnTx/>
                <a:uFillTx/>
                <a:latin typeface="Arial" panose="020B0604020202020204" pitchFamily="34" charset="0"/>
                <a:cs typeface="Arial"/>
                <a:sym typeface="Arial"/>
              </a:rPr>
              <a:t>Jürjens</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panose="020B0604020202020204" pitchFamily="34" charset="0"/>
                <a:cs typeface="Arial"/>
                <a:sym typeface="Arial"/>
              </a:rPr>
              <a:t>UMLsec</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Extending UML for Secure Systems Development. In Gerhard </a:t>
            </a:r>
            <a:r>
              <a:rPr kumimoji="0" lang="en-US" sz="1600" b="0" i="0" u="none" strike="noStrike" kern="0" cap="none" spc="0" normalizeH="0" baseline="0" noProof="0" dirty="0" err="1">
                <a:ln>
                  <a:noFill/>
                </a:ln>
                <a:solidFill>
                  <a:srgbClr val="000000"/>
                </a:solidFill>
                <a:effectLst/>
                <a:uLnTx/>
                <a:uFillTx/>
                <a:latin typeface="Arial" panose="020B0604020202020204" pitchFamily="34" charset="0"/>
                <a:cs typeface="Arial"/>
                <a:sym typeface="Arial"/>
              </a:rPr>
              <a:t>Goos</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Juris </a:t>
            </a:r>
            <a:r>
              <a:rPr kumimoji="0" lang="en-US" sz="1600" b="0" i="0" u="none" strike="noStrike" kern="0" cap="none" spc="0" normalizeH="0" baseline="0" noProof="0" dirty="0" err="1">
                <a:ln>
                  <a:noFill/>
                </a:ln>
                <a:solidFill>
                  <a:srgbClr val="000000"/>
                </a:solidFill>
                <a:effectLst/>
                <a:uLnTx/>
                <a:uFillTx/>
                <a:latin typeface="Arial" panose="020B0604020202020204" pitchFamily="34" charset="0"/>
                <a:cs typeface="Arial"/>
                <a:sym typeface="Arial"/>
              </a:rPr>
              <a:t>Hartmanis</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Jan van Leeuwen, Jean-Marc </a:t>
            </a:r>
            <a:r>
              <a:rPr kumimoji="0" lang="en-US" sz="1600" b="0" i="0" u="none" strike="noStrike" kern="0" cap="none" spc="0" normalizeH="0" baseline="0" noProof="0" dirty="0" err="1">
                <a:ln>
                  <a:noFill/>
                </a:ln>
                <a:solidFill>
                  <a:srgbClr val="000000"/>
                </a:solidFill>
                <a:effectLst/>
                <a:uLnTx/>
                <a:uFillTx/>
                <a:latin typeface="Arial" panose="020B0604020202020204" pitchFamily="34" charset="0"/>
                <a:cs typeface="Arial"/>
                <a:sym typeface="Arial"/>
              </a:rPr>
              <a:t>Jézéquel</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Heinrich Hussmann, and Stephen Cook, editors, UML 2002 — The Unified Modeling Language, volume 2460, pages 412–425. Springer Berlin Heidelberg, Berlin, Heidelberg, 2002. Series Title: Lecture Notes in Computer Science.</a:t>
            </a:r>
          </a:p>
          <a:p>
            <a:pPr marL="0" marR="0" lvl="0" indent="0" algn="l" defTabSz="914400" rtl="0" eaLnBrk="1" fontAlgn="auto" latinLnBrk="0" hangingPunct="1">
              <a:lnSpc>
                <a:spcPct val="21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[9] SO/IEC/IEEE 15288:2015 Systems and software engineering — System life cycle processes, May 2015.</a:t>
            </a:r>
          </a:p>
          <a:p>
            <a:pPr marL="0" marR="0" lvl="0" indent="0" algn="l" defTabSz="914400" rtl="0" eaLnBrk="1" fontAlgn="auto" latinLnBrk="0" hangingPunct="1">
              <a:lnSpc>
                <a:spcPct val="21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[10] </a:t>
            </a:r>
            <a:r>
              <a:rPr kumimoji="0" lang="en-US" sz="1600" b="0" i="0" u="none" strike="noStrike" kern="0" cap="none" spc="0" normalizeH="0" baseline="0" noProof="0" dirty="0" err="1">
                <a:ln>
                  <a:noFill/>
                </a:ln>
                <a:solidFill>
                  <a:srgbClr val="000000"/>
                </a:solidFill>
                <a:effectLst/>
                <a:uLnTx/>
                <a:uFillTx/>
                <a:latin typeface="Arial" panose="020B0604020202020204" pitchFamily="34" charset="0"/>
                <a:cs typeface="Arial"/>
                <a:sym typeface="Arial"/>
              </a:rPr>
              <a:t>dilson</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Soares Palma, Elisa Yumi Nakagawa, </a:t>
            </a:r>
            <a:r>
              <a:rPr kumimoji="0" lang="en-US" sz="1600" b="0" i="0" u="none" strike="noStrike" kern="0" cap="none" spc="0" normalizeH="0" baseline="0" noProof="0" dirty="0" err="1">
                <a:ln>
                  <a:noFill/>
                </a:ln>
                <a:solidFill>
                  <a:srgbClr val="000000"/>
                </a:solidFill>
                <a:effectLst/>
                <a:uLnTx/>
                <a:uFillTx/>
                <a:latin typeface="Arial" panose="020B0604020202020204" pitchFamily="34" charset="0"/>
                <a:cs typeface="Arial"/>
                <a:sym typeface="Arial"/>
              </a:rPr>
              <a:t>Débora</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Maria Barroso Paiva, and Maria </a:t>
            </a:r>
            <a:r>
              <a:rPr kumimoji="0" lang="en-US" sz="1600" b="0" i="0" u="none" strike="noStrike" kern="0" cap="none" spc="0" normalizeH="0" baseline="0" noProof="0" dirty="0" err="1">
                <a:ln>
                  <a:noFill/>
                </a:ln>
                <a:solidFill>
                  <a:srgbClr val="000000"/>
                </a:solidFill>
                <a:effectLst/>
                <a:uLnTx/>
                <a:uFillTx/>
                <a:latin typeface="Arial" panose="020B0604020202020204" pitchFamily="34" charset="0"/>
                <a:cs typeface="Arial"/>
                <a:sym typeface="Arial"/>
              </a:rPr>
              <a:t>Istela</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panose="020B0604020202020204" pitchFamily="34" charset="0"/>
                <a:cs typeface="Arial"/>
                <a:sym typeface="Arial"/>
              </a:rPr>
              <a:t>Cagnin</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Evolving reference architecture description: Guidelines based on iso/</a:t>
            </a:r>
            <a:r>
              <a:rPr kumimoji="0" lang="en-US" sz="1600" b="0" i="0" u="none" strike="noStrike" kern="0" cap="none" spc="0" normalizeH="0" baseline="0" noProof="0" dirty="0" err="1">
                <a:ln>
                  <a:noFill/>
                </a:ln>
                <a:solidFill>
                  <a:srgbClr val="000000"/>
                </a:solidFill>
                <a:effectLst/>
                <a:uLnTx/>
                <a:uFillTx/>
                <a:latin typeface="Arial" panose="020B0604020202020204" pitchFamily="34" charset="0"/>
                <a:cs typeface="Arial"/>
                <a:sym typeface="Arial"/>
              </a:rPr>
              <a:t>iec</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a:t>
            </a:r>
            <a:r>
              <a:rPr kumimoji="0" lang="en-US" sz="1600" b="0" i="0" u="none" strike="noStrike" kern="0" cap="none" spc="0" normalizeH="0" baseline="0" noProof="0" dirty="0" err="1">
                <a:ln>
                  <a:noFill/>
                </a:ln>
                <a:solidFill>
                  <a:srgbClr val="000000"/>
                </a:solidFill>
                <a:effectLst/>
                <a:uLnTx/>
                <a:uFillTx/>
                <a:latin typeface="Arial" panose="020B0604020202020204" pitchFamily="34" charset="0"/>
                <a:cs typeface="Arial"/>
                <a:sym typeface="Arial"/>
              </a:rPr>
              <a:t>ieee</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42010, 2022</a:t>
            </a:r>
          </a:p>
          <a:p>
            <a:pPr marL="0" marR="0" lvl="0" indent="0" algn="l" defTabSz="914400" rtl="0" eaLnBrk="1" fontAlgn="auto" latinLnBrk="0" hangingPunct="1">
              <a:lnSpc>
                <a:spcPct val="21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[11] David D. Walden, Garry J. </a:t>
            </a:r>
            <a:r>
              <a:rPr kumimoji="0" lang="en-US" sz="1600" b="0" i="0" u="none" strike="noStrike" kern="0" cap="none" spc="0" normalizeH="0" baseline="0" noProof="0" dirty="0" err="1">
                <a:ln>
                  <a:noFill/>
                </a:ln>
                <a:solidFill>
                  <a:srgbClr val="000000"/>
                </a:solidFill>
                <a:effectLst/>
                <a:uLnTx/>
                <a:uFillTx/>
                <a:latin typeface="Arial" panose="020B0604020202020204" pitchFamily="34" charset="0"/>
                <a:cs typeface="Arial"/>
                <a:sym typeface="Arial"/>
              </a:rPr>
              <a:t>Roedler</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Kevin J. Forsberg, R. Douglas Hamelin, and Thomas M. </a:t>
            </a:r>
            <a:r>
              <a:rPr kumimoji="0" lang="en-US" sz="1600" b="0" i="0" u="none" strike="noStrike" kern="0" cap="none" spc="0" normalizeH="0" baseline="0" noProof="0" dirty="0" err="1">
                <a:ln>
                  <a:noFill/>
                </a:ln>
                <a:solidFill>
                  <a:srgbClr val="000000"/>
                </a:solidFill>
                <a:effectLst/>
                <a:uLnTx/>
                <a:uFillTx/>
                <a:latin typeface="Arial" panose="020B0604020202020204" pitchFamily="34" charset="0"/>
                <a:cs typeface="Arial"/>
                <a:sym typeface="Arial"/>
              </a:rPr>
              <a:t>Shortell</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INCOSE Systems Engineering Handbook: A Guide for System Life Cycle Processes and Activities. John Wiley &amp; Sons, Inc, 4 edition, July 2015.</a:t>
            </a:r>
          </a:p>
          <a:p>
            <a:pPr marL="0" marR="0" lvl="0" indent="0" algn="l" defTabSz="914400" rtl="0" eaLnBrk="1" fontAlgn="auto" latinLnBrk="0" hangingPunct="1">
              <a:lnSpc>
                <a:spcPct val="21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[12] SO/SAE 21434: Road Vehicles - Cybersecurity Engineering - SAE International</a:t>
            </a:r>
          </a:p>
          <a:p>
            <a:pPr marL="0" marR="0" lvl="0" indent="0" algn="l" defTabSz="914400" rtl="0" eaLnBrk="1" fontAlgn="auto" latinLnBrk="0" hangingPunct="1">
              <a:lnSpc>
                <a:spcPct val="21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[13] Ron Ross, Mark Winstead, and Michael McEvilley. Engineering Trustworthy Secure Systems. Technical Report NIST Special Publication (SP) 800-160 Vol. 1 Rev. 1, National Institute of Standards and Technology, November 2022</a:t>
            </a:r>
          </a:p>
        </p:txBody>
      </p:sp>
    </p:spTree>
    <p:extLst>
      <p:ext uri="{BB962C8B-B14F-4D97-AF65-F5344CB8AC3E}">
        <p14:creationId xmlns:p14="http://schemas.microsoft.com/office/powerpoint/2010/main" val="180288842"/>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C986F-06B7-4C11-7C1C-65E0DC48EEE7}"/>
              </a:ext>
            </a:extLst>
          </p:cNvPr>
          <p:cNvSpPr>
            <a:spLocks noGrp="1"/>
          </p:cNvSpPr>
          <p:nvPr>
            <p:ph type="title"/>
          </p:nvPr>
        </p:nvSpPr>
        <p:spPr>
          <a:xfrm>
            <a:off x="269729" y="200924"/>
            <a:ext cx="12561453" cy="1015663"/>
          </a:xfrm>
        </p:spPr>
        <p:txBody>
          <a:bodyPr/>
          <a:lstStyle/>
          <a:p>
            <a:r>
              <a:rPr lang="en-US" dirty="0"/>
              <a:t>References</a:t>
            </a:r>
          </a:p>
        </p:txBody>
      </p:sp>
      <p:sp>
        <p:nvSpPr>
          <p:cNvPr id="5" name="TextBox 4">
            <a:extLst>
              <a:ext uri="{FF2B5EF4-FFF2-40B4-BE49-F238E27FC236}">
                <a16:creationId xmlns:a16="http://schemas.microsoft.com/office/drawing/2014/main" id="{B6BE6DBD-74B1-01A4-984C-89497E15DCC3}"/>
              </a:ext>
            </a:extLst>
          </p:cNvPr>
          <p:cNvSpPr txBox="1"/>
          <p:nvPr/>
        </p:nvSpPr>
        <p:spPr>
          <a:xfrm>
            <a:off x="269729" y="1216587"/>
            <a:ext cx="13278142" cy="5697457"/>
          </a:xfrm>
          <a:prstGeom prst="rect">
            <a:avLst/>
          </a:prstGeom>
          <a:noFill/>
        </p:spPr>
        <p:txBody>
          <a:bodyPr wrap="square">
            <a:spAutoFit/>
          </a:bodyPr>
          <a:lstStyle/>
          <a:p>
            <a:pPr>
              <a:lnSpc>
                <a:spcPct val="210000"/>
              </a:lnSpc>
            </a:pPr>
            <a:r>
              <a:rPr lang="en-US" sz="1600" dirty="0">
                <a:latin typeface="Arial" panose="020B0604020202020204" pitchFamily="34" charset="0"/>
              </a:rPr>
              <a:t>[14] Joint Task Force Interagency Working Group. Security and Privacy Controls for Information Systems and Organizations. Technical report, National Institute of Standards and Technology, September 2020. Edition: Revision 5</a:t>
            </a:r>
          </a:p>
          <a:p>
            <a:pPr>
              <a:lnSpc>
                <a:spcPct val="210000"/>
              </a:lnSpc>
            </a:pPr>
            <a:r>
              <a:rPr lang="en-US" sz="1600" dirty="0">
                <a:latin typeface="Arial" panose="020B0604020202020204" pitchFamily="34" charset="0"/>
              </a:rPr>
              <a:t>[15] Meenakshi Deshmukh. Security requirements engineering process. In Seminar in Information System, Security Engineering. </a:t>
            </a:r>
            <a:r>
              <a:rPr lang="en-US" sz="1600" dirty="0" err="1">
                <a:latin typeface="Arial" panose="020B0604020202020204" pitchFamily="34" charset="0"/>
              </a:rPr>
              <a:t>Citeseer</a:t>
            </a:r>
            <a:r>
              <a:rPr lang="en-US" sz="1600" dirty="0">
                <a:latin typeface="Arial" panose="020B0604020202020204" pitchFamily="34" charset="0"/>
              </a:rPr>
              <a:t>, 2009</a:t>
            </a:r>
          </a:p>
          <a:p>
            <a:pPr>
              <a:lnSpc>
                <a:spcPct val="210000"/>
              </a:lnSpc>
            </a:pPr>
            <a:r>
              <a:rPr lang="en-US" sz="1600" dirty="0">
                <a:latin typeface="Arial" panose="020B0604020202020204" pitchFamily="34" charset="0"/>
              </a:rPr>
              <a:t>[16] Shafiq </a:t>
            </a:r>
            <a:r>
              <a:rPr lang="en-US" sz="1600" dirty="0" err="1">
                <a:latin typeface="Arial" panose="020B0604020202020204" pitchFamily="34" charset="0"/>
              </a:rPr>
              <a:t>ur</a:t>
            </a:r>
            <a:r>
              <a:rPr lang="en-US" sz="1600" dirty="0">
                <a:latin typeface="Arial" panose="020B0604020202020204" pitchFamily="34" charset="0"/>
              </a:rPr>
              <a:t> Rehman, Christopher </a:t>
            </a:r>
            <a:r>
              <a:rPr lang="en-US" sz="1600" dirty="0" err="1">
                <a:latin typeface="Arial" panose="020B0604020202020204" pitchFamily="34" charset="0"/>
              </a:rPr>
              <a:t>Allgaier</a:t>
            </a:r>
            <a:r>
              <a:rPr lang="en-US" sz="1600" dirty="0">
                <a:latin typeface="Arial" panose="020B0604020202020204" pitchFamily="34" charset="0"/>
              </a:rPr>
              <a:t>, and Volker </a:t>
            </a:r>
            <a:r>
              <a:rPr lang="en-US" sz="1600" dirty="0" err="1">
                <a:latin typeface="Arial" panose="020B0604020202020204" pitchFamily="34" charset="0"/>
              </a:rPr>
              <a:t>Gruhn</a:t>
            </a:r>
            <a:r>
              <a:rPr lang="en-US" sz="1600" dirty="0">
                <a:latin typeface="Arial" panose="020B0604020202020204" pitchFamily="34" charset="0"/>
              </a:rPr>
              <a:t>. Security Requirements Engineering: A Framework for Cyber-Physical Systems. In 2018 International Conference on Frontiers of Information Technology (FIT), pages 315–320, December 2018. ISSN: 2334-3141</a:t>
            </a:r>
          </a:p>
          <a:p>
            <a:pPr>
              <a:lnSpc>
                <a:spcPct val="210000"/>
              </a:lnSpc>
            </a:pPr>
            <a:r>
              <a:rPr lang="en-US" sz="1600" dirty="0">
                <a:latin typeface="Arial" panose="020B0604020202020204" pitchFamily="34" charset="0"/>
              </a:rPr>
              <a:t>[17] Adam </a:t>
            </a:r>
            <a:r>
              <a:rPr lang="en-US" sz="1600" dirty="0" err="1">
                <a:latin typeface="Arial" panose="020B0604020202020204" pitchFamily="34" charset="0"/>
              </a:rPr>
              <a:t>Shostack</a:t>
            </a:r>
            <a:r>
              <a:rPr lang="en-US" sz="1600" dirty="0">
                <a:latin typeface="Arial" panose="020B0604020202020204" pitchFamily="34" charset="0"/>
              </a:rPr>
              <a:t>. Threat Modeling: Designing for Security. John Wiley &amp; Sons, Hoboken, New Jersey, 2014</a:t>
            </a:r>
          </a:p>
          <a:p>
            <a:pPr>
              <a:lnSpc>
                <a:spcPct val="210000"/>
              </a:lnSpc>
            </a:pPr>
            <a:r>
              <a:rPr lang="en-US" sz="1600" dirty="0">
                <a:latin typeface="Arial" panose="020B0604020202020204" pitchFamily="34" charset="0"/>
              </a:rPr>
              <a:t>[18] Benjamin Fabian, Seda </a:t>
            </a:r>
            <a:r>
              <a:rPr lang="en-US" sz="1600" dirty="0" err="1">
                <a:latin typeface="Arial" panose="020B0604020202020204" pitchFamily="34" charset="0"/>
              </a:rPr>
              <a:t>Gürses</a:t>
            </a:r>
            <a:r>
              <a:rPr lang="en-US" sz="1600" dirty="0">
                <a:latin typeface="Arial" panose="020B0604020202020204" pitchFamily="34" charset="0"/>
              </a:rPr>
              <a:t>, </a:t>
            </a:r>
            <a:r>
              <a:rPr lang="en-US" sz="1600" dirty="0" err="1">
                <a:latin typeface="Arial" panose="020B0604020202020204" pitchFamily="34" charset="0"/>
              </a:rPr>
              <a:t>Maritta</a:t>
            </a:r>
            <a:r>
              <a:rPr lang="en-US" sz="1600" dirty="0">
                <a:latin typeface="Arial" panose="020B0604020202020204" pitchFamily="34" charset="0"/>
              </a:rPr>
              <a:t> </a:t>
            </a:r>
            <a:r>
              <a:rPr lang="en-US" sz="1600" dirty="0" err="1">
                <a:latin typeface="Arial" panose="020B0604020202020204" pitchFamily="34" charset="0"/>
              </a:rPr>
              <a:t>Heisel</a:t>
            </a:r>
            <a:r>
              <a:rPr lang="en-US" sz="1600" dirty="0">
                <a:latin typeface="Arial" panose="020B0604020202020204" pitchFamily="34" charset="0"/>
              </a:rPr>
              <a:t>, Thomas Santen, and Holger Schmidt. A comparison of security requirements engineering methods. Requirements Engineering, 15(1):7–40, March 2010.</a:t>
            </a:r>
          </a:p>
          <a:p>
            <a:pPr>
              <a:lnSpc>
                <a:spcPct val="210000"/>
              </a:lnSpc>
            </a:pPr>
            <a:r>
              <a:rPr lang="en-US" sz="1600" dirty="0">
                <a:latin typeface="Arial" panose="020B0604020202020204" pitchFamily="34" charset="0"/>
              </a:rPr>
              <a:t>[19] Donald </a:t>
            </a:r>
            <a:r>
              <a:rPr lang="en-US" sz="1600" dirty="0" err="1">
                <a:latin typeface="Arial" panose="020B0604020202020204" pitchFamily="34" charset="0"/>
              </a:rPr>
              <a:t>Firesmith</a:t>
            </a:r>
            <a:r>
              <a:rPr lang="en-US" sz="1600" dirty="0">
                <a:latin typeface="Arial" panose="020B0604020202020204" pitchFamily="34" charset="0"/>
              </a:rPr>
              <a:t>. Engineering Security Requirements. The Journal of Object Technology,2(1):53, 2003</a:t>
            </a:r>
          </a:p>
          <a:p>
            <a:pPr>
              <a:lnSpc>
                <a:spcPct val="210000"/>
              </a:lnSpc>
            </a:pPr>
            <a:r>
              <a:rPr lang="en-US" sz="1600" dirty="0">
                <a:latin typeface="Arial" panose="020B0604020202020204" pitchFamily="34" charset="0"/>
              </a:rPr>
              <a:t>[20] C.B. Haley, R. Laney, J.D. Moffett, and B. </a:t>
            </a:r>
            <a:r>
              <a:rPr lang="en-US" sz="1600" dirty="0" err="1">
                <a:latin typeface="Arial" panose="020B0604020202020204" pitchFamily="34" charset="0"/>
              </a:rPr>
              <a:t>Nuseibeh</a:t>
            </a:r>
            <a:r>
              <a:rPr lang="en-US" sz="1600" dirty="0">
                <a:latin typeface="Arial" panose="020B0604020202020204" pitchFamily="34" charset="0"/>
              </a:rPr>
              <a:t>. Security Requirements Engineering: A Framework for Representation and Analysis. IEEE Transactions on Software Engineering,34(1):133–153, January 2008</a:t>
            </a:r>
          </a:p>
        </p:txBody>
      </p:sp>
    </p:spTree>
    <p:extLst>
      <p:ext uri="{BB962C8B-B14F-4D97-AF65-F5344CB8AC3E}">
        <p14:creationId xmlns:p14="http://schemas.microsoft.com/office/powerpoint/2010/main" val="3259306686"/>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C986F-06B7-4C11-7C1C-65E0DC48EEE7}"/>
              </a:ext>
            </a:extLst>
          </p:cNvPr>
          <p:cNvSpPr>
            <a:spLocks noGrp="1"/>
          </p:cNvSpPr>
          <p:nvPr>
            <p:ph type="title"/>
          </p:nvPr>
        </p:nvSpPr>
        <p:spPr>
          <a:xfrm>
            <a:off x="269729" y="0"/>
            <a:ext cx="12561453" cy="1015663"/>
          </a:xfrm>
        </p:spPr>
        <p:txBody>
          <a:bodyPr/>
          <a:lstStyle/>
          <a:p>
            <a:r>
              <a:rPr lang="en-US" dirty="0"/>
              <a:t>References</a:t>
            </a:r>
          </a:p>
        </p:txBody>
      </p:sp>
      <p:sp>
        <p:nvSpPr>
          <p:cNvPr id="5" name="TextBox 4">
            <a:extLst>
              <a:ext uri="{FF2B5EF4-FFF2-40B4-BE49-F238E27FC236}">
                <a16:creationId xmlns:a16="http://schemas.microsoft.com/office/drawing/2014/main" id="{B6BE6DBD-74B1-01A4-984C-89497E15DCC3}"/>
              </a:ext>
            </a:extLst>
          </p:cNvPr>
          <p:cNvSpPr txBox="1"/>
          <p:nvPr/>
        </p:nvSpPr>
        <p:spPr>
          <a:xfrm>
            <a:off x="269729" y="708587"/>
            <a:ext cx="13278142" cy="7248651"/>
          </a:xfrm>
          <a:prstGeom prst="rect">
            <a:avLst/>
          </a:prstGeom>
          <a:noFill/>
        </p:spPr>
        <p:txBody>
          <a:bodyPr wrap="square">
            <a:spAutoFit/>
          </a:bodyPr>
          <a:lstStyle/>
          <a:p>
            <a:pPr>
              <a:lnSpc>
                <a:spcPct val="210000"/>
              </a:lnSpc>
            </a:pPr>
            <a:r>
              <a:rPr lang="en-US" sz="1600" dirty="0">
                <a:latin typeface="Arial" panose="020B0604020202020204" pitchFamily="34" charset="0"/>
              </a:rPr>
              <a:t>[21] D. </a:t>
            </a:r>
            <a:r>
              <a:rPr lang="en-US" sz="1600" dirty="0" err="1">
                <a:latin typeface="Arial" panose="020B0604020202020204" pitchFamily="34" charset="0"/>
              </a:rPr>
              <a:t>Mažeika</a:t>
            </a:r>
            <a:r>
              <a:rPr lang="en-US" sz="1600" dirty="0">
                <a:latin typeface="Arial" panose="020B0604020202020204" pitchFamily="34" charset="0"/>
              </a:rPr>
              <a:t> and R. </a:t>
            </a:r>
            <a:r>
              <a:rPr lang="en-US" sz="1600" dirty="0" err="1">
                <a:latin typeface="Arial" panose="020B0604020202020204" pitchFamily="34" charset="0"/>
              </a:rPr>
              <a:t>Butleris</a:t>
            </a:r>
            <a:r>
              <a:rPr lang="en-US" sz="1600" dirty="0">
                <a:latin typeface="Arial" panose="020B0604020202020204" pitchFamily="34" charset="0"/>
              </a:rPr>
              <a:t>. Integrating Security Requirements Engineering into MBSE: Profile and Guidelines. Security and Communication Networks, 2020:1–12, March 2020.</a:t>
            </a:r>
          </a:p>
          <a:p>
            <a:pPr>
              <a:lnSpc>
                <a:spcPct val="210000"/>
              </a:lnSpc>
            </a:pPr>
            <a:r>
              <a:rPr lang="en-US" sz="1600" dirty="0">
                <a:latin typeface="Arial" panose="020B0604020202020204" pitchFamily="34" charset="0"/>
              </a:rPr>
              <a:t>[22]  Michael Brunner, Michael Huber, Clemens </a:t>
            </a:r>
            <a:r>
              <a:rPr lang="en-US" sz="1600" dirty="0" err="1">
                <a:latin typeface="Arial" panose="020B0604020202020204" pitchFamily="34" charset="0"/>
              </a:rPr>
              <a:t>Sauerwein</a:t>
            </a:r>
            <a:r>
              <a:rPr lang="en-US" sz="1600" dirty="0">
                <a:latin typeface="Arial" panose="020B0604020202020204" pitchFamily="34" charset="0"/>
              </a:rPr>
              <a:t>, and Ruth </a:t>
            </a:r>
            <a:r>
              <a:rPr lang="en-US" sz="1600" dirty="0" err="1">
                <a:latin typeface="Arial" panose="020B0604020202020204" pitchFamily="34" charset="0"/>
              </a:rPr>
              <a:t>Breu</a:t>
            </a:r>
            <a:r>
              <a:rPr lang="en-US" sz="1600" dirty="0">
                <a:latin typeface="Arial" panose="020B0604020202020204" pitchFamily="34" charset="0"/>
              </a:rPr>
              <a:t>. Towards an Integrated Model for Safety and Security Requirements of Cyber-Physical Systems. In 2017 IEEE International Conference on Software Quality, Reliability and Security Companion (QRS-C), pages 334–340, Prague, Czech Republic, July 2017. IEEE.</a:t>
            </a:r>
          </a:p>
          <a:p>
            <a:pPr>
              <a:lnSpc>
                <a:spcPct val="210000"/>
              </a:lnSpc>
            </a:pPr>
            <a:r>
              <a:rPr lang="en-US" sz="1600" dirty="0">
                <a:latin typeface="Arial" panose="020B0604020202020204" pitchFamily="34" charset="0"/>
              </a:rPr>
              <a:t>[23] Donatas </a:t>
            </a:r>
            <a:r>
              <a:rPr lang="en-US" sz="1600" dirty="0" err="1">
                <a:latin typeface="Arial" panose="020B0604020202020204" pitchFamily="34" charset="0"/>
              </a:rPr>
              <a:t>Mazeika</a:t>
            </a:r>
            <a:r>
              <a:rPr lang="en-US" sz="1600" dirty="0">
                <a:latin typeface="Arial" panose="020B0604020202020204" pitchFamily="34" charset="0"/>
              </a:rPr>
              <a:t> and Rimantas </a:t>
            </a:r>
            <a:r>
              <a:rPr lang="en-US" sz="1600" dirty="0" err="1">
                <a:latin typeface="Arial" panose="020B0604020202020204" pitchFamily="34" charset="0"/>
              </a:rPr>
              <a:t>Butleris</a:t>
            </a:r>
            <a:r>
              <a:rPr lang="en-US" sz="1600" dirty="0">
                <a:latin typeface="Arial" panose="020B0604020202020204" pitchFamily="34" charset="0"/>
              </a:rPr>
              <a:t>. Identifying Security Issues with MBSE while Re- building Legacy Software Systems. In 2020 IEEE 15th International Conference of System of Systems Engineering (</a:t>
            </a:r>
            <a:r>
              <a:rPr lang="en-US" sz="1600" dirty="0" err="1">
                <a:latin typeface="Arial" panose="020B0604020202020204" pitchFamily="34" charset="0"/>
              </a:rPr>
              <a:t>SoSE</a:t>
            </a:r>
            <a:r>
              <a:rPr lang="en-US" sz="1600" dirty="0">
                <a:latin typeface="Arial" panose="020B0604020202020204" pitchFamily="34" charset="0"/>
              </a:rPr>
              <a:t>), pages 83–86, June 2020</a:t>
            </a:r>
          </a:p>
          <a:p>
            <a:pPr>
              <a:lnSpc>
                <a:spcPct val="210000"/>
              </a:lnSpc>
            </a:pPr>
            <a:r>
              <a:rPr lang="en-US" sz="1600" dirty="0">
                <a:latin typeface="Arial" panose="020B0604020202020204" pitchFamily="34" charset="0"/>
              </a:rPr>
              <a:t>[24] Yves </a:t>
            </a:r>
            <a:r>
              <a:rPr lang="en-US" sz="1600" dirty="0" err="1">
                <a:latin typeface="Arial" panose="020B0604020202020204" pitchFamily="34" charset="0"/>
              </a:rPr>
              <a:t>Roudier</a:t>
            </a:r>
            <a:r>
              <a:rPr lang="en-US" sz="1600" dirty="0">
                <a:latin typeface="Arial" panose="020B0604020202020204" pitchFamily="34" charset="0"/>
              </a:rPr>
              <a:t> and Ludovic </a:t>
            </a:r>
            <a:r>
              <a:rPr lang="en-US" sz="1600" dirty="0" err="1">
                <a:latin typeface="Arial" panose="020B0604020202020204" pitchFamily="34" charset="0"/>
              </a:rPr>
              <a:t>Apvrille</a:t>
            </a:r>
            <a:r>
              <a:rPr lang="en-US" sz="1600" dirty="0">
                <a:latin typeface="Arial" panose="020B0604020202020204" pitchFamily="34" charset="0"/>
              </a:rPr>
              <a:t>. </a:t>
            </a:r>
            <a:r>
              <a:rPr lang="en-US" sz="1600" dirty="0" err="1">
                <a:latin typeface="Arial" panose="020B0604020202020204" pitchFamily="34" charset="0"/>
              </a:rPr>
              <a:t>SysML</a:t>
            </a:r>
            <a:r>
              <a:rPr lang="en-US" sz="1600" dirty="0">
                <a:latin typeface="Arial" panose="020B0604020202020204" pitchFamily="34" charset="0"/>
              </a:rPr>
              <a:t>-Sec: A model driven approach for designing safe and secure systems. In 2015 3rd International Conference on Model-Driven Engineering and Software Development (MODELSWARD), pages 655–664, February 2015.</a:t>
            </a:r>
          </a:p>
          <a:p>
            <a:pPr marL="0" marR="0" lvl="0" indent="0" algn="l" defTabSz="914400" rtl="0" eaLnBrk="1" fontAlgn="auto" latinLnBrk="0" hangingPunct="1">
              <a:lnSpc>
                <a:spcPct val="210000"/>
              </a:lnSpc>
              <a:spcBef>
                <a:spcPts val="0"/>
              </a:spcBef>
              <a:spcAft>
                <a:spcPts val="0"/>
              </a:spcAft>
              <a:buClr>
                <a:srgbClr val="000000"/>
              </a:buClr>
              <a:buSzTx/>
              <a:buFont typeface="Wingdings" panose="05000000000000000000" pitchFamily="2" charset="2"/>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[25] Christian </a:t>
            </a:r>
            <a:r>
              <a:rPr kumimoji="0" lang="en-US" sz="1600" b="0" i="0" u="none" strike="noStrike" kern="0" cap="none" spc="0" normalizeH="0" baseline="0" noProof="0" dirty="0" err="1">
                <a:ln>
                  <a:noFill/>
                </a:ln>
                <a:solidFill>
                  <a:srgbClr val="000000"/>
                </a:solidFill>
                <a:effectLst/>
                <a:uLnTx/>
                <a:uFillTx/>
                <a:latin typeface="Arial"/>
                <a:cs typeface="Arial"/>
                <a:sym typeface="Arial"/>
              </a:rPr>
              <a:t>Raspotnig</a:t>
            </a:r>
            <a:r>
              <a:rPr kumimoji="0" lang="en-US" sz="1600" b="0" i="0" u="none" strike="noStrike" kern="0" cap="none" spc="0" normalizeH="0" baseline="0" noProof="0" dirty="0">
                <a:ln>
                  <a:noFill/>
                </a:ln>
                <a:solidFill>
                  <a:srgbClr val="000000"/>
                </a:solidFill>
                <a:effectLst/>
                <a:uLnTx/>
                <a:uFillTx/>
                <a:latin typeface="Arial"/>
                <a:cs typeface="Arial"/>
                <a:sym typeface="Arial"/>
              </a:rPr>
              <a:t>, Vikash Katta, Peter </a:t>
            </a:r>
            <a:r>
              <a:rPr kumimoji="0" lang="en-US" sz="1600" b="0" i="0" u="none" strike="noStrike" kern="0" cap="none" spc="0" normalizeH="0" baseline="0" noProof="0" dirty="0" err="1">
                <a:ln>
                  <a:noFill/>
                </a:ln>
                <a:solidFill>
                  <a:srgbClr val="000000"/>
                </a:solidFill>
                <a:effectLst/>
                <a:uLnTx/>
                <a:uFillTx/>
                <a:latin typeface="Arial"/>
                <a:cs typeface="Arial"/>
                <a:sym typeface="Arial"/>
              </a:rPr>
              <a:t>Karpati</a:t>
            </a:r>
            <a:r>
              <a:rPr kumimoji="0" lang="en-US" sz="1600" b="0" i="0" u="none" strike="noStrike" kern="0" cap="none" spc="0" normalizeH="0" baseline="0" noProof="0" dirty="0">
                <a:ln>
                  <a:noFill/>
                </a:ln>
                <a:solidFill>
                  <a:srgbClr val="000000"/>
                </a:solidFill>
                <a:effectLst/>
                <a:uLnTx/>
                <a:uFillTx/>
                <a:latin typeface="Arial"/>
                <a:cs typeface="Arial"/>
                <a:sym typeface="Arial"/>
              </a:rPr>
              <a:t>, and Andreas L. </a:t>
            </a:r>
            <a:r>
              <a:rPr kumimoji="0" lang="en-US" sz="1600" b="0" i="0" u="none" strike="noStrike" kern="0" cap="none" spc="0" normalizeH="0" baseline="0" noProof="0" dirty="0" err="1">
                <a:ln>
                  <a:noFill/>
                </a:ln>
                <a:solidFill>
                  <a:srgbClr val="000000"/>
                </a:solidFill>
                <a:effectLst/>
                <a:uLnTx/>
                <a:uFillTx/>
                <a:latin typeface="Arial"/>
                <a:cs typeface="Arial"/>
                <a:sym typeface="Arial"/>
              </a:rPr>
              <a:t>Opdahl</a:t>
            </a:r>
            <a:r>
              <a:rPr kumimoji="0" lang="en-US" sz="1600" b="0" i="0" u="none" strike="noStrike" kern="0" cap="none" spc="0" normalizeH="0" baseline="0" noProof="0" dirty="0">
                <a:ln>
                  <a:noFill/>
                </a:ln>
                <a:solidFill>
                  <a:srgbClr val="000000"/>
                </a:solidFill>
                <a:effectLst/>
                <a:uLnTx/>
                <a:uFillTx/>
                <a:latin typeface="Arial"/>
                <a:cs typeface="Arial"/>
                <a:sym typeface="Arial"/>
              </a:rPr>
              <a:t>. Enhancing CHASSIS: A Method for Combining Safety and Security. In 2013 International Conference on Availability, Reliability and Security, pages 766–773, September 2013.</a:t>
            </a:r>
          </a:p>
          <a:p>
            <a:pPr>
              <a:lnSpc>
                <a:spcPct val="210000"/>
              </a:lnSpc>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[26] Donatas </a:t>
            </a:r>
            <a:r>
              <a:rPr kumimoji="0" lang="en-US" sz="1600" b="0" i="0" u="none" strike="noStrike" kern="0" cap="none" spc="0" normalizeH="0" baseline="0" noProof="0" dirty="0" err="1">
                <a:ln>
                  <a:noFill/>
                </a:ln>
                <a:solidFill>
                  <a:srgbClr val="000000"/>
                </a:solidFill>
                <a:effectLst/>
                <a:uLnTx/>
                <a:uFillTx/>
                <a:latin typeface="Arial" panose="020B0604020202020204" pitchFamily="34" charset="0"/>
                <a:cs typeface="Arial"/>
                <a:sym typeface="Arial"/>
              </a:rPr>
              <a:t>Mažeika</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and Rimantas </a:t>
            </a:r>
            <a:r>
              <a:rPr kumimoji="0" lang="en-US" sz="1600" b="0" i="0" u="none" strike="noStrike" kern="0" cap="none" spc="0" normalizeH="0" baseline="0" noProof="0" dirty="0" err="1">
                <a:ln>
                  <a:noFill/>
                </a:ln>
                <a:solidFill>
                  <a:srgbClr val="000000"/>
                </a:solidFill>
                <a:effectLst/>
                <a:uLnTx/>
                <a:uFillTx/>
                <a:latin typeface="Arial" panose="020B0604020202020204" pitchFamily="34" charset="0"/>
                <a:cs typeface="Arial"/>
                <a:sym typeface="Arial"/>
              </a:rPr>
              <a:t>Butleris</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panose="020B0604020202020204" pitchFamily="34" charset="0"/>
                <a:cs typeface="Arial"/>
                <a:sym typeface="Arial"/>
              </a:rPr>
              <a:t>MBSEsec</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Model-Based Systems Engineering Method for Creating Secure Systems. Applied Sciences, 10(7):2574, April 2020</a:t>
            </a:r>
          </a:p>
          <a:p>
            <a:pPr marL="0" marR="0" lvl="0" indent="0" algn="l" defTabSz="914400" rtl="0" eaLnBrk="1" fontAlgn="auto" latinLnBrk="0" hangingPunct="1">
              <a:lnSpc>
                <a:spcPct val="210000"/>
              </a:lnSpc>
              <a:spcBef>
                <a:spcPts val="0"/>
              </a:spcBef>
              <a:spcAft>
                <a:spcPts val="0"/>
              </a:spcAft>
              <a:buClr>
                <a:srgbClr val="000000"/>
              </a:buClr>
              <a:buSzTx/>
              <a:buFont typeface="Wingdings" panose="05000000000000000000" pitchFamily="2" charset="2"/>
              <a:buNone/>
              <a:tabLst/>
              <a:defRPr/>
            </a:pP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60261247"/>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2FF42-6ED4-89CC-323C-213D68791DBF}"/>
              </a:ext>
            </a:extLst>
          </p:cNvPr>
          <p:cNvSpPr>
            <a:spLocks noGrp="1"/>
          </p:cNvSpPr>
          <p:nvPr>
            <p:ph type="title"/>
          </p:nvPr>
        </p:nvSpPr>
        <p:spPr>
          <a:xfrm>
            <a:off x="177491" y="0"/>
            <a:ext cx="12561453" cy="923299"/>
          </a:xfrm>
        </p:spPr>
        <p:txBody>
          <a:bodyPr/>
          <a:lstStyle/>
          <a:p>
            <a:r>
              <a:rPr lang="en-US" sz="4800" dirty="0"/>
              <a:t>References</a:t>
            </a:r>
          </a:p>
        </p:txBody>
      </p:sp>
      <p:sp>
        <p:nvSpPr>
          <p:cNvPr id="5" name="Google Shape;325;p52">
            <a:extLst>
              <a:ext uri="{FF2B5EF4-FFF2-40B4-BE49-F238E27FC236}">
                <a16:creationId xmlns:a16="http://schemas.microsoft.com/office/drawing/2014/main" id="{009C0130-B26A-05DF-C8FC-7CA20780E919}"/>
              </a:ext>
            </a:extLst>
          </p:cNvPr>
          <p:cNvSpPr txBox="1">
            <a:spLocks/>
          </p:cNvSpPr>
          <p:nvPr/>
        </p:nvSpPr>
        <p:spPr>
          <a:xfrm>
            <a:off x="12930251" y="7253752"/>
            <a:ext cx="829200" cy="594900"/>
          </a:xfrm>
          <a:prstGeom prst="rect">
            <a:avLst/>
          </a:prstGeom>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800" b="1" smtClean="0">
                <a:solidFill>
                  <a:schemeClr val="bg1"/>
                </a:solidFill>
                <a:latin typeface="Proxima Nova" panose="020B0604020202020204" charset="0"/>
              </a:rPr>
              <a:pPr algn="r"/>
              <a:t>69</a:t>
            </a:fld>
            <a:endParaRPr lang="en-US" sz="1800" b="1" dirty="0">
              <a:solidFill>
                <a:schemeClr val="bg1"/>
              </a:solidFill>
              <a:latin typeface="Proxima Nova" panose="020B0604020202020204" charset="0"/>
            </a:endParaRPr>
          </a:p>
        </p:txBody>
      </p:sp>
      <p:sp>
        <p:nvSpPr>
          <p:cNvPr id="6" name="TextBox 5">
            <a:extLst>
              <a:ext uri="{FF2B5EF4-FFF2-40B4-BE49-F238E27FC236}">
                <a16:creationId xmlns:a16="http://schemas.microsoft.com/office/drawing/2014/main" id="{87E25216-53F3-71B3-74D9-BDFEC066E3A0}"/>
              </a:ext>
            </a:extLst>
          </p:cNvPr>
          <p:cNvSpPr txBox="1"/>
          <p:nvPr/>
        </p:nvSpPr>
        <p:spPr>
          <a:xfrm>
            <a:off x="5775959" y="7406308"/>
            <a:ext cx="2688419" cy="369332"/>
          </a:xfrm>
          <a:prstGeom prst="rect">
            <a:avLst/>
          </a:prstGeom>
          <a:noFill/>
        </p:spPr>
        <p:txBody>
          <a:bodyPr wrap="square" rtlCol="0">
            <a:spAutoFit/>
          </a:bodyPr>
          <a:lstStyle/>
          <a:p>
            <a:r>
              <a:rPr lang="en-US" sz="1800" b="1" dirty="0">
                <a:solidFill>
                  <a:schemeClr val="bg1"/>
                </a:solidFill>
                <a:latin typeface="Proxima Nova" panose="020B0604020202020204" charset="0"/>
              </a:rPr>
              <a:t>Research Question #2</a:t>
            </a:r>
          </a:p>
        </p:txBody>
      </p:sp>
      <p:sp>
        <p:nvSpPr>
          <p:cNvPr id="10" name="Content Placeholder 2">
            <a:extLst>
              <a:ext uri="{FF2B5EF4-FFF2-40B4-BE49-F238E27FC236}">
                <a16:creationId xmlns:a16="http://schemas.microsoft.com/office/drawing/2014/main" id="{0870B3C6-B3B2-6DB4-27ED-50D4494600B4}"/>
              </a:ext>
            </a:extLst>
          </p:cNvPr>
          <p:cNvSpPr txBox="1">
            <a:spLocks/>
          </p:cNvSpPr>
          <p:nvPr/>
        </p:nvSpPr>
        <p:spPr>
          <a:xfrm>
            <a:off x="177491" y="659380"/>
            <a:ext cx="13167360" cy="502920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210000"/>
              </a:lnSpc>
              <a:spcBef>
                <a:spcPts val="0"/>
              </a:spcBef>
              <a:spcAft>
                <a:spcPts val="0"/>
              </a:spcAft>
              <a:buClr>
                <a:srgbClr val="000000"/>
              </a:buClr>
              <a:buSzTx/>
              <a:buFont typeface="Wingdings" panose="05000000000000000000" pitchFamily="2" charset="2"/>
              <a:buNone/>
              <a:tabLst/>
              <a:defRPr/>
            </a:pPr>
            <a:r>
              <a:rPr lang="en-US" sz="1600" dirty="0">
                <a:latin typeface="Arial" panose="020B0604020202020204" pitchFamily="34" charset="0"/>
              </a:rPr>
              <a:t>[27] Jin Seo Park, </a:t>
            </a:r>
            <a:r>
              <a:rPr lang="en-US" sz="1600" dirty="0" err="1">
                <a:latin typeface="Arial" panose="020B0604020202020204" pitchFamily="34" charset="0"/>
              </a:rPr>
              <a:t>Daehyun</a:t>
            </a:r>
            <a:r>
              <a:rPr lang="en-US" sz="1600" dirty="0">
                <a:latin typeface="Arial" panose="020B0604020202020204" pitchFamily="34" charset="0"/>
              </a:rPr>
              <a:t> Kim, </a:t>
            </a:r>
            <a:r>
              <a:rPr lang="en-US" sz="1600" dirty="0" err="1">
                <a:latin typeface="Arial" panose="020B0604020202020204" pitchFamily="34" charset="0"/>
              </a:rPr>
              <a:t>Seokmin</a:t>
            </a:r>
            <a:r>
              <a:rPr lang="en-US" sz="1600" dirty="0">
                <a:latin typeface="Arial" panose="020B0604020202020204" pitchFamily="34" charset="0"/>
              </a:rPr>
              <a:t> Hong, </a:t>
            </a:r>
            <a:r>
              <a:rPr lang="en-US" sz="1600" dirty="0" err="1">
                <a:latin typeface="Arial" panose="020B0604020202020204" pitchFamily="34" charset="0"/>
              </a:rPr>
              <a:t>Hyunjung</a:t>
            </a:r>
            <a:r>
              <a:rPr lang="en-US" sz="1600" dirty="0">
                <a:latin typeface="Arial" panose="020B0604020202020204" pitchFamily="34" charset="0"/>
              </a:rPr>
              <a:t> Lee, and </a:t>
            </a:r>
            <a:r>
              <a:rPr lang="en-US" sz="1600" dirty="0" err="1">
                <a:latin typeface="Arial" panose="020B0604020202020204" pitchFamily="34" charset="0"/>
              </a:rPr>
              <a:t>EuiJung</a:t>
            </a:r>
            <a:r>
              <a:rPr lang="en-US" sz="1600" dirty="0">
                <a:latin typeface="Arial" panose="020B0604020202020204" pitchFamily="34" charset="0"/>
              </a:rPr>
              <a:t> </a:t>
            </a:r>
            <a:r>
              <a:rPr lang="en-US" sz="1600" dirty="0" err="1">
                <a:latin typeface="Arial" panose="020B0604020202020204" pitchFamily="34" charset="0"/>
              </a:rPr>
              <a:t>Myeong</a:t>
            </a:r>
            <a:r>
              <a:rPr lang="en-US" sz="1600" dirty="0">
                <a:latin typeface="Arial" panose="020B0604020202020204" pitchFamily="34" charset="0"/>
              </a:rPr>
              <a:t>. Case Study for Defining Security Goals and Requirements for Automotive Security Parts Using Threat Modeling. pages 2018–01–0014, April 2018</a:t>
            </a:r>
          </a:p>
          <a:p>
            <a:pPr marL="0" marR="0" lvl="0" indent="0" algn="l" defTabSz="914400" rtl="0" eaLnBrk="1" fontAlgn="auto" latinLnBrk="0" hangingPunct="1">
              <a:lnSpc>
                <a:spcPct val="210000"/>
              </a:lnSpc>
              <a:spcBef>
                <a:spcPts val="0"/>
              </a:spcBef>
              <a:spcAft>
                <a:spcPts val="0"/>
              </a:spcAft>
              <a:buClr>
                <a:srgbClr val="000000"/>
              </a:buClr>
              <a:buSzTx/>
              <a:buFont typeface="Wingdings" panose="05000000000000000000" pitchFamily="2" charset="2"/>
              <a:buNone/>
              <a:tabLst/>
              <a:defRPr/>
            </a:pPr>
            <a:r>
              <a:rPr lang="en-US" sz="1600" dirty="0">
                <a:latin typeface="Arial" panose="020B0604020202020204" pitchFamily="34" charset="0"/>
              </a:rPr>
              <a:t>[28] Ahmad Y. Javaid, </a:t>
            </a:r>
            <a:r>
              <a:rPr lang="en-US" sz="1600" dirty="0" err="1">
                <a:latin typeface="Arial" panose="020B0604020202020204" pitchFamily="34" charset="0"/>
              </a:rPr>
              <a:t>Weiqing</a:t>
            </a:r>
            <a:r>
              <a:rPr lang="en-US" sz="1600" dirty="0">
                <a:latin typeface="Arial" panose="020B0604020202020204" pitchFamily="34" charset="0"/>
              </a:rPr>
              <a:t> Sun, Vijay K. </a:t>
            </a:r>
            <a:r>
              <a:rPr lang="en-US" sz="1600" dirty="0" err="1">
                <a:latin typeface="Arial" panose="020B0604020202020204" pitchFamily="34" charset="0"/>
              </a:rPr>
              <a:t>Devabhaktuni</a:t>
            </a:r>
            <a:r>
              <a:rPr lang="en-US" sz="1600" dirty="0">
                <a:latin typeface="Arial" panose="020B0604020202020204" pitchFamily="34" charset="0"/>
              </a:rPr>
              <a:t>, and Mansoor Alam. Cyber security threat analysis and modeling of an unmanned aerial vehicle system. In 2012 IEEE Conference on Technologies for Homeland Security (HST), pages 585–590, Waltham, MA, USA, November 2012. IEEE</a:t>
            </a:r>
          </a:p>
          <a:p>
            <a:pPr marL="0" marR="0" lvl="0" indent="0" algn="l" defTabSz="914400" rtl="0" eaLnBrk="1" fontAlgn="auto" latinLnBrk="0" hangingPunct="1">
              <a:lnSpc>
                <a:spcPct val="210000"/>
              </a:lnSpc>
              <a:spcBef>
                <a:spcPts val="0"/>
              </a:spcBef>
              <a:spcAft>
                <a:spcPts val="0"/>
              </a:spcAft>
              <a:buClr>
                <a:srgbClr val="000000"/>
              </a:buClr>
              <a:buSzTx/>
              <a:buFont typeface="Wingdings" panose="05000000000000000000" pitchFamily="2" charset="2"/>
              <a:buNone/>
              <a:tabLst/>
              <a:defRPr/>
            </a:pPr>
            <a:r>
              <a:rPr lang="en-US" sz="1600" dirty="0">
                <a:latin typeface="Arial" panose="020B0604020202020204" pitchFamily="34" charset="0"/>
              </a:rPr>
              <a:t>[29] Dmytro </a:t>
            </a:r>
            <a:r>
              <a:rPr lang="en-US" sz="1600" dirty="0" err="1">
                <a:latin typeface="Arial" panose="020B0604020202020204" pitchFamily="34" charset="0"/>
              </a:rPr>
              <a:t>Klets</a:t>
            </a:r>
            <a:r>
              <a:rPr lang="en-US" sz="1600" dirty="0">
                <a:latin typeface="Arial" panose="020B0604020202020204" pitchFamily="34" charset="0"/>
              </a:rPr>
              <a:t>, Igor V. </a:t>
            </a:r>
            <a:r>
              <a:rPr lang="en-US" sz="1600" dirty="0" err="1">
                <a:latin typeface="Arial" panose="020B0604020202020204" pitchFamily="34" charset="0"/>
              </a:rPr>
              <a:t>Gritsuk</a:t>
            </a:r>
            <a:r>
              <a:rPr lang="en-US" sz="1600" dirty="0">
                <a:latin typeface="Arial" panose="020B0604020202020204" pitchFamily="34" charset="0"/>
              </a:rPr>
              <a:t>, Andrii </a:t>
            </a:r>
            <a:r>
              <a:rPr lang="en-US" sz="1600" dirty="0" err="1">
                <a:latin typeface="Arial" panose="020B0604020202020204" pitchFamily="34" charset="0"/>
              </a:rPr>
              <a:t>Makovetskyi</a:t>
            </a:r>
            <a:r>
              <a:rPr lang="en-US" sz="1600" dirty="0">
                <a:latin typeface="Arial" panose="020B0604020202020204" pitchFamily="34" charset="0"/>
              </a:rPr>
              <a:t>, </a:t>
            </a:r>
            <a:r>
              <a:rPr lang="en-US" sz="1600" dirty="0" err="1">
                <a:latin typeface="Arial" panose="020B0604020202020204" pitchFamily="34" charset="0"/>
              </a:rPr>
              <a:t>Nickolay</a:t>
            </a:r>
            <a:r>
              <a:rPr lang="en-US" sz="1600" dirty="0">
                <a:latin typeface="Arial" panose="020B0604020202020204" pitchFamily="34" charset="0"/>
              </a:rPr>
              <a:t> </a:t>
            </a:r>
            <a:r>
              <a:rPr lang="en-US" sz="1600" dirty="0" err="1">
                <a:latin typeface="Arial" panose="020B0604020202020204" pitchFamily="34" charset="0"/>
              </a:rPr>
              <a:t>Bulgakov</a:t>
            </a:r>
            <a:r>
              <a:rPr lang="en-US" sz="1600" dirty="0">
                <a:latin typeface="Arial" panose="020B0604020202020204" pitchFamily="34" charset="0"/>
              </a:rPr>
              <a:t>, Mikhail </a:t>
            </a:r>
            <a:r>
              <a:rPr lang="en-US" sz="1600" dirty="0" err="1">
                <a:latin typeface="Arial" panose="020B0604020202020204" pitchFamily="34" charset="0"/>
              </a:rPr>
              <a:t>PodrigaloIhor</a:t>
            </a:r>
            <a:r>
              <a:rPr lang="en-US" sz="1600" dirty="0">
                <a:latin typeface="Arial" panose="020B0604020202020204" pitchFamily="34" charset="0"/>
              </a:rPr>
              <a:t> </a:t>
            </a:r>
            <a:r>
              <a:rPr lang="en-US" sz="1600" dirty="0" err="1">
                <a:latin typeface="Arial" panose="020B0604020202020204" pitchFamily="34" charset="0"/>
              </a:rPr>
              <a:t>Kyrychenko</a:t>
            </a:r>
            <a:r>
              <a:rPr lang="en-US" sz="1600" dirty="0">
                <a:latin typeface="Arial" panose="020B0604020202020204" pitchFamily="34" charset="0"/>
              </a:rPr>
              <a:t>, Olena </a:t>
            </a:r>
            <a:r>
              <a:rPr lang="en-US" sz="1600" dirty="0" err="1">
                <a:latin typeface="Arial" panose="020B0604020202020204" pitchFamily="34" charset="0"/>
              </a:rPr>
              <a:t>Volska</a:t>
            </a:r>
            <a:r>
              <a:rPr lang="en-US" sz="1600" dirty="0">
                <a:latin typeface="Arial" panose="020B0604020202020204" pitchFamily="34" charset="0"/>
              </a:rPr>
              <a:t>, and Nikolai </a:t>
            </a:r>
            <a:r>
              <a:rPr lang="en-US" sz="1600" dirty="0" err="1">
                <a:latin typeface="Arial" panose="020B0604020202020204" pitchFamily="34" charset="0"/>
              </a:rPr>
              <a:t>Kyzminec</a:t>
            </a:r>
            <a:r>
              <a:rPr lang="en-US" sz="1600" dirty="0">
                <a:latin typeface="Arial" panose="020B0604020202020204" pitchFamily="34" charset="0"/>
              </a:rPr>
              <a:t>. Information Security Risk Management of Vehicles. pages 2018–01–0015, April 2018.</a:t>
            </a:r>
          </a:p>
          <a:p>
            <a:pPr marL="0" marR="0" lvl="0" indent="0" algn="l" defTabSz="914400" rtl="0" eaLnBrk="1" fontAlgn="auto" latinLnBrk="0" hangingPunct="1">
              <a:lnSpc>
                <a:spcPct val="210000"/>
              </a:lnSpc>
              <a:spcBef>
                <a:spcPts val="0"/>
              </a:spcBef>
              <a:spcAft>
                <a:spcPts val="0"/>
              </a:spcAft>
              <a:buClr>
                <a:srgbClr val="000000"/>
              </a:buClr>
              <a:buSzTx/>
              <a:buFont typeface="Wingdings" panose="05000000000000000000" pitchFamily="2" charset="2"/>
              <a:buNone/>
              <a:tabLst/>
              <a:defRPr/>
            </a:pPr>
            <a:r>
              <a:rPr lang="en-US" sz="1600" dirty="0">
                <a:latin typeface="Arial" panose="020B0604020202020204" pitchFamily="34" charset="0"/>
              </a:rPr>
              <a:t>[30] Rik Chatterjee, </a:t>
            </a:r>
            <a:r>
              <a:rPr lang="en-US" sz="1600" dirty="0" err="1">
                <a:latin typeface="Arial" panose="020B0604020202020204" pitchFamily="34" charset="0"/>
              </a:rPr>
              <a:t>Subhojeet</a:t>
            </a:r>
            <a:r>
              <a:rPr lang="en-US" sz="1600" dirty="0">
                <a:latin typeface="Arial" panose="020B0604020202020204" pitchFamily="34" charset="0"/>
              </a:rPr>
              <a:t> Mukherjee, and Jeremy Daily. Exploiting Transport Protocol Vulnerabilities in SAE J1939 Networks. In Proceedings Inaugural International Symposium on Vehicle Security &amp; Privacy, San Diego, CA, USA, 2023. Internet Society.</a:t>
            </a:r>
          </a:p>
          <a:p>
            <a:pPr marL="0" marR="0" lvl="0" indent="0" algn="l" defTabSz="914400" rtl="0" eaLnBrk="1" fontAlgn="auto" latinLnBrk="0" hangingPunct="1">
              <a:lnSpc>
                <a:spcPct val="210000"/>
              </a:lnSpc>
              <a:spcBef>
                <a:spcPts val="0"/>
              </a:spcBef>
              <a:spcAft>
                <a:spcPts val="0"/>
              </a:spcAft>
              <a:buClr>
                <a:srgbClr val="000000"/>
              </a:buClr>
              <a:buSzTx/>
              <a:buFont typeface="Wingdings" panose="05000000000000000000" pitchFamily="2" charset="2"/>
              <a:buNone/>
              <a:tabLst/>
              <a:defRPr/>
            </a:pPr>
            <a:r>
              <a:rPr lang="en-US" sz="1600" dirty="0">
                <a:latin typeface="Arial" panose="020B0604020202020204" pitchFamily="34" charset="0"/>
              </a:rPr>
              <a:t>[31] Bernard Zeigler, Saurabh Mittal, and Mamadou Traore. MBSE with/out Simulation: State of the Art and Way Forward. Systems, 6(4):40, November 2018</a:t>
            </a:r>
          </a:p>
          <a:p>
            <a:pPr>
              <a:lnSpc>
                <a:spcPct val="210000"/>
              </a:lnSpc>
              <a:defRPr/>
            </a:pPr>
            <a:r>
              <a:rPr lang="en-US" sz="1600" dirty="0">
                <a:latin typeface="Arial" panose="020B0604020202020204" pitchFamily="34" charset="0"/>
              </a:rPr>
              <a:t>[32] M</a:t>
            </a:r>
            <a:r>
              <a:rPr lang="en-US" sz="1600" b="0" i="0" dirty="0">
                <a:effectLst/>
                <a:latin typeface="Arial" panose="020B0604020202020204" pitchFamily="34" charset="0"/>
              </a:rPr>
              <a:t>ason Michael Woodruff. Consequence and likelihood in risk estimation: A matter of balance in UK health and safety risk assessment practice. Safety Science, 43(5-6):345–353, June 2005.</a:t>
            </a:r>
            <a:endParaRPr lang="en-US" sz="1600" dirty="0"/>
          </a:p>
          <a:p>
            <a:pPr marL="0" marR="0" lvl="0" indent="0" algn="l" defTabSz="914400" rtl="0" eaLnBrk="1" fontAlgn="auto" latinLnBrk="0" hangingPunct="1">
              <a:lnSpc>
                <a:spcPct val="210000"/>
              </a:lnSpc>
              <a:spcBef>
                <a:spcPts val="0"/>
              </a:spcBef>
              <a:spcAft>
                <a:spcPts val="0"/>
              </a:spcAft>
              <a:buClr>
                <a:srgbClr val="000000"/>
              </a:buClr>
              <a:buSzTx/>
              <a:buFont typeface="Wingdings" panose="05000000000000000000" pitchFamily="2" charset="2"/>
              <a:buNone/>
              <a:tabLst/>
              <a:defRPr/>
            </a:pPr>
            <a:endParaRPr lang="en-US" sz="1600" dirty="0">
              <a:latin typeface="Arial" panose="020B0604020202020204" pitchFamily="34" charset="0"/>
            </a:endParaRPr>
          </a:p>
        </p:txBody>
      </p:sp>
    </p:spTree>
    <p:extLst>
      <p:ext uri="{BB962C8B-B14F-4D97-AF65-F5344CB8AC3E}">
        <p14:creationId xmlns:p14="http://schemas.microsoft.com/office/powerpoint/2010/main" val="361206839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52"/>
          <p:cNvSpPr txBox="1">
            <a:spLocks noGrp="1"/>
          </p:cNvSpPr>
          <p:nvPr>
            <p:ph type="title"/>
          </p:nvPr>
        </p:nvSpPr>
        <p:spPr>
          <a:xfrm>
            <a:off x="628075" y="905259"/>
            <a:ext cx="12561600" cy="1015800"/>
          </a:xfrm>
          <a:prstGeom prst="rect">
            <a:avLst/>
          </a:prstGeom>
          <a:noFill/>
          <a:ln>
            <a:noFill/>
          </a:ln>
        </p:spPr>
        <p:txBody>
          <a:bodyPr spcFirstLastPara="1" wrap="square" lIns="91425" tIns="91425" rIns="91425" bIns="91425" anchor="b" anchorCtr="0">
            <a:spAutoFit/>
          </a:bodyPr>
          <a:lstStyle/>
          <a:p>
            <a:pPr marL="0" lvl="0" indent="0" algn="l" rtl="0">
              <a:spcBef>
                <a:spcPts val="0"/>
              </a:spcBef>
              <a:spcAft>
                <a:spcPts val="0"/>
              </a:spcAft>
              <a:buClr>
                <a:schemeClr val="dk2"/>
              </a:buClr>
              <a:buSzPts val="5400"/>
              <a:buFont typeface="Arial"/>
              <a:buNone/>
            </a:pPr>
            <a:r>
              <a:rPr lang="en-US" dirty="0"/>
              <a:t>Overview</a:t>
            </a:r>
            <a:endParaRPr dirty="0"/>
          </a:p>
        </p:txBody>
      </p:sp>
      <p:sp>
        <p:nvSpPr>
          <p:cNvPr id="324" name="Google Shape;324;p52"/>
          <p:cNvSpPr txBox="1">
            <a:spLocks noGrp="1"/>
          </p:cNvSpPr>
          <p:nvPr>
            <p:ph type="body" idx="1"/>
          </p:nvPr>
        </p:nvSpPr>
        <p:spPr>
          <a:xfrm>
            <a:off x="1389624" y="2010350"/>
            <a:ext cx="6554225" cy="4888487"/>
          </a:xfrm>
          <a:prstGeom prst="rect">
            <a:avLst/>
          </a:prstGeom>
          <a:noFill/>
          <a:ln>
            <a:noFill/>
          </a:ln>
        </p:spPr>
        <p:txBody>
          <a:bodyPr spcFirstLastPara="1" wrap="square" lIns="91425" tIns="91425" rIns="91425" bIns="91425" anchor="t" anchorCtr="0">
            <a:spAutoFit/>
          </a:bodyPr>
          <a:lstStyle/>
          <a:p>
            <a:pPr marL="457200" lvl="0" indent="-431800" algn="l" rtl="0">
              <a:lnSpc>
                <a:spcPct val="150000"/>
              </a:lnSpc>
              <a:spcBef>
                <a:spcPts val="1000"/>
              </a:spcBef>
              <a:spcAft>
                <a:spcPts val="0"/>
              </a:spcAft>
              <a:buSzPts val="3200"/>
              <a:buChar char="•"/>
            </a:pPr>
            <a:r>
              <a:rPr lang="en-US" sz="3600" dirty="0"/>
              <a:t>Introduction and Motivation</a:t>
            </a:r>
          </a:p>
          <a:p>
            <a:pPr indent="-431800">
              <a:lnSpc>
                <a:spcPct val="150000"/>
              </a:lnSpc>
              <a:spcBef>
                <a:spcPts val="1000"/>
              </a:spcBef>
              <a:buSzPts val="3200"/>
            </a:pPr>
            <a:r>
              <a:rPr lang="en-US" sz="3600" b="1" dirty="0"/>
              <a:t>Literature Overview</a:t>
            </a:r>
          </a:p>
          <a:p>
            <a:pPr indent="-431800">
              <a:lnSpc>
                <a:spcPct val="150000"/>
              </a:lnSpc>
              <a:spcBef>
                <a:spcPts val="1000"/>
              </a:spcBef>
              <a:buSzPts val="3200"/>
            </a:pPr>
            <a:r>
              <a:rPr lang="en-US" sz="3600" dirty="0"/>
              <a:t>Research Questions</a:t>
            </a:r>
          </a:p>
          <a:p>
            <a:pPr indent="-431800">
              <a:lnSpc>
                <a:spcPct val="150000"/>
              </a:lnSpc>
              <a:spcBef>
                <a:spcPts val="1000"/>
              </a:spcBef>
              <a:buSzPts val="3200"/>
            </a:pPr>
            <a:r>
              <a:rPr lang="en-US" sz="3600" dirty="0"/>
              <a:t>Contributions</a:t>
            </a:r>
          </a:p>
          <a:p>
            <a:pPr marL="457200" lvl="0" indent="-431800" algn="l" rtl="0">
              <a:lnSpc>
                <a:spcPct val="150000"/>
              </a:lnSpc>
              <a:spcBef>
                <a:spcPts val="1000"/>
              </a:spcBef>
              <a:spcAft>
                <a:spcPts val="0"/>
              </a:spcAft>
              <a:buSzPts val="3200"/>
              <a:buChar char="•"/>
            </a:pPr>
            <a:endParaRPr sz="3200" dirty="0"/>
          </a:p>
        </p:txBody>
      </p:sp>
      <p:sp>
        <p:nvSpPr>
          <p:cNvPr id="325" name="Google Shape;325;p52"/>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4160137207"/>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202794" y="183642"/>
            <a:ext cx="12561600" cy="923299"/>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en-US" sz="4800" dirty="0"/>
              <a:t>Key Systems Engineering Standards</a:t>
            </a:r>
            <a:endParaRPr sz="4800" dirty="0"/>
          </a:p>
        </p:txBody>
      </p:sp>
      <p:sp>
        <p:nvSpPr>
          <p:cNvPr id="333" name="Google Shape;333;p53"/>
          <p:cNvSpPr txBox="1">
            <a:spLocks noGrp="1"/>
          </p:cNvSpPr>
          <p:nvPr>
            <p:ph type="body" idx="1"/>
          </p:nvPr>
        </p:nvSpPr>
        <p:spPr>
          <a:xfrm>
            <a:off x="202794" y="1464531"/>
            <a:ext cx="13195705" cy="5755391"/>
          </a:xfrm>
          <a:prstGeom prst="rect">
            <a:avLst/>
          </a:prstGeom>
        </p:spPr>
        <p:txBody>
          <a:bodyPr spcFirstLastPara="1" wrap="square" lIns="91425" tIns="91425" rIns="91425" bIns="91425" anchor="t" anchorCtr="0">
            <a:spAutoFit/>
          </a:bodyPr>
          <a:lstStyle/>
          <a:p>
            <a:pPr indent="-368300">
              <a:lnSpc>
                <a:spcPct val="150000"/>
              </a:lnSpc>
              <a:buSzPts val="2200"/>
            </a:pPr>
            <a:r>
              <a:rPr lang="en-US" sz="2200" b="1" dirty="0"/>
              <a:t>ISO/IEC/IEEE 42010 [9] </a:t>
            </a:r>
            <a:r>
              <a:rPr lang="en-US" sz="2200" dirty="0"/>
              <a:t>- Software Architecture Description</a:t>
            </a:r>
          </a:p>
          <a:p>
            <a:pPr lvl="1" indent="-368300">
              <a:lnSpc>
                <a:spcPct val="150000"/>
              </a:lnSpc>
              <a:buSzPts val="2200"/>
            </a:pPr>
            <a:r>
              <a:rPr lang="en-US" sz="2000" dirty="0"/>
              <a:t>Highlights security architecture by design, need for early stakeholder involvement – traceability!</a:t>
            </a:r>
          </a:p>
          <a:p>
            <a:pPr indent="-368300">
              <a:lnSpc>
                <a:spcPct val="150000"/>
              </a:lnSpc>
              <a:buSzPts val="2200"/>
            </a:pPr>
            <a:r>
              <a:rPr lang="en-US" sz="2200" b="1" dirty="0"/>
              <a:t>ISO/IEC/IEEE 15288 [10] </a:t>
            </a:r>
            <a:r>
              <a:rPr lang="en-US" sz="2200" dirty="0"/>
              <a:t>- System Life Cycle Processes </a:t>
            </a:r>
          </a:p>
          <a:p>
            <a:pPr lvl="1" indent="-368300">
              <a:lnSpc>
                <a:spcPct val="150000"/>
              </a:lnSpc>
              <a:buSzPts val="2200"/>
            </a:pPr>
            <a:r>
              <a:rPr lang="en-US" sz="2000" dirty="0"/>
              <a:t>Emphasizes the systematic and structured nature of systems engineering - need for MBSE (traceable model)</a:t>
            </a:r>
          </a:p>
          <a:p>
            <a:pPr indent="-368300">
              <a:lnSpc>
                <a:spcPct val="150000"/>
              </a:lnSpc>
              <a:buSzPts val="2200"/>
            </a:pPr>
            <a:r>
              <a:rPr lang="en-US" sz="2200" b="1" dirty="0"/>
              <a:t>INCOSE Systems Engineering Handbook [11]</a:t>
            </a:r>
          </a:p>
          <a:p>
            <a:pPr lvl="1" indent="-368300">
              <a:lnSpc>
                <a:spcPct val="150000"/>
              </a:lnSpc>
              <a:buSzPts val="2200"/>
            </a:pPr>
            <a:r>
              <a:rPr lang="en-US" sz="2000" dirty="0"/>
              <a:t>INCOSE Technical Processes </a:t>
            </a:r>
          </a:p>
          <a:p>
            <a:pPr lvl="1" indent="-368300">
              <a:lnSpc>
                <a:spcPct val="150000"/>
              </a:lnSpc>
              <a:buSzPts val="2200"/>
            </a:pPr>
            <a:r>
              <a:rPr lang="en-US" sz="2000" dirty="0"/>
              <a:t>Stakeholder security Interest -&gt; Security requirements -&gt; Minimize security risk</a:t>
            </a:r>
          </a:p>
          <a:p>
            <a:pPr lvl="1" indent="-368300">
              <a:lnSpc>
                <a:spcPct val="150000"/>
              </a:lnSpc>
              <a:buSzPts val="2200"/>
            </a:pPr>
            <a:r>
              <a:rPr lang="en-US" sz="2000" dirty="0"/>
              <a:t>MBSE improves: </a:t>
            </a:r>
          </a:p>
          <a:p>
            <a:pPr lvl="2" indent="-368300">
              <a:lnSpc>
                <a:spcPct val="150000"/>
              </a:lnSpc>
              <a:buSzPts val="2200"/>
            </a:pPr>
            <a:r>
              <a:rPr lang="en-US" sz="2000" dirty="0"/>
              <a:t>Communications, ability to manage complexity, knowledge capture</a:t>
            </a:r>
          </a:p>
          <a:p>
            <a:pPr lvl="2" indent="-368300">
              <a:lnSpc>
                <a:spcPct val="150000"/>
              </a:lnSpc>
              <a:buSzPts val="2200"/>
            </a:pPr>
            <a:r>
              <a:rPr lang="en-US" sz="2000" dirty="0"/>
              <a:t>Improves system requirements, architecture, and design quality</a:t>
            </a:r>
          </a:p>
        </p:txBody>
      </p:sp>
      <p:sp>
        <p:nvSpPr>
          <p:cNvPr id="334" name="Google Shape;334;p53"/>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70</a:t>
            </a:fld>
            <a:endParaRPr/>
          </a:p>
        </p:txBody>
      </p:sp>
      <p:pic>
        <p:nvPicPr>
          <p:cNvPr id="1025" name="Picture 1">
            <a:extLst>
              <a:ext uri="{FF2B5EF4-FFF2-40B4-BE49-F238E27FC236}">
                <a16:creationId xmlns:a16="http://schemas.microsoft.com/office/drawing/2014/main" id="{D9BC9D07-1239-DCC5-CA33-C6ACB4C2E2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151" y="183642"/>
            <a:ext cx="3543300" cy="1123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FF443BC-BE6B-3DB7-3809-89CE3BFA0A1D}"/>
              </a:ext>
            </a:extLst>
          </p:cNvPr>
          <p:cNvSpPr txBox="1"/>
          <p:nvPr/>
        </p:nvSpPr>
        <p:spPr>
          <a:xfrm>
            <a:off x="5757560" y="7366536"/>
            <a:ext cx="2265680" cy="369332"/>
          </a:xfrm>
          <a:prstGeom prst="rect">
            <a:avLst/>
          </a:prstGeom>
          <a:noFill/>
        </p:spPr>
        <p:txBody>
          <a:bodyPr wrap="square" rtlCol="0">
            <a:spAutoFit/>
          </a:bodyPr>
          <a:lstStyle/>
          <a:p>
            <a:r>
              <a:rPr lang="en-US" sz="1800" b="1" dirty="0">
                <a:solidFill>
                  <a:schemeClr val="bg1"/>
                </a:solidFill>
                <a:latin typeface="Proxima Nova" panose="020B0604020202020204" charset="0"/>
              </a:rPr>
              <a:t>Literature Overview</a:t>
            </a:r>
          </a:p>
        </p:txBody>
      </p:sp>
    </p:spTree>
    <p:extLst>
      <p:ext uri="{BB962C8B-B14F-4D97-AF65-F5344CB8AC3E}">
        <p14:creationId xmlns:p14="http://schemas.microsoft.com/office/powerpoint/2010/main" val="7982604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202794" y="152864"/>
            <a:ext cx="12561600" cy="954077"/>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en-US" sz="4900" dirty="0"/>
              <a:t>Key Systems Engineering Standards</a:t>
            </a:r>
            <a:endParaRPr sz="4900" dirty="0"/>
          </a:p>
        </p:txBody>
      </p:sp>
      <p:sp>
        <p:nvSpPr>
          <p:cNvPr id="334" name="Google Shape;334;p53"/>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71</a:t>
            </a:fld>
            <a:endParaRPr/>
          </a:p>
        </p:txBody>
      </p:sp>
      <p:pic>
        <p:nvPicPr>
          <p:cNvPr id="1025" name="Picture 1">
            <a:extLst>
              <a:ext uri="{FF2B5EF4-FFF2-40B4-BE49-F238E27FC236}">
                <a16:creationId xmlns:a16="http://schemas.microsoft.com/office/drawing/2014/main" id="{D9BC9D07-1239-DCC5-CA33-C6ACB4C2E2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368"/>
          <a:stretch/>
        </p:blipFill>
        <p:spPr bwMode="auto">
          <a:xfrm>
            <a:off x="10370954" y="152864"/>
            <a:ext cx="3388497" cy="11239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9B4A85C4-B0EC-5A9E-F3F7-73C47C3B19A5}"/>
              </a:ext>
            </a:extLst>
          </p:cNvPr>
          <p:cNvGraphicFramePr>
            <a:graphicFrameLocks noGrp="1"/>
          </p:cNvGraphicFramePr>
          <p:nvPr>
            <p:extLst>
              <p:ext uri="{D42A27DB-BD31-4B8C-83A1-F6EECF244321}">
                <p14:modId xmlns:p14="http://schemas.microsoft.com/office/powerpoint/2010/main" val="4272910263"/>
              </p:ext>
            </p:extLst>
          </p:nvPr>
        </p:nvGraphicFramePr>
        <p:xfrm>
          <a:off x="3054594" y="1553314"/>
          <a:ext cx="6858000" cy="5455920"/>
        </p:xfrm>
        <a:graphic>
          <a:graphicData uri="http://schemas.openxmlformats.org/drawingml/2006/table">
            <a:tbl>
              <a:tblPr firstRow="1" bandRow="1">
                <a:tableStyleId>{5C22544A-7EE6-4342-B048-85BDC9FD1C3A}</a:tableStyleId>
              </a:tblPr>
              <a:tblGrid>
                <a:gridCol w="3419871">
                  <a:extLst>
                    <a:ext uri="{9D8B030D-6E8A-4147-A177-3AD203B41FA5}">
                      <a16:colId xmlns:a16="http://schemas.microsoft.com/office/drawing/2014/main" val="20000"/>
                    </a:ext>
                  </a:extLst>
                </a:gridCol>
                <a:gridCol w="3438129">
                  <a:extLst>
                    <a:ext uri="{9D8B030D-6E8A-4147-A177-3AD203B41FA5}">
                      <a16:colId xmlns:a16="http://schemas.microsoft.com/office/drawing/2014/main" val="20001"/>
                    </a:ext>
                  </a:extLst>
                </a:gridCol>
              </a:tblGrid>
              <a:tr h="628673">
                <a:tc>
                  <a:txBody>
                    <a:bodyPr/>
                    <a:lstStyle/>
                    <a:p>
                      <a:pPr algn="ctr"/>
                      <a:r>
                        <a:rPr lang="en-US" sz="1800" dirty="0">
                          <a:solidFill>
                            <a:schemeClr val="tx2"/>
                          </a:solidFill>
                        </a:rPr>
                        <a:t>ISO/IEC</a:t>
                      </a:r>
                      <a:r>
                        <a:rPr lang="en-US" sz="1800" baseline="0" dirty="0">
                          <a:solidFill>
                            <a:schemeClr val="tx2"/>
                          </a:solidFill>
                        </a:rPr>
                        <a:t> 15288:2008 </a:t>
                      </a:r>
                    </a:p>
                    <a:p>
                      <a:pPr algn="ctr"/>
                      <a:r>
                        <a:rPr lang="en-US" sz="1800" baseline="0" dirty="0">
                          <a:solidFill>
                            <a:schemeClr val="tx2"/>
                          </a:solidFill>
                        </a:rPr>
                        <a:t>System Life Cycle Process</a:t>
                      </a:r>
                      <a:endParaRPr lang="en-US" sz="1800" dirty="0">
                        <a:solidFill>
                          <a:schemeClr val="tx2"/>
                        </a:solidFill>
                      </a:endParaRPr>
                    </a:p>
                  </a:txBody>
                  <a:tcPr>
                    <a:lnL w="28575"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1800" dirty="0">
                          <a:solidFill>
                            <a:schemeClr val="tx2"/>
                          </a:solidFill>
                        </a:rPr>
                        <a:t>INCOSE SE Handbook v4e</a:t>
                      </a:r>
                      <a:r>
                        <a:rPr lang="en-US" sz="1800" baseline="0" dirty="0">
                          <a:solidFill>
                            <a:schemeClr val="tx2"/>
                          </a:solidFill>
                        </a:rPr>
                        <a:t>  </a:t>
                      </a:r>
                    </a:p>
                    <a:p>
                      <a:pPr algn="ctr"/>
                      <a:r>
                        <a:rPr lang="en-US" sz="1800" baseline="0" dirty="0">
                          <a:solidFill>
                            <a:schemeClr val="tx2"/>
                          </a:solidFill>
                        </a:rPr>
                        <a:t>Section 4.0</a:t>
                      </a:r>
                      <a:endParaRPr lang="en-US" sz="1800" dirty="0">
                        <a:solidFill>
                          <a:schemeClr val="tx2"/>
                        </a:solidFill>
                      </a:endParaRPr>
                    </a:p>
                  </a:txBody>
                  <a:tcPr>
                    <a:lnL w="12700"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329305">
                <a:tc>
                  <a:txBody>
                    <a:bodyPr/>
                    <a:lstStyle/>
                    <a:p>
                      <a:pPr algn="ctr"/>
                      <a:r>
                        <a:rPr lang="en-US" sz="1600" b="1" i="1" dirty="0">
                          <a:solidFill>
                            <a:schemeClr val="bg2"/>
                          </a:solidFill>
                        </a:rPr>
                        <a:t>6.4 Technical Processes</a:t>
                      </a:r>
                    </a:p>
                  </a:txBody>
                  <a:tcPr>
                    <a:lnL w="28575"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a:solidFill>
                            <a:schemeClr val="bg2"/>
                          </a:solidFill>
                        </a:rPr>
                        <a:t>4.0</a:t>
                      </a:r>
                      <a:r>
                        <a:rPr lang="en-US" sz="1600" b="1" i="1" baseline="0" dirty="0">
                          <a:solidFill>
                            <a:schemeClr val="bg2"/>
                          </a:solidFill>
                        </a:rPr>
                        <a:t> Technical Processes</a:t>
                      </a:r>
                      <a:endParaRPr lang="en-US" sz="1600" b="1" i="1" dirty="0">
                        <a:solidFill>
                          <a:schemeClr val="bg2"/>
                        </a:solidFill>
                      </a:endParaRPr>
                    </a:p>
                  </a:txBody>
                  <a:tcPr>
                    <a:lnL w="12700"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03864">
                <a:tc>
                  <a:txBody>
                    <a:bodyPr/>
                    <a:lstStyle/>
                    <a:p>
                      <a:r>
                        <a:rPr lang="en-US" sz="1400" dirty="0">
                          <a:solidFill>
                            <a:schemeClr val="bg2"/>
                          </a:solidFill>
                        </a:rPr>
                        <a:t>6.4.1 Business or Mission Analysis</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solidFill>
                            <a:schemeClr val="bg2"/>
                          </a:solidFill>
                        </a:rPr>
                        <a:t>4.1 Business or Mission Analysis</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03864">
                <a:tc>
                  <a:txBody>
                    <a:bodyPr/>
                    <a:lstStyle/>
                    <a:p>
                      <a:r>
                        <a:rPr lang="en-US" sz="1400" dirty="0">
                          <a:solidFill>
                            <a:schemeClr val="bg2"/>
                          </a:solidFill>
                        </a:rPr>
                        <a:t>6.4.2</a:t>
                      </a:r>
                      <a:r>
                        <a:rPr lang="en-US" sz="1400" baseline="0" dirty="0">
                          <a:solidFill>
                            <a:schemeClr val="bg2"/>
                          </a:solidFill>
                        </a:rPr>
                        <a:t> </a:t>
                      </a:r>
                      <a:r>
                        <a:rPr lang="en-US" sz="1400" dirty="0">
                          <a:solidFill>
                            <a:schemeClr val="bg2"/>
                          </a:solidFill>
                        </a:rPr>
                        <a:t>Stakeholder Needs and  </a:t>
                      </a:r>
                    </a:p>
                    <a:p>
                      <a:r>
                        <a:rPr lang="en-US" sz="1400" dirty="0">
                          <a:solidFill>
                            <a:schemeClr val="bg2"/>
                          </a:solidFill>
                        </a:rPr>
                        <a:t>         Requirements Definition</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solidFill>
                            <a:schemeClr val="bg2"/>
                          </a:solidFill>
                        </a:rPr>
                        <a:t>4.2</a:t>
                      </a:r>
                      <a:r>
                        <a:rPr lang="en-US" sz="1400" baseline="0" dirty="0">
                          <a:solidFill>
                            <a:schemeClr val="bg2"/>
                          </a:solidFill>
                        </a:rPr>
                        <a:t> </a:t>
                      </a:r>
                      <a:r>
                        <a:rPr lang="en-US" sz="1400" dirty="0">
                          <a:solidFill>
                            <a:schemeClr val="bg2"/>
                          </a:solidFill>
                        </a:rPr>
                        <a:t>Stakeholder Needs and </a:t>
                      </a:r>
                    </a:p>
                    <a:p>
                      <a:r>
                        <a:rPr lang="en-US" sz="1400" dirty="0">
                          <a:solidFill>
                            <a:schemeClr val="bg2"/>
                          </a:solidFill>
                        </a:rPr>
                        <a:t>      Requirements Definition</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03864">
                <a:tc>
                  <a:txBody>
                    <a:bodyPr/>
                    <a:lstStyle/>
                    <a:p>
                      <a:r>
                        <a:rPr lang="en-US" sz="1400" dirty="0">
                          <a:solidFill>
                            <a:schemeClr val="bg2"/>
                          </a:solidFill>
                        </a:rPr>
                        <a:t>6.4.3 Systems Requirements Definition </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solidFill>
                            <a:schemeClr val="bg2"/>
                          </a:solidFill>
                        </a:rPr>
                        <a:t>4.3 Systems Requirements Definition </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03864">
                <a:tc>
                  <a:txBody>
                    <a:bodyPr/>
                    <a:lstStyle/>
                    <a:p>
                      <a:r>
                        <a:rPr lang="en-US" sz="1400" dirty="0">
                          <a:solidFill>
                            <a:schemeClr val="bg2"/>
                          </a:solidFill>
                        </a:rPr>
                        <a:t>6.4.4 Architectural Definition</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solidFill>
                            <a:schemeClr val="bg2"/>
                          </a:solidFill>
                        </a:rPr>
                        <a:t>4.4 Architectural Definition</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03864">
                <a:tc>
                  <a:txBody>
                    <a:bodyPr/>
                    <a:lstStyle/>
                    <a:p>
                      <a:r>
                        <a:rPr lang="en-US" sz="1400" dirty="0">
                          <a:solidFill>
                            <a:schemeClr val="bg2"/>
                          </a:solidFill>
                        </a:rPr>
                        <a:t>6.4.5 Design Definition</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solidFill>
                            <a:schemeClr val="bg2"/>
                          </a:solidFill>
                        </a:rPr>
                        <a:t>4.5 Design Definition</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03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2"/>
                          </a:solidFill>
                        </a:rPr>
                        <a:t>6.4.6 System Analysis</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2"/>
                          </a:solidFill>
                        </a:rPr>
                        <a:t>4.6 System Analysis</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03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2"/>
                          </a:solidFill>
                        </a:rPr>
                        <a:t>6.4.7 Implementation</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2"/>
                          </a:solidFill>
                        </a:rPr>
                        <a:t>4.7 Implementation</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03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2"/>
                          </a:solidFill>
                        </a:rPr>
                        <a:t>6.4.8 Integration</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2"/>
                          </a:solidFill>
                        </a:rPr>
                        <a:t>4.8 Integration</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03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bg2"/>
                          </a:solidFill>
                          <a:latin typeface="+mn-lt"/>
                          <a:ea typeface="+mn-ea"/>
                          <a:cs typeface="+mn-cs"/>
                        </a:rPr>
                        <a:t>6.4.9 Verification</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bg2"/>
                          </a:solidFill>
                          <a:latin typeface="+mn-lt"/>
                          <a:ea typeface="+mn-ea"/>
                          <a:cs typeface="+mn-cs"/>
                        </a:rPr>
                        <a:t>4.9 Verification</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03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2"/>
                          </a:solidFill>
                        </a:rPr>
                        <a:t>6.4.10 Transition</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2"/>
                          </a:solidFill>
                        </a:rPr>
                        <a:t>4.10 Transition</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bg2"/>
                          </a:solidFill>
                          <a:latin typeface="+mn-lt"/>
                          <a:ea typeface="+mn-ea"/>
                          <a:cs typeface="+mn-cs"/>
                        </a:rPr>
                        <a:t>6.4.11 Validation</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bg2"/>
                          </a:solidFill>
                          <a:latin typeface="+mn-lt"/>
                          <a:ea typeface="+mn-ea"/>
                          <a:cs typeface="+mn-cs"/>
                        </a:rPr>
                        <a:t>4.11 Validation</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303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2"/>
                          </a:solidFill>
                        </a:rPr>
                        <a:t>6.4.12 Operation</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2"/>
                          </a:solidFill>
                        </a:rPr>
                        <a:t>4.12 Operation</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303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2"/>
                          </a:solidFill>
                        </a:rPr>
                        <a:t>6.4.13 Maintenance</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2"/>
                          </a:solidFill>
                        </a:rPr>
                        <a:t>4.13 Maintenance</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303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2"/>
                          </a:solidFill>
                        </a:rPr>
                        <a:t>6.4.14 Disposal</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2"/>
                          </a:solidFill>
                        </a:rPr>
                        <a:t>4.14 Disposal</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bl>
          </a:graphicData>
        </a:graphic>
      </p:graphicFrame>
      <p:sp>
        <p:nvSpPr>
          <p:cNvPr id="5" name="TextBox 4">
            <a:extLst>
              <a:ext uri="{FF2B5EF4-FFF2-40B4-BE49-F238E27FC236}">
                <a16:creationId xmlns:a16="http://schemas.microsoft.com/office/drawing/2014/main" id="{F4C0959E-7B4A-E498-D2F6-5268F710F9BC}"/>
              </a:ext>
            </a:extLst>
          </p:cNvPr>
          <p:cNvSpPr txBox="1"/>
          <p:nvPr/>
        </p:nvSpPr>
        <p:spPr>
          <a:xfrm>
            <a:off x="10546177" y="2969851"/>
            <a:ext cx="1678773" cy="1169551"/>
          </a:xfrm>
          <a:prstGeom prst="rect">
            <a:avLst/>
          </a:prstGeom>
          <a:noFill/>
        </p:spPr>
        <p:txBody>
          <a:bodyPr wrap="square" rtlCol="0">
            <a:spAutoFit/>
          </a:bodyPr>
          <a:lstStyle/>
          <a:p>
            <a:r>
              <a:rPr lang="en-US" b="1" dirty="0">
                <a:solidFill>
                  <a:srgbClr val="FF0000"/>
                </a:solidFill>
              </a:rPr>
              <a:t>How should Security be addressed in these early Processes?</a:t>
            </a:r>
          </a:p>
        </p:txBody>
      </p:sp>
      <p:sp>
        <p:nvSpPr>
          <p:cNvPr id="6" name="Right Brace 5">
            <a:extLst>
              <a:ext uri="{FF2B5EF4-FFF2-40B4-BE49-F238E27FC236}">
                <a16:creationId xmlns:a16="http://schemas.microsoft.com/office/drawing/2014/main" id="{170F9ADB-903E-293D-BDF4-510BB2C8185F}"/>
              </a:ext>
            </a:extLst>
          </p:cNvPr>
          <p:cNvSpPr/>
          <p:nvPr/>
        </p:nvSpPr>
        <p:spPr>
          <a:xfrm>
            <a:off x="9912594" y="2537254"/>
            <a:ext cx="516509" cy="2034746"/>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52455B45-B8FB-9393-43C0-B23F64D09507}"/>
              </a:ext>
            </a:extLst>
          </p:cNvPr>
          <p:cNvSpPr txBox="1"/>
          <p:nvPr/>
        </p:nvSpPr>
        <p:spPr>
          <a:xfrm>
            <a:off x="4712043" y="1202724"/>
            <a:ext cx="4077730" cy="307777"/>
          </a:xfrm>
          <a:prstGeom prst="rect">
            <a:avLst/>
          </a:prstGeom>
          <a:noFill/>
        </p:spPr>
        <p:txBody>
          <a:bodyPr wrap="square" rtlCol="0">
            <a:spAutoFit/>
          </a:bodyPr>
          <a:lstStyle/>
          <a:p>
            <a:r>
              <a:rPr lang="en-US" dirty="0"/>
              <a:t>Alignment of ISO/IEC 15288 and SE Handbook</a:t>
            </a:r>
          </a:p>
        </p:txBody>
      </p:sp>
      <p:sp>
        <p:nvSpPr>
          <p:cNvPr id="8" name="TextBox 7">
            <a:extLst>
              <a:ext uri="{FF2B5EF4-FFF2-40B4-BE49-F238E27FC236}">
                <a16:creationId xmlns:a16="http://schemas.microsoft.com/office/drawing/2014/main" id="{A476068B-0E31-053A-45EE-07DB9062F2AF}"/>
              </a:ext>
            </a:extLst>
          </p:cNvPr>
          <p:cNvSpPr txBox="1"/>
          <p:nvPr/>
        </p:nvSpPr>
        <p:spPr>
          <a:xfrm>
            <a:off x="10546177" y="4281274"/>
            <a:ext cx="2150076" cy="2031325"/>
          </a:xfrm>
          <a:prstGeom prst="rect">
            <a:avLst/>
          </a:prstGeom>
          <a:noFill/>
        </p:spPr>
        <p:txBody>
          <a:bodyPr wrap="square" rtlCol="0">
            <a:spAutoFit/>
          </a:bodyPr>
          <a:lstStyle/>
          <a:p>
            <a:r>
              <a:rPr lang="en-US" dirty="0"/>
              <a:t>Within the handbook (Chapter 4), security is only lightly addressed, and always grouped with other factors such as “health, safety, security, environment, assurance, adaptability and resilience”</a:t>
            </a:r>
          </a:p>
        </p:txBody>
      </p:sp>
      <p:sp>
        <p:nvSpPr>
          <p:cNvPr id="9" name="TextBox 8">
            <a:extLst>
              <a:ext uri="{FF2B5EF4-FFF2-40B4-BE49-F238E27FC236}">
                <a16:creationId xmlns:a16="http://schemas.microsoft.com/office/drawing/2014/main" id="{5ACDDE01-FD91-A58F-4C70-9DF8298DB5A3}"/>
              </a:ext>
            </a:extLst>
          </p:cNvPr>
          <p:cNvSpPr txBox="1"/>
          <p:nvPr/>
        </p:nvSpPr>
        <p:spPr>
          <a:xfrm>
            <a:off x="5757560" y="7366536"/>
            <a:ext cx="2265680" cy="369332"/>
          </a:xfrm>
          <a:prstGeom prst="rect">
            <a:avLst/>
          </a:prstGeom>
          <a:noFill/>
        </p:spPr>
        <p:txBody>
          <a:bodyPr wrap="square" rtlCol="0">
            <a:spAutoFit/>
          </a:bodyPr>
          <a:lstStyle/>
          <a:p>
            <a:r>
              <a:rPr lang="en-US" sz="1800" b="1" dirty="0">
                <a:solidFill>
                  <a:schemeClr val="bg1"/>
                </a:solidFill>
                <a:latin typeface="Proxima Nova" panose="020B0604020202020204" charset="0"/>
              </a:rPr>
              <a:t>Literature Overview</a:t>
            </a:r>
          </a:p>
        </p:txBody>
      </p:sp>
    </p:spTree>
    <p:extLst>
      <p:ext uri="{BB962C8B-B14F-4D97-AF65-F5344CB8AC3E}">
        <p14:creationId xmlns:p14="http://schemas.microsoft.com/office/powerpoint/2010/main" val="27329462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18A90-2BAD-1C1E-EE55-D1BF64385028}"/>
              </a:ext>
            </a:extLst>
          </p:cNvPr>
          <p:cNvSpPr>
            <a:spLocks noGrp="1"/>
          </p:cNvSpPr>
          <p:nvPr>
            <p:ph type="title"/>
          </p:nvPr>
        </p:nvSpPr>
        <p:spPr>
          <a:xfrm>
            <a:off x="628076" y="-5982"/>
            <a:ext cx="9525574" cy="1015632"/>
          </a:xfrm>
        </p:spPr>
        <p:txBody>
          <a:bodyPr/>
          <a:lstStyle/>
          <a:p>
            <a:r>
              <a:rPr lang="en-US" dirty="0"/>
              <a:t>INCOSE MBSE </a:t>
            </a:r>
          </a:p>
        </p:txBody>
      </p:sp>
      <p:sp>
        <p:nvSpPr>
          <p:cNvPr id="4" name="Slide Number Placeholder 3">
            <a:extLst>
              <a:ext uri="{FF2B5EF4-FFF2-40B4-BE49-F238E27FC236}">
                <a16:creationId xmlns:a16="http://schemas.microsoft.com/office/drawing/2014/main" id="{CDB56133-3915-0500-D952-8009A47FFD07}"/>
              </a:ext>
            </a:extLst>
          </p:cNvPr>
          <p:cNvSpPr>
            <a:spLocks noGrp="1"/>
          </p:cNvSpPr>
          <p:nvPr>
            <p:ph type="sldNum" idx="12"/>
          </p:nvPr>
        </p:nvSpPr>
        <p:spPr/>
        <p:txBody>
          <a:bodyPr/>
          <a:lstStyle/>
          <a:p>
            <a:pPr defTabSz="914422"/>
            <a:fld id="{00000000-1234-1234-1234-123412341234}" type="slidenum">
              <a:rPr lang="en-US" kern="0">
                <a:solidFill>
                  <a:srgbClr val="FFFFFF"/>
                </a:solidFill>
              </a:rPr>
              <a:pPr defTabSz="914422"/>
              <a:t>72</a:t>
            </a:fld>
            <a:endParaRPr lang="en-US" kern="0">
              <a:solidFill>
                <a:srgbClr val="FFFFFF"/>
              </a:solidFill>
            </a:endParaRPr>
          </a:p>
        </p:txBody>
      </p:sp>
      <p:pic>
        <p:nvPicPr>
          <p:cNvPr id="6" name="Picture 5">
            <a:extLst>
              <a:ext uri="{FF2B5EF4-FFF2-40B4-BE49-F238E27FC236}">
                <a16:creationId xmlns:a16="http://schemas.microsoft.com/office/drawing/2014/main" id="{36370390-5FFC-D5D4-822D-C5ECBBE704DF}"/>
              </a:ext>
            </a:extLst>
          </p:cNvPr>
          <p:cNvPicPr>
            <a:picLocks noChangeAspect="1"/>
          </p:cNvPicPr>
          <p:nvPr/>
        </p:nvPicPr>
        <p:blipFill>
          <a:blip r:embed="rId2"/>
          <a:stretch>
            <a:fillRect/>
          </a:stretch>
        </p:blipFill>
        <p:spPr>
          <a:xfrm>
            <a:off x="8127521" y="1160028"/>
            <a:ext cx="4937516" cy="6093725"/>
          </a:xfrm>
          <a:prstGeom prst="rect">
            <a:avLst/>
          </a:prstGeom>
        </p:spPr>
      </p:pic>
      <p:sp>
        <p:nvSpPr>
          <p:cNvPr id="7" name="Text Placeholder 6">
            <a:extLst>
              <a:ext uri="{FF2B5EF4-FFF2-40B4-BE49-F238E27FC236}">
                <a16:creationId xmlns:a16="http://schemas.microsoft.com/office/drawing/2014/main" id="{4C631CCC-7EC3-CEDD-34B0-5F07EBEC53F2}"/>
              </a:ext>
            </a:extLst>
          </p:cNvPr>
          <p:cNvSpPr>
            <a:spLocks noGrp="1"/>
          </p:cNvSpPr>
          <p:nvPr>
            <p:ph type="body" idx="1"/>
          </p:nvPr>
        </p:nvSpPr>
        <p:spPr>
          <a:xfrm>
            <a:off x="628075" y="2487883"/>
            <a:ext cx="7420293" cy="2563748"/>
          </a:xfrm>
        </p:spPr>
        <p:txBody>
          <a:bodyPr/>
          <a:lstStyle/>
          <a:p>
            <a:pPr marL="114300" indent="0">
              <a:buNone/>
            </a:pPr>
            <a:r>
              <a:rPr lang="en-US" dirty="0"/>
              <a:t>Model Based Systems Engineering (Ch 9.2)</a:t>
            </a:r>
          </a:p>
          <a:p>
            <a:pPr marL="114300" indent="0">
              <a:buNone/>
            </a:pPr>
            <a:endParaRPr lang="en-US" dirty="0"/>
          </a:p>
          <a:p>
            <a:pPr marL="114300" indent="0">
              <a:buNone/>
            </a:pPr>
            <a:r>
              <a:rPr lang="en-US" dirty="0"/>
              <a:t>The system model is a primary artifact of the SE process. Used to capture each technical process </a:t>
            </a:r>
          </a:p>
          <a:p>
            <a:pPr marL="114300" indent="0">
              <a:buNone/>
            </a:pPr>
            <a:endParaRPr lang="en-US" dirty="0"/>
          </a:p>
          <a:p>
            <a:pPr marL="114300" indent="0">
              <a:buNone/>
            </a:pPr>
            <a:r>
              <a:rPr lang="en-US" dirty="0"/>
              <a:t>MBSE for­malizes the application of SE through the use of models.</a:t>
            </a:r>
          </a:p>
        </p:txBody>
      </p:sp>
      <p:sp>
        <p:nvSpPr>
          <p:cNvPr id="8" name="TextBox 7">
            <a:extLst>
              <a:ext uri="{FF2B5EF4-FFF2-40B4-BE49-F238E27FC236}">
                <a16:creationId xmlns:a16="http://schemas.microsoft.com/office/drawing/2014/main" id="{1FCC6C7A-A172-E6EC-29AB-91E56A04A50B}"/>
              </a:ext>
            </a:extLst>
          </p:cNvPr>
          <p:cNvSpPr txBox="1"/>
          <p:nvPr/>
        </p:nvSpPr>
        <p:spPr>
          <a:xfrm>
            <a:off x="5757560" y="7366536"/>
            <a:ext cx="2265680" cy="369332"/>
          </a:xfrm>
          <a:prstGeom prst="rect">
            <a:avLst/>
          </a:prstGeom>
          <a:noFill/>
        </p:spPr>
        <p:txBody>
          <a:bodyPr wrap="square" rtlCol="0">
            <a:spAutoFit/>
          </a:bodyPr>
          <a:lstStyle/>
          <a:p>
            <a:r>
              <a:rPr lang="en-US" sz="1800" b="1" dirty="0">
                <a:solidFill>
                  <a:schemeClr val="bg1"/>
                </a:solidFill>
                <a:latin typeface="Proxima Nova" panose="020B0604020202020204" charset="0"/>
              </a:rPr>
              <a:t>Literature Overview</a:t>
            </a:r>
          </a:p>
        </p:txBody>
      </p:sp>
    </p:spTree>
    <p:extLst>
      <p:ext uri="{BB962C8B-B14F-4D97-AF65-F5344CB8AC3E}">
        <p14:creationId xmlns:p14="http://schemas.microsoft.com/office/powerpoint/2010/main" val="1394551831"/>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 name="Picture 2">
            <a:extLst>
              <a:ext uri="{FF2B5EF4-FFF2-40B4-BE49-F238E27FC236}">
                <a16:creationId xmlns:a16="http://schemas.microsoft.com/office/drawing/2014/main" id="{90AB2EFF-0E92-61B9-1865-D56156C608BE}"/>
              </a:ext>
            </a:extLst>
          </p:cNvPr>
          <p:cNvPicPr>
            <a:picLocks noChangeAspect="1"/>
          </p:cNvPicPr>
          <p:nvPr/>
        </p:nvPicPr>
        <p:blipFill rotWithShape="1">
          <a:blip r:embed="rId3"/>
          <a:srcRect l="5140" r="4860"/>
          <a:stretch/>
        </p:blipFill>
        <p:spPr>
          <a:xfrm>
            <a:off x="10651741" y="0"/>
            <a:ext cx="3165859" cy="1158640"/>
          </a:xfrm>
          <a:prstGeom prst="rect">
            <a:avLst/>
          </a:prstGeom>
        </p:spPr>
      </p:pic>
      <p:sp>
        <p:nvSpPr>
          <p:cNvPr id="332" name="Google Shape;332;p53"/>
          <p:cNvSpPr txBox="1">
            <a:spLocks noGrp="1"/>
          </p:cNvSpPr>
          <p:nvPr>
            <p:ph type="title"/>
          </p:nvPr>
        </p:nvSpPr>
        <p:spPr>
          <a:xfrm>
            <a:off x="112502" y="173785"/>
            <a:ext cx="12561600" cy="984855"/>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en-US" sz="5200" dirty="0"/>
              <a:t>System Security Guiding Standards </a:t>
            </a:r>
          </a:p>
        </p:txBody>
      </p:sp>
      <p:sp>
        <p:nvSpPr>
          <p:cNvPr id="333" name="Google Shape;333;p53"/>
          <p:cNvSpPr txBox="1">
            <a:spLocks noGrp="1"/>
          </p:cNvSpPr>
          <p:nvPr>
            <p:ph type="body" idx="1"/>
          </p:nvPr>
        </p:nvSpPr>
        <p:spPr>
          <a:xfrm>
            <a:off x="112502" y="1158640"/>
            <a:ext cx="10671816" cy="5878502"/>
          </a:xfrm>
          <a:prstGeom prst="rect">
            <a:avLst/>
          </a:prstGeom>
        </p:spPr>
        <p:txBody>
          <a:bodyPr spcFirstLastPara="1" wrap="square" lIns="91425" tIns="91425" rIns="91425" bIns="91425" anchor="t" anchorCtr="0">
            <a:spAutoFit/>
          </a:bodyPr>
          <a:lstStyle/>
          <a:p>
            <a:pPr indent="-368300">
              <a:lnSpc>
                <a:spcPct val="150000"/>
              </a:lnSpc>
              <a:buSzPts val="2200"/>
            </a:pPr>
            <a:r>
              <a:rPr lang="en-US" sz="2200" b="1" dirty="0"/>
              <a:t>ISO 21434 [12] </a:t>
            </a:r>
            <a:r>
              <a:rPr lang="en-US" sz="2200" dirty="0"/>
              <a:t>- Cybersecurity Engineering for Road Vehicles (replaced J3061)</a:t>
            </a:r>
          </a:p>
          <a:p>
            <a:pPr lvl="1" indent="-368300">
              <a:lnSpc>
                <a:spcPct val="150000"/>
              </a:lnSpc>
              <a:buSzPts val="2200"/>
            </a:pPr>
            <a:r>
              <a:rPr lang="en-US" sz="2000" dirty="0"/>
              <a:t>Introduces TARA (Threat Analysis and Risk Assessment), helps with developing security requirements and controls</a:t>
            </a:r>
          </a:p>
          <a:p>
            <a:pPr indent="-368300">
              <a:lnSpc>
                <a:spcPct val="150000"/>
              </a:lnSpc>
              <a:buSzPts val="2200"/>
            </a:pPr>
            <a:r>
              <a:rPr lang="en-US" sz="2200" b="1" dirty="0"/>
              <a:t>NIST 800-160v1 [13]</a:t>
            </a:r>
            <a:r>
              <a:rPr lang="en-US" sz="2200" dirty="0"/>
              <a:t> - Engineering Trustworthy Secure Systems</a:t>
            </a:r>
          </a:p>
          <a:p>
            <a:pPr lvl="1" indent="-368300">
              <a:lnSpc>
                <a:spcPct val="150000"/>
              </a:lnSpc>
              <a:buSzPts val="2200"/>
            </a:pPr>
            <a:r>
              <a:rPr lang="en-US" sz="2000" dirty="0"/>
              <a:t>Deliver system capabilities at an acceptable level of performance while minimizing (preemptive and reactive measures) the occurrence and extent of loss</a:t>
            </a:r>
          </a:p>
          <a:p>
            <a:pPr indent="-368300">
              <a:lnSpc>
                <a:spcPct val="150000"/>
              </a:lnSpc>
              <a:buSzPts val="2200"/>
            </a:pPr>
            <a:r>
              <a:rPr lang="en-US" sz="2000" b="1" dirty="0"/>
              <a:t>NIST 800-53 r5 [14]</a:t>
            </a:r>
            <a:r>
              <a:rPr lang="en-US" sz="2000" dirty="0"/>
              <a:t> - Security Controls</a:t>
            </a:r>
          </a:p>
          <a:p>
            <a:pPr lvl="1" indent="-368300">
              <a:lnSpc>
                <a:spcPct val="150000"/>
              </a:lnSpc>
              <a:buSzPts val="2200"/>
            </a:pPr>
            <a:r>
              <a:rPr lang="en-US" sz="1800" dirty="0"/>
              <a:t>Encourages the integration of security controls into the system development life cycle</a:t>
            </a:r>
          </a:p>
          <a:p>
            <a:pPr lvl="1" indent="-368300">
              <a:lnSpc>
                <a:spcPct val="150000"/>
              </a:lnSpc>
              <a:buSzPts val="2200"/>
            </a:pPr>
            <a:r>
              <a:rPr lang="en-US" sz="1800" dirty="0"/>
              <a:t>Risk based approach: Facilitates early identification and mitigation of security risks during the modeling process</a:t>
            </a:r>
          </a:p>
          <a:p>
            <a:pPr indent="-368300">
              <a:lnSpc>
                <a:spcPct val="150000"/>
              </a:lnSpc>
              <a:buSzPts val="2200"/>
            </a:pPr>
            <a:endParaRPr lang="en-US" sz="2200" dirty="0"/>
          </a:p>
        </p:txBody>
      </p:sp>
      <p:sp>
        <p:nvSpPr>
          <p:cNvPr id="334" name="Google Shape;334;p53"/>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73</a:t>
            </a:fld>
            <a:endParaRPr/>
          </a:p>
        </p:txBody>
      </p:sp>
      <p:sp>
        <p:nvSpPr>
          <p:cNvPr id="4" name="TextBox 3">
            <a:extLst>
              <a:ext uri="{FF2B5EF4-FFF2-40B4-BE49-F238E27FC236}">
                <a16:creationId xmlns:a16="http://schemas.microsoft.com/office/drawing/2014/main" id="{9E3EEA44-50E9-B920-3C75-98129EA4E441}"/>
              </a:ext>
            </a:extLst>
          </p:cNvPr>
          <p:cNvSpPr txBox="1"/>
          <p:nvPr/>
        </p:nvSpPr>
        <p:spPr>
          <a:xfrm>
            <a:off x="5757560" y="7366536"/>
            <a:ext cx="2265680" cy="369332"/>
          </a:xfrm>
          <a:prstGeom prst="rect">
            <a:avLst/>
          </a:prstGeom>
          <a:noFill/>
        </p:spPr>
        <p:txBody>
          <a:bodyPr wrap="square" rtlCol="0">
            <a:spAutoFit/>
          </a:bodyPr>
          <a:lstStyle/>
          <a:p>
            <a:r>
              <a:rPr lang="en-US" sz="1800" b="1" dirty="0">
                <a:solidFill>
                  <a:schemeClr val="bg1"/>
                </a:solidFill>
                <a:latin typeface="Proxima Nova" panose="020B0604020202020204" charset="0"/>
              </a:rPr>
              <a:t>Literature Overview</a:t>
            </a:r>
          </a:p>
        </p:txBody>
      </p:sp>
    </p:spTree>
    <p:extLst>
      <p:ext uri="{BB962C8B-B14F-4D97-AF65-F5344CB8AC3E}">
        <p14:creationId xmlns:p14="http://schemas.microsoft.com/office/powerpoint/2010/main" val="10140111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104264" y="23350"/>
            <a:ext cx="13076278" cy="923299"/>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en-US" sz="4800" dirty="0"/>
              <a:t>Security Requirement Engineering Frameworks </a:t>
            </a:r>
          </a:p>
        </p:txBody>
      </p:sp>
      <p:sp>
        <p:nvSpPr>
          <p:cNvPr id="333" name="Google Shape;333;p53"/>
          <p:cNvSpPr txBox="1">
            <a:spLocks noGrp="1"/>
          </p:cNvSpPr>
          <p:nvPr>
            <p:ph type="body" idx="1"/>
          </p:nvPr>
        </p:nvSpPr>
        <p:spPr>
          <a:xfrm>
            <a:off x="186642" y="946194"/>
            <a:ext cx="13630958" cy="5170616"/>
          </a:xfrm>
          <a:prstGeom prst="rect">
            <a:avLst/>
          </a:prstGeom>
        </p:spPr>
        <p:txBody>
          <a:bodyPr spcFirstLastPara="1" wrap="square" lIns="91425" tIns="91425" rIns="91425" bIns="91425" anchor="t" anchorCtr="0">
            <a:spAutoFit/>
          </a:bodyPr>
          <a:lstStyle/>
          <a:p>
            <a:pPr indent="-368300">
              <a:lnSpc>
                <a:spcPct val="150000"/>
              </a:lnSpc>
              <a:buSzPts val="2200"/>
            </a:pPr>
            <a:r>
              <a:rPr lang="en-US" sz="2200" b="1" dirty="0"/>
              <a:t>SREP [15]</a:t>
            </a:r>
            <a:r>
              <a:rPr lang="en-US" sz="2200" dirty="0"/>
              <a:t> - Security Requirements Engineering Process</a:t>
            </a:r>
          </a:p>
          <a:p>
            <a:pPr lvl="1" indent="-368300">
              <a:lnSpc>
                <a:spcPct val="150000"/>
              </a:lnSpc>
              <a:buSzPts val="2200"/>
            </a:pPr>
            <a:r>
              <a:rPr lang="en-US" sz="2000" dirty="0"/>
              <a:t>Great methodology to incorporate security from genesis of design</a:t>
            </a:r>
          </a:p>
          <a:p>
            <a:pPr lvl="1" indent="-368300">
              <a:lnSpc>
                <a:spcPct val="150000"/>
              </a:lnSpc>
              <a:buSzPts val="2200"/>
            </a:pPr>
            <a:r>
              <a:rPr lang="en-US" sz="2000" dirty="0"/>
              <a:t>Design process begins with: Stakeholder agreement, ID critical assets, ID security Objectives</a:t>
            </a:r>
          </a:p>
          <a:p>
            <a:pPr lvl="1" indent="-368300">
              <a:lnSpc>
                <a:spcPct val="150000"/>
              </a:lnSpc>
              <a:buSzPts val="2200"/>
            </a:pPr>
            <a:r>
              <a:rPr lang="en-US" sz="2000" dirty="0"/>
              <a:t>Activities Include: security risk assessments, threat modeling, and selection of security controls</a:t>
            </a:r>
          </a:p>
          <a:p>
            <a:pPr indent="-368300">
              <a:lnSpc>
                <a:spcPct val="150000"/>
              </a:lnSpc>
              <a:buSzPts val="2200"/>
            </a:pPr>
            <a:r>
              <a:rPr lang="en-US" sz="2200" b="1" dirty="0"/>
              <a:t>CPS-SRR [16]</a:t>
            </a:r>
            <a:r>
              <a:rPr lang="en-US" sz="2200" dirty="0"/>
              <a:t> – CPS Security Requirement Repository</a:t>
            </a:r>
          </a:p>
          <a:p>
            <a:pPr lvl="1" indent="-368300">
              <a:lnSpc>
                <a:spcPct val="150000"/>
              </a:lnSpc>
              <a:buSzPts val="2200"/>
            </a:pPr>
            <a:r>
              <a:rPr lang="en-US" sz="2000" dirty="0"/>
              <a:t>Extension of SREP focused on Cyber-physical systems – demonstrates its utility</a:t>
            </a:r>
          </a:p>
          <a:p>
            <a:pPr lvl="2" indent="-368300">
              <a:lnSpc>
                <a:spcPct val="150000"/>
              </a:lnSpc>
              <a:buSzPts val="2200"/>
            </a:pPr>
            <a:r>
              <a:rPr lang="en-US" sz="2000" dirty="0"/>
              <a:t>Only introduces modeling in step 4 – ID threats and develop artifacts</a:t>
            </a:r>
          </a:p>
          <a:p>
            <a:pPr indent="-368300">
              <a:lnSpc>
                <a:spcPct val="150000"/>
              </a:lnSpc>
              <a:buSzPts val="2200"/>
            </a:pPr>
            <a:r>
              <a:rPr lang="en-US" sz="2200" b="1" dirty="0"/>
              <a:t>STRIDE [17]</a:t>
            </a:r>
            <a:r>
              <a:rPr lang="en-US" sz="2200" dirty="0"/>
              <a:t> - Threat Modeling Designing for Security</a:t>
            </a:r>
          </a:p>
          <a:p>
            <a:pPr lvl="1" indent="-368300">
              <a:lnSpc>
                <a:spcPct val="150000"/>
              </a:lnSpc>
              <a:buSzPts val="2200"/>
            </a:pPr>
            <a:r>
              <a:rPr lang="en-US" sz="2000" dirty="0"/>
              <a:t>Categorizes security threats: Spoofing, Tampering, Repudiation, Info Disclosure, DoS, and Elevation of Privilege</a:t>
            </a:r>
            <a:endParaRPr lang="en-US" sz="2200" dirty="0"/>
          </a:p>
        </p:txBody>
      </p:sp>
      <p:sp>
        <p:nvSpPr>
          <p:cNvPr id="334" name="Google Shape;334;p53"/>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74</a:t>
            </a:fld>
            <a:endParaRPr/>
          </a:p>
        </p:txBody>
      </p:sp>
      <p:pic>
        <p:nvPicPr>
          <p:cNvPr id="4" name="Picture 3">
            <a:extLst>
              <a:ext uri="{FF2B5EF4-FFF2-40B4-BE49-F238E27FC236}">
                <a16:creationId xmlns:a16="http://schemas.microsoft.com/office/drawing/2014/main" id="{A2804B74-103D-E4E4-485E-DD7753C47755}"/>
              </a:ext>
            </a:extLst>
          </p:cNvPr>
          <p:cNvPicPr>
            <a:picLocks noChangeAspect="1"/>
          </p:cNvPicPr>
          <p:nvPr/>
        </p:nvPicPr>
        <p:blipFill>
          <a:blip r:embed="rId3"/>
          <a:stretch>
            <a:fillRect/>
          </a:stretch>
        </p:blipFill>
        <p:spPr>
          <a:xfrm>
            <a:off x="10119462" y="946194"/>
            <a:ext cx="3639989" cy="1352506"/>
          </a:xfrm>
          <a:prstGeom prst="rect">
            <a:avLst/>
          </a:prstGeom>
        </p:spPr>
      </p:pic>
      <p:sp>
        <p:nvSpPr>
          <p:cNvPr id="5" name="Rectangle: Rounded Corners 4">
            <a:extLst>
              <a:ext uri="{FF2B5EF4-FFF2-40B4-BE49-F238E27FC236}">
                <a16:creationId xmlns:a16="http://schemas.microsoft.com/office/drawing/2014/main" id="{659F3C67-D53F-6A92-0960-A67005B026E7}"/>
              </a:ext>
            </a:extLst>
          </p:cNvPr>
          <p:cNvSpPr/>
          <p:nvPr/>
        </p:nvSpPr>
        <p:spPr>
          <a:xfrm>
            <a:off x="2614271" y="6116810"/>
            <a:ext cx="8775700" cy="1136943"/>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8900" indent="0" algn="ctr">
              <a:lnSpc>
                <a:spcPct val="150000"/>
              </a:lnSpc>
              <a:buSzPts val="2200"/>
              <a:buNone/>
            </a:pPr>
            <a:r>
              <a:rPr lang="en-US" sz="2000" b="1" dirty="0"/>
              <a:t>Implement Security at beginning of design and continue throughout, utilize common language (like STRIDE) to ID threats</a:t>
            </a:r>
            <a:endParaRPr lang="en-US" sz="2000" dirty="0"/>
          </a:p>
        </p:txBody>
      </p:sp>
      <p:sp>
        <p:nvSpPr>
          <p:cNvPr id="6" name="TextBox 5">
            <a:extLst>
              <a:ext uri="{FF2B5EF4-FFF2-40B4-BE49-F238E27FC236}">
                <a16:creationId xmlns:a16="http://schemas.microsoft.com/office/drawing/2014/main" id="{898CB73C-AF69-54CC-892A-DCA77A494EEC}"/>
              </a:ext>
            </a:extLst>
          </p:cNvPr>
          <p:cNvSpPr txBox="1"/>
          <p:nvPr/>
        </p:nvSpPr>
        <p:spPr>
          <a:xfrm>
            <a:off x="5757560" y="7366536"/>
            <a:ext cx="2265680" cy="369332"/>
          </a:xfrm>
          <a:prstGeom prst="rect">
            <a:avLst/>
          </a:prstGeom>
          <a:noFill/>
        </p:spPr>
        <p:txBody>
          <a:bodyPr wrap="square" rtlCol="0">
            <a:spAutoFit/>
          </a:bodyPr>
          <a:lstStyle/>
          <a:p>
            <a:r>
              <a:rPr lang="en-US" sz="1800" b="1" dirty="0">
                <a:solidFill>
                  <a:schemeClr val="bg1"/>
                </a:solidFill>
                <a:latin typeface="Proxima Nova" panose="020B0604020202020204" charset="0"/>
              </a:rPr>
              <a:t>Literature Overview</a:t>
            </a:r>
          </a:p>
        </p:txBody>
      </p:sp>
    </p:spTree>
    <p:extLst>
      <p:ext uri="{BB962C8B-B14F-4D97-AF65-F5344CB8AC3E}">
        <p14:creationId xmlns:p14="http://schemas.microsoft.com/office/powerpoint/2010/main" val="30216600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104264" y="23350"/>
            <a:ext cx="13076278" cy="923299"/>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en-US" sz="4800" dirty="0"/>
              <a:t>Security Requirement Engineering Frameworks </a:t>
            </a:r>
          </a:p>
        </p:txBody>
      </p:sp>
      <p:sp>
        <p:nvSpPr>
          <p:cNvPr id="333" name="Google Shape;333;p53"/>
          <p:cNvSpPr txBox="1">
            <a:spLocks noGrp="1"/>
          </p:cNvSpPr>
          <p:nvPr>
            <p:ph type="body" idx="1"/>
          </p:nvPr>
        </p:nvSpPr>
        <p:spPr>
          <a:xfrm>
            <a:off x="0" y="700727"/>
            <a:ext cx="13817600" cy="6324778"/>
          </a:xfrm>
          <a:prstGeom prst="rect">
            <a:avLst/>
          </a:prstGeom>
        </p:spPr>
        <p:txBody>
          <a:bodyPr spcFirstLastPara="1" wrap="square" lIns="91425" tIns="91425" rIns="91425" bIns="91425" anchor="t" anchorCtr="0">
            <a:spAutoFit/>
          </a:bodyPr>
          <a:lstStyle/>
          <a:p>
            <a:pPr marL="88900" indent="0">
              <a:lnSpc>
                <a:spcPct val="150000"/>
              </a:lnSpc>
              <a:buSzPts val="2200"/>
              <a:buNone/>
            </a:pPr>
            <a:r>
              <a:rPr lang="en-US" sz="2200" b="1" dirty="0"/>
              <a:t>Other Key takeaways:</a:t>
            </a:r>
          </a:p>
          <a:p>
            <a:pPr marL="431800">
              <a:lnSpc>
                <a:spcPct val="150000"/>
              </a:lnSpc>
              <a:buSzPts val="2200"/>
            </a:pPr>
            <a:r>
              <a:rPr lang="en-US" sz="2000" i="1" dirty="0"/>
              <a:t>A Comparison Of Security Requirements Engineering Methods - Fabian 2010 [18]</a:t>
            </a:r>
          </a:p>
          <a:p>
            <a:pPr marL="889000" lvl="1">
              <a:lnSpc>
                <a:spcPct val="150000"/>
              </a:lnSpc>
              <a:buSzPts val="2200"/>
            </a:pPr>
            <a:r>
              <a:rPr lang="en-US" sz="1800" dirty="0"/>
              <a:t>Security requirements are </a:t>
            </a:r>
            <a:r>
              <a:rPr lang="en-US" sz="1800" u="sng" dirty="0"/>
              <a:t>consequences</a:t>
            </a:r>
            <a:r>
              <a:rPr lang="en-US" sz="1800" dirty="0"/>
              <a:t> of the identified threats to the system</a:t>
            </a:r>
          </a:p>
          <a:p>
            <a:pPr marL="889000" lvl="1">
              <a:lnSpc>
                <a:spcPct val="150000"/>
              </a:lnSpc>
              <a:buSzPts val="2200"/>
            </a:pPr>
            <a:r>
              <a:rPr lang="en-US" sz="1800" dirty="0"/>
              <a:t>All security requirements must be done </a:t>
            </a:r>
            <a:r>
              <a:rPr lang="en-US" sz="1800" u="sng" dirty="0"/>
              <a:t>before the design of the system</a:t>
            </a:r>
          </a:p>
          <a:p>
            <a:pPr marL="889000" lvl="1">
              <a:lnSpc>
                <a:spcPct val="150000"/>
              </a:lnSpc>
              <a:buSzPts val="2200"/>
            </a:pPr>
            <a:r>
              <a:rPr lang="en-US" sz="1800" b="1" dirty="0"/>
              <a:t>Security goals </a:t>
            </a:r>
            <a:r>
              <a:rPr lang="en-US" sz="1800" dirty="0"/>
              <a:t>are defined as very </a:t>
            </a:r>
            <a:r>
              <a:rPr lang="en-US" sz="1800" u="sng" dirty="0"/>
              <a:t>general</a:t>
            </a:r>
            <a:r>
              <a:rPr lang="en-US" sz="1800" dirty="0"/>
              <a:t> statements about the security of an asset</a:t>
            </a:r>
          </a:p>
          <a:p>
            <a:pPr marL="889000" lvl="1">
              <a:lnSpc>
                <a:spcPct val="150000"/>
              </a:lnSpc>
              <a:buSzPts val="2200"/>
            </a:pPr>
            <a:r>
              <a:rPr lang="en-US" sz="1800" b="1" dirty="0"/>
              <a:t>Security requirements </a:t>
            </a:r>
            <a:r>
              <a:rPr lang="en-US" sz="1800" dirty="0"/>
              <a:t>capture security goals in more </a:t>
            </a:r>
            <a:r>
              <a:rPr lang="en-US" sz="1800" u="sng" dirty="0"/>
              <a:t>detail</a:t>
            </a:r>
          </a:p>
          <a:p>
            <a:pPr marL="431800">
              <a:lnSpc>
                <a:spcPct val="150000"/>
              </a:lnSpc>
              <a:buSzPts val="2200"/>
            </a:pPr>
            <a:r>
              <a:rPr lang="en-US" sz="2000" i="1" dirty="0"/>
              <a:t>Engineering Security Requirements - </a:t>
            </a:r>
            <a:r>
              <a:rPr lang="en-US" sz="2000" i="1" dirty="0" err="1"/>
              <a:t>Firesmith</a:t>
            </a:r>
            <a:r>
              <a:rPr lang="en-US" sz="2000" i="1" dirty="0"/>
              <a:t> 2003 [19]</a:t>
            </a:r>
          </a:p>
          <a:p>
            <a:pPr marL="889000" lvl="1">
              <a:lnSpc>
                <a:spcPct val="150000"/>
              </a:lnSpc>
              <a:buSzPts val="2200"/>
            </a:pPr>
            <a:r>
              <a:rPr lang="en-US" sz="1800" dirty="0"/>
              <a:t>“Most Requirement Engineers are poorly trained to elicit … requirements”</a:t>
            </a:r>
          </a:p>
          <a:p>
            <a:pPr marL="889000" lvl="1">
              <a:lnSpc>
                <a:spcPct val="150000"/>
              </a:lnSpc>
              <a:buSzPts val="2200"/>
            </a:pPr>
            <a:r>
              <a:rPr lang="en-US" sz="1800" dirty="0"/>
              <a:t>Security requirements can be </a:t>
            </a:r>
            <a:r>
              <a:rPr lang="en-US" sz="1800" u="sng" dirty="0"/>
              <a:t>accidentally replaced with security-specific architectural constraints </a:t>
            </a:r>
            <a:r>
              <a:rPr lang="en-US" sz="1800" dirty="0"/>
              <a:t>- constrains optimum design</a:t>
            </a:r>
          </a:p>
          <a:p>
            <a:pPr marL="889000" lvl="1">
              <a:lnSpc>
                <a:spcPct val="150000"/>
              </a:lnSpc>
              <a:buSzPts val="2200"/>
            </a:pPr>
            <a:r>
              <a:rPr lang="en-US" sz="1800" dirty="0"/>
              <a:t>Introduces 12 types of security requirements - useful for guiding the requirements engineering process</a:t>
            </a:r>
          </a:p>
          <a:p>
            <a:pPr marL="431800">
              <a:lnSpc>
                <a:spcPct val="150000"/>
              </a:lnSpc>
              <a:buSzPts val="2200"/>
            </a:pPr>
            <a:r>
              <a:rPr lang="en-US" sz="2000" i="1" dirty="0"/>
              <a:t>Security Requirements Engineering: A Framework for Representation and Analysis – Haley 2008 [20]</a:t>
            </a:r>
          </a:p>
          <a:p>
            <a:pPr marL="889000" lvl="1">
              <a:lnSpc>
                <a:spcPct val="150000"/>
              </a:lnSpc>
              <a:buSzPts val="2200"/>
            </a:pPr>
            <a:r>
              <a:rPr lang="en-US" sz="1800" dirty="0"/>
              <a:t>Security Requirements must satisfy three criteria: </a:t>
            </a:r>
            <a:r>
              <a:rPr lang="en-US" sz="1800" u="sng" dirty="0"/>
              <a:t>definition</a:t>
            </a:r>
            <a:r>
              <a:rPr lang="en-US" sz="1800" dirty="0"/>
              <a:t>, </a:t>
            </a:r>
            <a:r>
              <a:rPr lang="en-US" sz="1800" u="sng" dirty="0"/>
              <a:t>assumptions</a:t>
            </a:r>
            <a:r>
              <a:rPr lang="en-US" sz="1800" dirty="0"/>
              <a:t> and </a:t>
            </a:r>
            <a:r>
              <a:rPr lang="en-US" sz="1800" u="sng" dirty="0"/>
              <a:t>satisfaction</a:t>
            </a:r>
            <a:endParaRPr lang="en-US" sz="1800" dirty="0"/>
          </a:p>
        </p:txBody>
      </p:sp>
      <p:sp>
        <p:nvSpPr>
          <p:cNvPr id="334" name="Google Shape;334;p53"/>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75</a:t>
            </a:fld>
            <a:endParaRPr/>
          </a:p>
        </p:txBody>
      </p:sp>
      <p:pic>
        <p:nvPicPr>
          <p:cNvPr id="4" name="Picture 3">
            <a:extLst>
              <a:ext uri="{FF2B5EF4-FFF2-40B4-BE49-F238E27FC236}">
                <a16:creationId xmlns:a16="http://schemas.microsoft.com/office/drawing/2014/main" id="{A2804B74-103D-E4E4-485E-DD7753C47755}"/>
              </a:ext>
            </a:extLst>
          </p:cNvPr>
          <p:cNvPicPr>
            <a:picLocks noChangeAspect="1"/>
          </p:cNvPicPr>
          <p:nvPr/>
        </p:nvPicPr>
        <p:blipFill>
          <a:blip r:embed="rId3"/>
          <a:stretch>
            <a:fillRect/>
          </a:stretch>
        </p:blipFill>
        <p:spPr>
          <a:xfrm>
            <a:off x="10119462" y="946194"/>
            <a:ext cx="3639989" cy="1352506"/>
          </a:xfrm>
          <a:prstGeom prst="rect">
            <a:avLst/>
          </a:prstGeom>
        </p:spPr>
      </p:pic>
      <p:sp>
        <p:nvSpPr>
          <p:cNvPr id="2" name="TextBox 1">
            <a:extLst>
              <a:ext uri="{FF2B5EF4-FFF2-40B4-BE49-F238E27FC236}">
                <a16:creationId xmlns:a16="http://schemas.microsoft.com/office/drawing/2014/main" id="{ECD4A01A-BEAC-A11A-1D6E-3B439879875A}"/>
              </a:ext>
            </a:extLst>
          </p:cNvPr>
          <p:cNvSpPr txBox="1"/>
          <p:nvPr/>
        </p:nvSpPr>
        <p:spPr>
          <a:xfrm>
            <a:off x="5757560" y="7366536"/>
            <a:ext cx="2265680" cy="369332"/>
          </a:xfrm>
          <a:prstGeom prst="rect">
            <a:avLst/>
          </a:prstGeom>
          <a:noFill/>
        </p:spPr>
        <p:txBody>
          <a:bodyPr wrap="square" rtlCol="0">
            <a:spAutoFit/>
          </a:bodyPr>
          <a:lstStyle/>
          <a:p>
            <a:r>
              <a:rPr lang="en-US" sz="1800" b="1" dirty="0">
                <a:solidFill>
                  <a:schemeClr val="bg1"/>
                </a:solidFill>
                <a:latin typeface="Proxima Nova" panose="020B0604020202020204" charset="0"/>
              </a:rPr>
              <a:t>Literature Overview</a:t>
            </a:r>
          </a:p>
        </p:txBody>
      </p:sp>
    </p:spTree>
    <p:extLst>
      <p:ext uri="{BB962C8B-B14F-4D97-AF65-F5344CB8AC3E}">
        <p14:creationId xmlns:p14="http://schemas.microsoft.com/office/powerpoint/2010/main" val="16278873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628000" y="184666"/>
            <a:ext cx="12561600" cy="1661963"/>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en-US" sz="4800" dirty="0"/>
              <a:t>Model Based Systems Engineering Methods for Security</a:t>
            </a:r>
          </a:p>
        </p:txBody>
      </p:sp>
      <p:sp>
        <p:nvSpPr>
          <p:cNvPr id="334" name="Google Shape;334;p53"/>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76</a:t>
            </a:fld>
            <a:endParaRPr/>
          </a:p>
        </p:txBody>
      </p:sp>
      <p:pic>
        <p:nvPicPr>
          <p:cNvPr id="18" name="Picture 17">
            <a:extLst>
              <a:ext uri="{FF2B5EF4-FFF2-40B4-BE49-F238E27FC236}">
                <a16:creationId xmlns:a16="http://schemas.microsoft.com/office/drawing/2014/main" id="{D326B7D1-E590-76AF-13A1-88A3856922FE}"/>
              </a:ext>
            </a:extLst>
          </p:cNvPr>
          <p:cNvPicPr>
            <a:picLocks noChangeAspect="1"/>
          </p:cNvPicPr>
          <p:nvPr/>
        </p:nvPicPr>
        <p:blipFill>
          <a:blip r:embed="rId3"/>
          <a:stretch>
            <a:fillRect/>
          </a:stretch>
        </p:blipFill>
        <p:spPr>
          <a:xfrm>
            <a:off x="9711343" y="1078821"/>
            <a:ext cx="4048108" cy="1446882"/>
          </a:xfrm>
          <a:prstGeom prst="rect">
            <a:avLst/>
          </a:prstGeom>
        </p:spPr>
      </p:pic>
      <p:sp>
        <p:nvSpPr>
          <p:cNvPr id="19" name="Google Shape;333;p53">
            <a:extLst>
              <a:ext uri="{FF2B5EF4-FFF2-40B4-BE49-F238E27FC236}">
                <a16:creationId xmlns:a16="http://schemas.microsoft.com/office/drawing/2014/main" id="{586EB1E5-C8C3-6ED8-8CE9-4F51E50EF54A}"/>
              </a:ext>
            </a:extLst>
          </p:cNvPr>
          <p:cNvSpPr txBox="1">
            <a:spLocks noGrp="1"/>
          </p:cNvSpPr>
          <p:nvPr>
            <p:ph type="body" idx="1"/>
          </p:nvPr>
        </p:nvSpPr>
        <p:spPr>
          <a:xfrm>
            <a:off x="381000" y="1404007"/>
            <a:ext cx="12561600" cy="5524559"/>
          </a:xfrm>
          <a:prstGeom prst="rect">
            <a:avLst/>
          </a:prstGeom>
        </p:spPr>
        <p:txBody>
          <a:bodyPr spcFirstLastPara="1" wrap="square" lIns="91425" tIns="91425" rIns="91425" bIns="91425" anchor="t" anchorCtr="0">
            <a:spAutoFit/>
          </a:bodyPr>
          <a:lstStyle/>
          <a:p>
            <a:pPr marL="88900" indent="0">
              <a:lnSpc>
                <a:spcPct val="150000"/>
              </a:lnSpc>
              <a:buSzPts val="2200"/>
              <a:buNone/>
            </a:pPr>
            <a:endParaRPr lang="en-US" sz="2000" b="1" dirty="0"/>
          </a:p>
          <a:p>
            <a:pPr marL="431800">
              <a:lnSpc>
                <a:spcPct val="150000"/>
              </a:lnSpc>
              <a:buSzPts val="2200"/>
            </a:pPr>
            <a:r>
              <a:rPr kumimoji="0" lang="en-US" sz="2000" i="1" u="none" strike="noStrike" kern="0" cap="none" spc="0" normalizeH="0" baseline="0" noProof="0" dirty="0">
                <a:ln>
                  <a:noFill/>
                </a:ln>
                <a:solidFill>
                  <a:srgbClr val="59595B"/>
                </a:solidFill>
                <a:effectLst/>
                <a:uLnTx/>
                <a:uFillTx/>
                <a:latin typeface="Proxima Nova"/>
                <a:sym typeface="Proxima Nova"/>
              </a:rPr>
              <a:t>Integrating Security Requirements Engineering into MBSE - </a:t>
            </a:r>
            <a:r>
              <a:rPr kumimoji="0" lang="en-US" sz="2000" i="1" u="none" strike="noStrike" kern="0" cap="none" spc="0" normalizeH="0" baseline="0" noProof="0" dirty="0" err="1">
                <a:ln>
                  <a:noFill/>
                </a:ln>
                <a:solidFill>
                  <a:srgbClr val="59595B"/>
                </a:solidFill>
                <a:effectLst/>
                <a:uLnTx/>
                <a:uFillTx/>
                <a:latin typeface="Proxima Nova"/>
                <a:sym typeface="Proxima Nova"/>
              </a:rPr>
              <a:t>Mažeika</a:t>
            </a:r>
            <a:r>
              <a:rPr kumimoji="0" lang="en-US" sz="2000" i="1" u="none" strike="noStrike" kern="0" cap="none" spc="0" normalizeH="0" baseline="0" noProof="0" dirty="0">
                <a:ln>
                  <a:noFill/>
                </a:ln>
                <a:solidFill>
                  <a:srgbClr val="59595B"/>
                </a:solidFill>
                <a:effectLst/>
                <a:uLnTx/>
                <a:uFillTx/>
                <a:latin typeface="Proxima Nova"/>
                <a:sym typeface="Proxima Nova"/>
              </a:rPr>
              <a:t> 2020 [21]</a:t>
            </a:r>
            <a:endParaRPr lang="en-US" sz="2000" i="1" dirty="0"/>
          </a:p>
          <a:p>
            <a:pPr marL="889000" lvl="1">
              <a:lnSpc>
                <a:spcPct val="150000"/>
              </a:lnSpc>
              <a:buSzPts val="2200"/>
            </a:pPr>
            <a:r>
              <a:rPr lang="en-US" sz="1800" dirty="0"/>
              <a:t>MBSE does not directly address the security aspects of a system, rather it is </a:t>
            </a:r>
            <a:r>
              <a:rPr lang="en-US" sz="1800" u="sng" dirty="0"/>
              <a:t>a tool that can be used to generate better requirements</a:t>
            </a:r>
            <a:r>
              <a:rPr lang="en-US" sz="1800" dirty="0"/>
              <a:t>. Introduces a Security Profile </a:t>
            </a:r>
          </a:p>
          <a:p>
            <a:pPr marL="431800">
              <a:lnSpc>
                <a:spcPct val="150000"/>
              </a:lnSpc>
              <a:buSzPts val="2200"/>
            </a:pPr>
            <a:r>
              <a:rPr kumimoji="0" lang="en-US" sz="2000" i="1" strike="noStrike" kern="0" cap="none" spc="0" normalizeH="0" baseline="0" noProof="0" dirty="0">
                <a:ln>
                  <a:noFill/>
                </a:ln>
                <a:solidFill>
                  <a:srgbClr val="59595B"/>
                </a:solidFill>
                <a:uLnTx/>
                <a:uFillTx/>
                <a:latin typeface="Proxima Nova"/>
                <a:sym typeface="Proxima Nova"/>
              </a:rPr>
              <a:t>Towards an Integrated Model for Safety and Security Requirements of Cyber-Physical Systems – Brunner 2017 [22]</a:t>
            </a:r>
          </a:p>
          <a:p>
            <a:pPr marL="889000" lvl="1">
              <a:lnSpc>
                <a:spcPct val="150000"/>
              </a:lnSpc>
              <a:buSzPts val="2200"/>
            </a:pPr>
            <a:r>
              <a:rPr lang="en-US" sz="1800" dirty="0">
                <a:solidFill>
                  <a:srgbClr val="59595B"/>
                </a:solidFill>
                <a:latin typeface="Proxima Nova"/>
                <a:sym typeface="Proxima Nova"/>
              </a:rPr>
              <a:t>Method begins with defining </a:t>
            </a:r>
            <a:r>
              <a:rPr lang="en-US" sz="1800" u="sng" dirty="0">
                <a:solidFill>
                  <a:srgbClr val="59595B"/>
                </a:solidFill>
                <a:latin typeface="Proxima Nova"/>
                <a:sym typeface="Proxima Nova"/>
              </a:rPr>
              <a:t>clear security goals</a:t>
            </a:r>
            <a:r>
              <a:rPr lang="en-US" sz="1800" dirty="0">
                <a:solidFill>
                  <a:srgbClr val="59595B"/>
                </a:solidFill>
                <a:latin typeface="Proxima Nova"/>
                <a:sym typeface="Proxima Nova"/>
              </a:rPr>
              <a:t>, which act as a foundation for the security requirements that follow. </a:t>
            </a:r>
          </a:p>
          <a:p>
            <a:pPr marL="431800">
              <a:lnSpc>
                <a:spcPct val="150000"/>
              </a:lnSpc>
              <a:buSzPts val="2200"/>
            </a:pPr>
            <a:r>
              <a:rPr kumimoji="0" lang="en-US" sz="2000" i="1" strike="noStrike" kern="0" cap="none" spc="0" normalizeH="0" baseline="0" noProof="0" dirty="0">
                <a:ln>
                  <a:noFill/>
                </a:ln>
                <a:solidFill>
                  <a:srgbClr val="59595B"/>
                </a:solidFill>
                <a:uLnTx/>
                <a:uFillTx/>
                <a:latin typeface="Proxima Nova"/>
                <a:sym typeface="Proxima Nova"/>
              </a:rPr>
              <a:t>Identifying Security Issues with MBSE while Rebuilding Legacy Software Systems – </a:t>
            </a:r>
            <a:r>
              <a:rPr kumimoji="0" lang="en-US" sz="2000" i="1" strike="noStrike" kern="0" cap="none" spc="0" normalizeH="0" baseline="0" noProof="0" dirty="0" err="1">
                <a:ln>
                  <a:noFill/>
                </a:ln>
                <a:solidFill>
                  <a:srgbClr val="59595B"/>
                </a:solidFill>
                <a:uLnTx/>
                <a:uFillTx/>
                <a:latin typeface="Proxima Nova"/>
                <a:sym typeface="Proxima Nova"/>
              </a:rPr>
              <a:t>Mažeika</a:t>
            </a:r>
            <a:r>
              <a:rPr kumimoji="0" lang="en-US" sz="2000" i="1" strike="noStrike" kern="0" cap="none" spc="0" normalizeH="0" baseline="0" noProof="0" dirty="0">
                <a:ln>
                  <a:noFill/>
                </a:ln>
                <a:solidFill>
                  <a:srgbClr val="59595B"/>
                </a:solidFill>
                <a:uLnTx/>
                <a:uFillTx/>
                <a:latin typeface="Proxima Nova"/>
                <a:sym typeface="Proxima Nova"/>
              </a:rPr>
              <a:t> 2020 [23]</a:t>
            </a:r>
          </a:p>
          <a:p>
            <a:pPr marL="889000" lvl="1">
              <a:lnSpc>
                <a:spcPct val="150000"/>
              </a:lnSpc>
              <a:buSzPts val="2200"/>
            </a:pPr>
            <a:r>
              <a:rPr lang="en-US" sz="1800" i="1" dirty="0"/>
              <a:t>Security techniques that can be used in MBSE: Security requirements engineering, Misuse cases, attack scenarios, and security controls</a:t>
            </a:r>
          </a:p>
        </p:txBody>
      </p:sp>
      <p:sp>
        <p:nvSpPr>
          <p:cNvPr id="20" name="TextBox 19">
            <a:extLst>
              <a:ext uri="{FF2B5EF4-FFF2-40B4-BE49-F238E27FC236}">
                <a16:creationId xmlns:a16="http://schemas.microsoft.com/office/drawing/2014/main" id="{E318E325-F6A3-53CA-7935-ED7BA5E0B57C}"/>
              </a:ext>
            </a:extLst>
          </p:cNvPr>
          <p:cNvSpPr txBox="1"/>
          <p:nvPr/>
        </p:nvSpPr>
        <p:spPr>
          <a:xfrm>
            <a:off x="5757560" y="7366536"/>
            <a:ext cx="2265680" cy="369332"/>
          </a:xfrm>
          <a:prstGeom prst="rect">
            <a:avLst/>
          </a:prstGeom>
          <a:noFill/>
        </p:spPr>
        <p:txBody>
          <a:bodyPr wrap="square" rtlCol="0">
            <a:spAutoFit/>
          </a:bodyPr>
          <a:lstStyle/>
          <a:p>
            <a:r>
              <a:rPr lang="en-US" sz="1800" b="1" dirty="0">
                <a:solidFill>
                  <a:schemeClr val="bg1"/>
                </a:solidFill>
                <a:latin typeface="Proxima Nova" panose="020B0604020202020204" charset="0"/>
              </a:rPr>
              <a:t>Literature Overview</a:t>
            </a:r>
          </a:p>
        </p:txBody>
      </p:sp>
    </p:spTree>
    <p:extLst>
      <p:ext uri="{BB962C8B-B14F-4D97-AF65-F5344CB8AC3E}">
        <p14:creationId xmlns:p14="http://schemas.microsoft.com/office/powerpoint/2010/main" val="21253379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0" y="0"/>
            <a:ext cx="12561600" cy="1015632"/>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en-US" dirty="0"/>
              <a:t>Key Automotive related Literature</a:t>
            </a:r>
          </a:p>
        </p:txBody>
      </p:sp>
      <p:sp>
        <p:nvSpPr>
          <p:cNvPr id="334" name="Google Shape;334;p53"/>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77</a:t>
            </a:fld>
            <a:endParaRPr/>
          </a:p>
        </p:txBody>
      </p:sp>
      <p:pic>
        <p:nvPicPr>
          <p:cNvPr id="3" name="Picture 2">
            <a:extLst>
              <a:ext uri="{FF2B5EF4-FFF2-40B4-BE49-F238E27FC236}">
                <a16:creationId xmlns:a16="http://schemas.microsoft.com/office/drawing/2014/main" id="{589153F5-280D-FB49-7837-2F85A2DAD1E8}"/>
              </a:ext>
            </a:extLst>
          </p:cNvPr>
          <p:cNvPicPr>
            <a:picLocks noChangeAspect="1"/>
          </p:cNvPicPr>
          <p:nvPr/>
        </p:nvPicPr>
        <p:blipFill>
          <a:blip r:embed="rId3"/>
          <a:stretch>
            <a:fillRect/>
          </a:stretch>
        </p:blipFill>
        <p:spPr>
          <a:xfrm>
            <a:off x="8523629" y="879983"/>
            <a:ext cx="5235822" cy="1674150"/>
          </a:xfrm>
          <a:prstGeom prst="rect">
            <a:avLst/>
          </a:prstGeom>
        </p:spPr>
      </p:pic>
      <p:sp>
        <p:nvSpPr>
          <p:cNvPr id="12" name="TextBox 11">
            <a:extLst>
              <a:ext uri="{FF2B5EF4-FFF2-40B4-BE49-F238E27FC236}">
                <a16:creationId xmlns:a16="http://schemas.microsoft.com/office/drawing/2014/main" id="{B575A697-60EB-6D92-DE35-11FDCEC82856}"/>
              </a:ext>
            </a:extLst>
          </p:cNvPr>
          <p:cNvSpPr txBox="1"/>
          <p:nvPr/>
        </p:nvSpPr>
        <p:spPr>
          <a:xfrm>
            <a:off x="266966" y="2498171"/>
            <a:ext cx="13246868" cy="4634154"/>
          </a:xfrm>
          <a:prstGeom prst="rect">
            <a:avLst/>
          </a:prstGeom>
          <a:noFill/>
        </p:spPr>
        <p:txBody>
          <a:bodyPr wrap="square">
            <a:spAutoFit/>
          </a:bodyPr>
          <a:lstStyle/>
          <a:p>
            <a:pPr marL="431800" marR="0" lvl="0" indent="-342900" algn="l" defTabSz="914400" rtl="0" eaLnBrk="1" fontAlgn="auto" latinLnBrk="0" hangingPunct="1">
              <a:lnSpc>
                <a:spcPct val="150000"/>
              </a:lnSpc>
              <a:spcBef>
                <a:spcPts val="600"/>
              </a:spcBef>
              <a:spcAft>
                <a:spcPts val="0"/>
              </a:spcAft>
              <a:buClr>
                <a:srgbClr val="59595B"/>
              </a:buClr>
              <a:buSzPts val="2200"/>
              <a:buFont typeface="Arial" panose="020B0604020202020204" pitchFamily="34" charset="0"/>
              <a:buChar char="•"/>
              <a:tabLst/>
              <a:defRPr/>
            </a:pPr>
            <a:r>
              <a:rPr kumimoji="0" lang="en-US" sz="2000" b="0" i="1" u="none" strike="noStrike" kern="0" cap="none" spc="0" normalizeH="0" baseline="0" noProof="0" dirty="0">
                <a:ln>
                  <a:noFill/>
                </a:ln>
                <a:solidFill>
                  <a:srgbClr val="59595B"/>
                </a:solidFill>
                <a:effectLst/>
                <a:uLnTx/>
                <a:uFillTx/>
                <a:latin typeface="Proxima Nova"/>
                <a:cs typeface="Arial"/>
                <a:sym typeface="Proxima Nova"/>
              </a:rPr>
              <a:t>Case Study for Defining Security … Automotive Security Parts Using Threat Modeling - Jin Seo Park 2018 [27]</a:t>
            </a:r>
            <a:endParaRPr kumimoji="0" lang="en-US" sz="2000" b="0" i="1" u="none" strike="noStrike" kern="0" cap="none" spc="0" normalizeH="0" baseline="0" noProof="0" dirty="0">
              <a:ln>
                <a:noFill/>
              </a:ln>
              <a:solidFill>
                <a:srgbClr val="59595B"/>
              </a:solidFill>
              <a:effectLst/>
              <a:uLnTx/>
              <a:uFillTx/>
              <a:latin typeface="Proxima Nova"/>
              <a:sym typeface="Proxima Nova"/>
            </a:endParaRPr>
          </a:p>
          <a:p>
            <a:pPr marL="889000" marR="0" lvl="1" indent="-330200" algn="l" defTabSz="914400" rtl="0" eaLnBrk="1" fontAlgn="auto" latinLnBrk="0" hangingPunct="1">
              <a:lnSpc>
                <a:spcPct val="150000"/>
              </a:lnSpc>
              <a:spcBef>
                <a:spcPts val="600"/>
              </a:spcBef>
              <a:spcAft>
                <a:spcPts val="0"/>
              </a:spcAft>
              <a:buClr>
                <a:srgbClr val="59595B"/>
              </a:buClr>
              <a:buSzPts val="2200"/>
              <a:buFont typeface="Arial"/>
              <a:buChar char="–"/>
              <a:tabLst/>
              <a:defRPr/>
            </a:pPr>
            <a:r>
              <a:rPr lang="en-US" sz="1800" dirty="0">
                <a:solidFill>
                  <a:srgbClr val="59595B"/>
                </a:solidFill>
                <a:latin typeface="Proxima Nova"/>
                <a:sym typeface="Proxima Nova"/>
              </a:rPr>
              <a:t>Combine the Microsoft threat modeling process, with STRIDE threat classification, and HEAVENS to classify risk levels.</a:t>
            </a:r>
          </a:p>
          <a:p>
            <a:pPr marL="889000" marR="0" lvl="1" indent="-330200" algn="l" defTabSz="914400" rtl="0" eaLnBrk="1" fontAlgn="auto" latinLnBrk="0" hangingPunct="1">
              <a:lnSpc>
                <a:spcPct val="150000"/>
              </a:lnSpc>
              <a:spcBef>
                <a:spcPts val="600"/>
              </a:spcBef>
              <a:spcAft>
                <a:spcPts val="0"/>
              </a:spcAft>
              <a:buClr>
                <a:srgbClr val="59595B"/>
              </a:buClr>
              <a:buSzPts val="2200"/>
              <a:buFont typeface="Arial"/>
              <a:buChar char="–"/>
              <a:tabLst/>
              <a:defRPr/>
            </a:pPr>
            <a:r>
              <a:rPr lang="en-US" sz="1800" dirty="0">
                <a:solidFill>
                  <a:srgbClr val="59595B"/>
                </a:solidFill>
                <a:latin typeface="Proxima Nova"/>
                <a:sym typeface="Proxima Nova"/>
              </a:rPr>
              <a:t>Method used to develop security goals and requirements </a:t>
            </a:r>
            <a:endParaRPr kumimoji="0" lang="en-US" sz="1800" b="0" i="0" u="none" strike="noStrike" kern="0" cap="none" spc="0" normalizeH="0" baseline="0" noProof="0" dirty="0">
              <a:ln>
                <a:noFill/>
              </a:ln>
              <a:solidFill>
                <a:srgbClr val="59595B"/>
              </a:solidFill>
              <a:effectLst/>
              <a:uLnTx/>
              <a:uFillTx/>
              <a:latin typeface="Proxima Nova"/>
              <a:sym typeface="Proxima Nova"/>
            </a:endParaRPr>
          </a:p>
          <a:p>
            <a:pPr marL="431800" marR="0" lvl="0" indent="-342900" algn="l" defTabSz="914400" rtl="0" eaLnBrk="1" fontAlgn="auto" latinLnBrk="0" hangingPunct="1">
              <a:lnSpc>
                <a:spcPct val="150000"/>
              </a:lnSpc>
              <a:spcBef>
                <a:spcPts val="600"/>
              </a:spcBef>
              <a:spcAft>
                <a:spcPts val="0"/>
              </a:spcAft>
              <a:buClr>
                <a:srgbClr val="59595B"/>
              </a:buClr>
              <a:buSzPts val="2200"/>
              <a:buFont typeface="Arial"/>
              <a:buChar char="•"/>
              <a:tabLst/>
              <a:defRPr/>
            </a:pPr>
            <a:r>
              <a:rPr kumimoji="0" lang="en-US" sz="2000" b="0" i="1" u="none" strike="noStrike" kern="0" cap="none" spc="0" normalizeH="0" baseline="0" noProof="0" dirty="0">
                <a:ln>
                  <a:noFill/>
                </a:ln>
                <a:solidFill>
                  <a:srgbClr val="59595B"/>
                </a:solidFill>
                <a:effectLst/>
                <a:uLnTx/>
                <a:uFillTx/>
                <a:latin typeface="Proxima Nova"/>
                <a:sym typeface="Proxima Nova"/>
              </a:rPr>
              <a:t>Cyber Security Threat Analysis and Modeling of an Unmanned Aerial Vehicle System - Ahmad 2012 [28]</a:t>
            </a:r>
          </a:p>
          <a:p>
            <a:pPr marL="889000" marR="0" lvl="1" indent="-330200" algn="l" defTabSz="914400" rtl="0" eaLnBrk="1" fontAlgn="auto" latinLnBrk="0" hangingPunct="1">
              <a:lnSpc>
                <a:spcPct val="150000"/>
              </a:lnSpc>
              <a:spcBef>
                <a:spcPts val="600"/>
              </a:spcBef>
              <a:spcAft>
                <a:spcPts val="0"/>
              </a:spcAft>
              <a:buClr>
                <a:srgbClr val="59595B"/>
              </a:buClr>
              <a:buSzPts val="2200"/>
              <a:buFont typeface="Arial"/>
              <a:buChar char="–"/>
              <a:tabLst/>
              <a:defRPr/>
            </a:pPr>
            <a:r>
              <a:rPr lang="en-US" sz="1800" dirty="0">
                <a:solidFill>
                  <a:srgbClr val="59595B"/>
                </a:solidFill>
                <a:latin typeface="Proxima Nova"/>
                <a:sym typeface="Proxima Nova"/>
              </a:rPr>
              <a:t>D</a:t>
            </a:r>
            <a:r>
              <a:rPr kumimoji="0" lang="en-US" sz="1800" b="0" i="0" u="none" strike="noStrike" kern="0" cap="none" spc="0" normalizeH="0" baseline="0" noProof="0" dirty="0" err="1">
                <a:ln>
                  <a:noFill/>
                </a:ln>
                <a:solidFill>
                  <a:srgbClr val="59595B"/>
                </a:solidFill>
                <a:effectLst/>
                <a:uLnTx/>
                <a:uFillTx/>
                <a:latin typeface="Proxima Nova"/>
                <a:cs typeface="Arial"/>
                <a:sym typeface="Proxima Nova"/>
              </a:rPr>
              <a:t>emonstrated</a:t>
            </a:r>
            <a:r>
              <a:rPr kumimoji="0" lang="en-US" sz="1800" b="0" i="0" u="none" strike="noStrike" kern="0" cap="none" spc="0" normalizeH="0" baseline="0" noProof="0" dirty="0">
                <a:ln>
                  <a:noFill/>
                </a:ln>
                <a:solidFill>
                  <a:srgbClr val="59595B"/>
                </a:solidFill>
                <a:effectLst/>
                <a:uLnTx/>
                <a:uFillTx/>
                <a:latin typeface="Proxima Nova"/>
                <a:cs typeface="Arial"/>
                <a:sym typeface="Proxima Nova"/>
              </a:rPr>
              <a:t> the utility of combining architectural definition with risk analysis phase</a:t>
            </a:r>
          </a:p>
          <a:p>
            <a:pPr marL="889000" marR="0" lvl="1" indent="-330200" algn="l" defTabSz="914400" rtl="0" eaLnBrk="1" fontAlgn="auto" latinLnBrk="0" hangingPunct="1">
              <a:lnSpc>
                <a:spcPct val="150000"/>
              </a:lnSpc>
              <a:spcBef>
                <a:spcPts val="600"/>
              </a:spcBef>
              <a:spcAft>
                <a:spcPts val="0"/>
              </a:spcAft>
              <a:buClr>
                <a:srgbClr val="59595B"/>
              </a:buClr>
              <a:buSzPts val="2200"/>
              <a:buFont typeface="Arial"/>
              <a:buChar char="–"/>
              <a:tabLst/>
              <a:defRPr/>
            </a:pPr>
            <a:r>
              <a:rPr lang="en-US" sz="1800" dirty="0">
                <a:solidFill>
                  <a:srgbClr val="59595B"/>
                </a:solidFill>
                <a:latin typeface="Proxima Nova"/>
                <a:sym typeface="Proxima Nova"/>
              </a:rPr>
              <a:t>D</a:t>
            </a:r>
            <a:r>
              <a:rPr kumimoji="0" lang="en-US" sz="1800" b="0" i="0" u="none" strike="noStrike" kern="0" cap="none" spc="0" normalizeH="0" baseline="0" noProof="0" dirty="0" err="1">
                <a:ln>
                  <a:noFill/>
                </a:ln>
                <a:solidFill>
                  <a:srgbClr val="59595B"/>
                </a:solidFill>
                <a:effectLst/>
                <a:uLnTx/>
                <a:uFillTx/>
                <a:latin typeface="Proxima Nova"/>
                <a:cs typeface="Arial"/>
                <a:sym typeface="Proxima Nova"/>
              </a:rPr>
              <a:t>emonstrated</a:t>
            </a:r>
            <a:r>
              <a:rPr kumimoji="0" lang="en-US" sz="1800" b="0" i="0" u="none" strike="noStrike" kern="0" cap="none" spc="0" normalizeH="0" baseline="0" noProof="0" dirty="0">
                <a:ln>
                  <a:noFill/>
                </a:ln>
                <a:solidFill>
                  <a:srgbClr val="59595B"/>
                </a:solidFill>
                <a:effectLst/>
                <a:uLnTx/>
                <a:uFillTx/>
                <a:latin typeface="Proxima Nova"/>
                <a:cs typeface="Arial"/>
                <a:sym typeface="Proxima Nova"/>
              </a:rPr>
              <a:t> the effectiveness of likelihood and impact as means of risk classification</a:t>
            </a:r>
          </a:p>
          <a:p>
            <a:pPr marL="431800" marR="0" lvl="0" indent="-342900" algn="l" defTabSz="914400" rtl="0" eaLnBrk="1" fontAlgn="auto" latinLnBrk="0" hangingPunct="1">
              <a:lnSpc>
                <a:spcPct val="150000"/>
              </a:lnSpc>
              <a:spcBef>
                <a:spcPts val="600"/>
              </a:spcBef>
              <a:spcAft>
                <a:spcPts val="0"/>
              </a:spcAft>
              <a:buClr>
                <a:srgbClr val="59595B"/>
              </a:buClr>
              <a:buSzPts val="2200"/>
              <a:buFont typeface="Arial"/>
              <a:buChar char="•"/>
              <a:tabLst/>
              <a:defRPr/>
            </a:pPr>
            <a:r>
              <a:rPr kumimoji="0" lang="en-US" sz="2000" b="0" i="1" u="none" strike="noStrike" kern="0" cap="none" spc="0" normalizeH="0" baseline="0" noProof="0" dirty="0">
                <a:ln>
                  <a:noFill/>
                </a:ln>
                <a:solidFill>
                  <a:srgbClr val="59595B"/>
                </a:solidFill>
                <a:effectLst/>
                <a:uLnTx/>
                <a:uFillTx/>
                <a:latin typeface="Proxima Nova"/>
                <a:cs typeface="Arial"/>
                <a:sym typeface="Proxima Nova"/>
              </a:rPr>
              <a:t>Information Security Risk Management of Vehicles - Dmytro 2018 [29]</a:t>
            </a:r>
          </a:p>
          <a:p>
            <a:pPr marL="889000" marR="0" lvl="1" indent="-330200" algn="l" defTabSz="914400" rtl="0" eaLnBrk="1" fontAlgn="auto" latinLnBrk="0" hangingPunct="1">
              <a:lnSpc>
                <a:spcPct val="150000"/>
              </a:lnSpc>
              <a:spcBef>
                <a:spcPts val="600"/>
              </a:spcBef>
              <a:spcAft>
                <a:spcPts val="0"/>
              </a:spcAft>
              <a:buClr>
                <a:srgbClr val="59595B"/>
              </a:buClr>
              <a:buSzPts val="2200"/>
              <a:buFont typeface="Arial"/>
              <a:buChar char="–"/>
              <a:tabLst/>
              <a:defRPr/>
            </a:pPr>
            <a:r>
              <a:rPr lang="en-US" sz="1800" dirty="0">
                <a:solidFill>
                  <a:srgbClr val="59595B"/>
                </a:solidFill>
                <a:latin typeface="Proxima Nova"/>
                <a:sym typeface="Proxima Nova"/>
              </a:rPr>
              <a:t>Provides key risk management definitions in terms of road vehicles (asset, vulnerability, risk)</a:t>
            </a:r>
          </a:p>
          <a:p>
            <a:pPr marL="889000" marR="0" lvl="1" indent="-330200" algn="l" defTabSz="914400" rtl="0" eaLnBrk="1" fontAlgn="auto" latinLnBrk="0" hangingPunct="1">
              <a:lnSpc>
                <a:spcPct val="150000"/>
              </a:lnSpc>
              <a:spcBef>
                <a:spcPts val="600"/>
              </a:spcBef>
              <a:spcAft>
                <a:spcPts val="0"/>
              </a:spcAft>
              <a:buClr>
                <a:srgbClr val="59595B"/>
              </a:buClr>
              <a:buSzPts val="2200"/>
              <a:buFont typeface="Arial"/>
              <a:buChar char="–"/>
              <a:tabLst/>
              <a:defRPr/>
            </a:pPr>
            <a:r>
              <a:rPr lang="en-US" sz="1800" dirty="0">
                <a:solidFill>
                  <a:srgbClr val="59595B"/>
                </a:solidFill>
                <a:latin typeface="Proxima Nova"/>
                <a:sym typeface="Proxima Nova"/>
              </a:rPr>
              <a:t>Demonstrates a methodology for risk classification </a:t>
            </a:r>
            <a:endParaRPr lang="en-US" dirty="0"/>
          </a:p>
        </p:txBody>
      </p:sp>
      <p:sp>
        <p:nvSpPr>
          <p:cNvPr id="13" name="Rectangle: Rounded Corners 12">
            <a:extLst>
              <a:ext uri="{FF2B5EF4-FFF2-40B4-BE49-F238E27FC236}">
                <a16:creationId xmlns:a16="http://schemas.microsoft.com/office/drawing/2014/main" id="{8AC0A4B0-37C9-FEEE-E60E-DC86EF4FC9D6}"/>
              </a:ext>
            </a:extLst>
          </p:cNvPr>
          <p:cNvSpPr/>
          <p:nvPr/>
        </p:nvSpPr>
        <p:spPr>
          <a:xfrm>
            <a:off x="890929" y="1356145"/>
            <a:ext cx="6741771" cy="1015632"/>
          </a:xfrm>
          <a:prstGeom prst="roundRect">
            <a:avLst/>
          </a:prstGeom>
          <a:solidFill>
            <a:srgbClr val="808080"/>
          </a:solidFill>
          <a:ln w="25400" cap="flat" cmpd="sng" algn="ctr">
            <a:solidFill>
              <a:srgbClr val="BBE0E3">
                <a:shade val="15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ＭＳ Ｐゴシック"/>
              </a:rPr>
              <a:t>The automotive industry significantly influences security engineering because of its high pace of integration and testing of CPS systems</a:t>
            </a:r>
          </a:p>
        </p:txBody>
      </p:sp>
      <p:sp>
        <p:nvSpPr>
          <p:cNvPr id="16" name="TextBox 15">
            <a:extLst>
              <a:ext uri="{FF2B5EF4-FFF2-40B4-BE49-F238E27FC236}">
                <a16:creationId xmlns:a16="http://schemas.microsoft.com/office/drawing/2014/main" id="{FC3F30C1-BBFF-46EE-14F4-BB6CBB541D4C}"/>
              </a:ext>
            </a:extLst>
          </p:cNvPr>
          <p:cNvSpPr txBox="1"/>
          <p:nvPr/>
        </p:nvSpPr>
        <p:spPr>
          <a:xfrm>
            <a:off x="5757560" y="7366536"/>
            <a:ext cx="2265680" cy="369332"/>
          </a:xfrm>
          <a:prstGeom prst="rect">
            <a:avLst/>
          </a:prstGeom>
          <a:noFill/>
        </p:spPr>
        <p:txBody>
          <a:bodyPr wrap="square" rtlCol="0">
            <a:spAutoFit/>
          </a:bodyPr>
          <a:lstStyle/>
          <a:p>
            <a:r>
              <a:rPr lang="en-US" sz="1800" b="1" dirty="0">
                <a:solidFill>
                  <a:schemeClr val="bg1"/>
                </a:solidFill>
                <a:latin typeface="Proxima Nova" panose="020B0604020202020204" charset="0"/>
              </a:rPr>
              <a:t>Literature Overview</a:t>
            </a:r>
          </a:p>
        </p:txBody>
      </p:sp>
    </p:spTree>
    <p:extLst>
      <p:ext uri="{BB962C8B-B14F-4D97-AF65-F5344CB8AC3E}">
        <p14:creationId xmlns:p14="http://schemas.microsoft.com/office/powerpoint/2010/main" val="33267010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0" y="0"/>
            <a:ext cx="12561600" cy="1015632"/>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en-US" dirty="0"/>
              <a:t>Key Automotive related Literature Cont.</a:t>
            </a:r>
          </a:p>
        </p:txBody>
      </p:sp>
      <p:sp>
        <p:nvSpPr>
          <p:cNvPr id="334" name="Google Shape;334;p53"/>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78</a:t>
            </a:fld>
            <a:endParaRPr/>
          </a:p>
        </p:txBody>
      </p:sp>
      <p:pic>
        <p:nvPicPr>
          <p:cNvPr id="3" name="Picture 2">
            <a:extLst>
              <a:ext uri="{FF2B5EF4-FFF2-40B4-BE49-F238E27FC236}">
                <a16:creationId xmlns:a16="http://schemas.microsoft.com/office/drawing/2014/main" id="{589153F5-280D-FB49-7837-2F85A2DAD1E8}"/>
              </a:ext>
            </a:extLst>
          </p:cNvPr>
          <p:cNvPicPr>
            <a:picLocks noChangeAspect="1"/>
          </p:cNvPicPr>
          <p:nvPr/>
        </p:nvPicPr>
        <p:blipFill>
          <a:blip r:embed="rId3"/>
          <a:stretch>
            <a:fillRect/>
          </a:stretch>
        </p:blipFill>
        <p:spPr>
          <a:xfrm>
            <a:off x="8523629" y="879983"/>
            <a:ext cx="5235822" cy="1674150"/>
          </a:xfrm>
          <a:prstGeom prst="rect">
            <a:avLst/>
          </a:prstGeom>
        </p:spPr>
      </p:pic>
      <p:sp>
        <p:nvSpPr>
          <p:cNvPr id="5" name="Google Shape;333;p53">
            <a:extLst>
              <a:ext uri="{FF2B5EF4-FFF2-40B4-BE49-F238E27FC236}">
                <a16:creationId xmlns:a16="http://schemas.microsoft.com/office/drawing/2014/main" id="{56583CF4-6400-657A-5390-37D9A6BA7D6E}"/>
              </a:ext>
            </a:extLst>
          </p:cNvPr>
          <p:cNvSpPr txBox="1">
            <a:spLocks noGrp="1"/>
          </p:cNvSpPr>
          <p:nvPr>
            <p:ph type="body" idx="1"/>
          </p:nvPr>
        </p:nvSpPr>
        <p:spPr>
          <a:xfrm>
            <a:off x="207632" y="827751"/>
            <a:ext cx="9791501" cy="6417111"/>
          </a:xfrm>
          <a:prstGeom prst="rect">
            <a:avLst/>
          </a:prstGeom>
        </p:spPr>
        <p:txBody>
          <a:bodyPr spcFirstLastPara="1" wrap="square" lIns="91425" tIns="91425" rIns="91425" bIns="91425" anchor="t" anchorCtr="0">
            <a:spAutoFit/>
          </a:bodyPr>
          <a:lstStyle/>
          <a:p>
            <a:pPr marL="88900" indent="0">
              <a:lnSpc>
                <a:spcPct val="150000"/>
              </a:lnSpc>
              <a:buSzPts val="2200"/>
              <a:buNone/>
            </a:pPr>
            <a:r>
              <a:rPr lang="en-US" sz="2200" b="1" dirty="0"/>
              <a:t>J1939:</a:t>
            </a:r>
          </a:p>
          <a:p>
            <a:pPr marL="431800">
              <a:lnSpc>
                <a:spcPct val="150000"/>
              </a:lnSpc>
              <a:buSzPts val="2200"/>
            </a:pPr>
            <a:r>
              <a:rPr lang="en-US" dirty="0"/>
              <a:t>Used as the system of interest for most of the work. </a:t>
            </a:r>
          </a:p>
          <a:p>
            <a:pPr marL="431800">
              <a:lnSpc>
                <a:spcPct val="150000"/>
              </a:lnSpc>
              <a:buSzPts val="2200"/>
            </a:pPr>
            <a:r>
              <a:rPr lang="en-US" dirty="0"/>
              <a:t>A</a:t>
            </a:r>
            <a:r>
              <a:rPr lang="en-US" sz="1800" dirty="0"/>
              <a:t> standard maintained by the Society of Automotive Engineers (SAE)</a:t>
            </a:r>
          </a:p>
          <a:p>
            <a:pPr marL="431800">
              <a:lnSpc>
                <a:spcPct val="150000"/>
              </a:lnSpc>
              <a:buSzPts val="2200"/>
            </a:pPr>
            <a:r>
              <a:rPr lang="en-US" dirty="0"/>
              <a:t>D</a:t>
            </a:r>
            <a:r>
              <a:rPr lang="en-US" sz="1800" dirty="0"/>
              <a:t>efines how information is transferred across a network to allow ECUs to communicate information (e.g. vehicle speed) </a:t>
            </a:r>
          </a:p>
          <a:p>
            <a:pPr marL="431800">
              <a:lnSpc>
                <a:spcPct val="150000"/>
              </a:lnSpc>
              <a:buSzPts val="2200"/>
            </a:pPr>
            <a:r>
              <a:rPr lang="en-US" sz="1800" dirty="0"/>
              <a:t>J1939 is a ‘software specification’ that operates on top of a CAN bus. </a:t>
            </a:r>
          </a:p>
          <a:p>
            <a:pPr marL="431800">
              <a:lnSpc>
                <a:spcPct val="150000"/>
              </a:lnSpc>
              <a:buSzPts val="2200"/>
            </a:pPr>
            <a:r>
              <a:rPr lang="en-US" dirty="0"/>
              <a:t>CAN (Controller Area Network) is a form of serial communication used on heavy vehicles</a:t>
            </a:r>
          </a:p>
          <a:p>
            <a:pPr marL="88900" indent="0">
              <a:lnSpc>
                <a:spcPct val="150000"/>
              </a:lnSpc>
              <a:buSzPts val="2200"/>
              <a:buNone/>
            </a:pPr>
            <a:endParaRPr lang="en-US" sz="600" dirty="0"/>
          </a:p>
          <a:p>
            <a:pPr marL="431800">
              <a:lnSpc>
                <a:spcPct val="150000"/>
              </a:lnSpc>
              <a:buSzPts val="2200"/>
            </a:pPr>
            <a:r>
              <a:rPr lang="en-US" sz="1800" i="1" dirty="0"/>
              <a:t>Exploiting Transport Protocol Vulnerabilities in SAE J1939 Networks – </a:t>
            </a:r>
            <a:r>
              <a:rPr lang="en-US" i="1" dirty="0"/>
              <a:t>C</a:t>
            </a:r>
            <a:r>
              <a:rPr lang="en-US" sz="1800" i="1" dirty="0"/>
              <a:t>hatterjee 2023 [30]</a:t>
            </a:r>
          </a:p>
          <a:p>
            <a:pPr marL="889000" lvl="1">
              <a:lnSpc>
                <a:spcPct val="150000"/>
              </a:lnSpc>
              <a:buSzPts val="2200"/>
            </a:pPr>
            <a:r>
              <a:rPr lang="en-US" dirty="0"/>
              <a:t>Five different network attacks were conducted and validated on truck networks </a:t>
            </a:r>
          </a:p>
          <a:p>
            <a:pPr marL="1346200" lvl="2">
              <a:lnSpc>
                <a:spcPct val="100000"/>
              </a:lnSpc>
              <a:buSzPts val="2200"/>
            </a:pPr>
            <a:r>
              <a:rPr lang="en-US" dirty="0"/>
              <a:t>Request Overload Attack</a:t>
            </a:r>
          </a:p>
          <a:p>
            <a:pPr marL="1346200" lvl="2">
              <a:lnSpc>
                <a:spcPct val="100000"/>
              </a:lnSpc>
              <a:buSzPts val="2200"/>
            </a:pPr>
            <a:r>
              <a:rPr lang="en-US" dirty="0"/>
              <a:t>Connection Exhaustion Attack</a:t>
            </a:r>
          </a:p>
          <a:p>
            <a:pPr marL="1346200" lvl="2">
              <a:lnSpc>
                <a:spcPct val="100000"/>
              </a:lnSpc>
              <a:buSzPts val="2200"/>
            </a:pPr>
            <a:r>
              <a:rPr lang="en-US" dirty="0"/>
              <a:t>BAM Block Attack </a:t>
            </a:r>
          </a:p>
          <a:p>
            <a:pPr marL="1346200" lvl="2">
              <a:lnSpc>
                <a:spcPct val="100000"/>
              </a:lnSpc>
              <a:buSzPts val="2200"/>
            </a:pPr>
            <a:r>
              <a:rPr lang="en-US" dirty="0"/>
              <a:t>Malicious Clear to Send </a:t>
            </a:r>
          </a:p>
          <a:p>
            <a:pPr marL="1346200" lvl="2">
              <a:lnSpc>
                <a:spcPct val="100000"/>
              </a:lnSpc>
              <a:buSzPts val="2200"/>
            </a:pPr>
            <a:r>
              <a:rPr lang="en-US" dirty="0"/>
              <a:t>Memory Leak Attack </a:t>
            </a:r>
          </a:p>
        </p:txBody>
      </p:sp>
      <p:pic>
        <p:nvPicPr>
          <p:cNvPr id="15" name="Picture 14">
            <a:extLst>
              <a:ext uri="{FF2B5EF4-FFF2-40B4-BE49-F238E27FC236}">
                <a16:creationId xmlns:a16="http://schemas.microsoft.com/office/drawing/2014/main" id="{D8ADD8F2-E4CE-AF19-BA87-ECDA437383F7}"/>
              </a:ext>
            </a:extLst>
          </p:cNvPr>
          <p:cNvPicPr>
            <a:picLocks noChangeAspect="1"/>
          </p:cNvPicPr>
          <p:nvPr/>
        </p:nvPicPr>
        <p:blipFill>
          <a:blip r:embed="rId4"/>
          <a:stretch>
            <a:fillRect/>
          </a:stretch>
        </p:blipFill>
        <p:spPr>
          <a:xfrm>
            <a:off x="10645456" y="2971800"/>
            <a:ext cx="2964511" cy="2534575"/>
          </a:xfrm>
          <a:prstGeom prst="rect">
            <a:avLst/>
          </a:prstGeom>
        </p:spPr>
      </p:pic>
      <p:sp>
        <p:nvSpPr>
          <p:cNvPr id="16" name="TextBox 15">
            <a:extLst>
              <a:ext uri="{FF2B5EF4-FFF2-40B4-BE49-F238E27FC236}">
                <a16:creationId xmlns:a16="http://schemas.microsoft.com/office/drawing/2014/main" id="{25F59727-6030-8075-69E6-B628D2130295}"/>
              </a:ext>
            </a:extLst>
          </p:cNvPr>
          <p:cNvSpPr txBox="1"/>
          <p:nvPr/>
        </p:nvSpPr>
        <p:spPr>
          <a:xfrm>
            <a:off x="5757560" y="7366536"/>
            <a:ext cx="2265680" cy="369332"/>
          </a:xfrm>
          <a:prstGeom prst="rect">
            <a:avLst/>
          </a:prstGeom>
          <a:noFill/>
        </p:spPr>
        <p:txBody>
          <a:bodyPr wrap="square" rtlCol="0">
            <a:spAutoFit/>
          </a:bodyPr>
          <a:lstStyle/>
          <a:p>
            <a:r>
              <a:rPr lang="en-US" sz="1800" b="1" dirty="0">
                <a:solidFill>
                  <a:schemeClr val="bg1"/>
                </a:solidFill>
                <a:latin typeface="Proxima Nova" panose="020B0604020202020204" charset="0"/>
              </a:rPr>
              <a:t>Literature Overview</a:t>
            </a:r>
          </a:p>
        </p:txBody>
      </p:sp>
    </p:spTree>
    <p:extLst>
      <p:ext uri="{BB962C8B-B14F-4D97-AF65-F5344CB8AC3E}">
        <p14:creationId xmlns:p14="http://schemas.microsoft.com/office/powerpoint/2010/main" val="15642097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89A64-42B5-43E3-16D3-302C8935EDF6}"/>
              </a:ext>
            </a:extLst>
          </p:cNvPr>
          <p:cNvSpPr>
            <a:spLocks noGrp="1"/>
          </p:cNvSpPr>
          <p:nvPr>
            <p:ph type="title"/>
          </p:nvPr>
        </p:nvSpPr>
        <p:spPr>
          <a:xfrm>
            <a:off x="565120" y="124143"/>
            <a:ext cx="12561600" cy="1538853"/>
          </a:xfrm>
        </p:spPr>
        <p:txBody>
          <a:bodyPr/>
          <a:lstStyle/>
          <a:p>
            <a:r>
              <a:rPr lang="en-US" sz="4400" dirty="0"/>
              <a:t>Security Objectives and Control Structure Diagram</a:t>
            </a:r>
          </a:p>
        </p:txBody>
      </p:sp>
      <p:sp>
        <p:nvSpPr>
          <p:cNvPr id="4" name="Slide Number Placeholder 3">
            <a:extLst>
              <a:ext uri="{FF2B5EF4-FFF2-40B4-BE49-F238E27FC236}">
                <a16:creationId xmlns:a16="http://schemas.microsoft.com/office/drawing/2014/main" id="{21F1F320-163A-3992-3554-0D6A2ADEF78B}"/>
              </a:ext>
            </a:extLst>
          </p:cNvPr>
          <p:cNvSpPr>
            <a:spLocks noGrp="1"/>
          </p:cNvSpPr>
          <p:nvPr>
            <p:ph type="sldNum" sz="quarter" idx="12"/>
          </p:nvPr>
        </p:nvSpPr>
        <p:spPr/>
        <p:txBody>
          <a:bodyPr/>
          <a:lstStyle/>
          <a:p>
            <a:pPr>
              <a:defRPr/>
            </a:pPr>
            <a:fld id="{8C042677-DFBC-43A8-8F50-F699E3962FB6}" type="slidenum">
              <a:rPr lang="en-US" smtClean="0"/>
              <a:pPr>
                <a:defRPr/>
              </a:pPr>
              <a:t>79</a:t>
            </a:fld>
            <a:endParaRPr lang="en-US"/>
          </a:p>
        </p:txBody>
      </p:sp>
      <p:sp>
        <p:nvSpPr>
          <p:cNvPr id="5" name="Footer Placeholder 4">
            <a:extLst>
              <a:ext uri="{FF2B5EF4-FFF2-40B4-BE49-F238E27FC236}">
                <a16:creationId xmlns:a16="http://schemas.microsoft.com/office/drawing/2014/main" id="{D58D9FA1-588F-D18E-631B-67C48A958D14}"/>
              </a:ext>
            </a:extLst>
          </p:cNvPr>
          <p:cNvSpPr>
            <a:spLocks noGrp="1"/>
          </p:cNvSpPr>
          <p:nvPr>
            <p:ph type="ftr" sz="quarter" idx="3"/>
          </p:nvPr>
        </p:nvSpPr>
        <p:spPr/>
        <p:txBody>
          <a:bodyPr/>
          <a:lstStyle/>
          <a:p>
            <a:pPr>
              <a:defRPr/>
            </a:pPr>
            <a:r>
              <a:rPr lang="en-US"/>
              <a:t>2023 WSRC - A Demonstration of MBSEsec Applied to Securing J1939 Protocols on Heavy Vehicle Networks | Salinger, Span, Daily</a:t>
            </a:r>
          </a:p>
        </p:txBody>
      </p:sp>
      <p:pic>
        <p:nvPicPr>
          <p:cNvPr id="6" name="Picture 5" descr="A screenshot of a diagram&#10;&#10;Description automatically generated">
            <a:extLst>
              <a:ext uri="{FF2B5EF4-FFF2-40B4-BE49-F238E27FC236}">
                <a16:creationId xmlns:a16="http://schemas.microsoft.com/office/drawing/2014/main" id="{24A21225-DD37-EFFE-BAD1-168C0B3787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6298" y="1225504"/>
            <a:ext cx="6965004" cy="5952902"/>
          </a:xfrm>
          <a:prstGeom prst="rect">
            <a:avLst/>
          </a:prstGeom>
        </p:spPr>
      </p:pic>
    </p:spTree>
    <p:extLst>
      <p:ext uri="{BB962C8B-B14F-4D97-AF65-F5344CB8AC3E}">
        <p14:creationId xmlns:p14="http://schemas.microsoft.com/office/powerpoint/2010/main" val="1168565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628000" y="0"/>
            <a:ext cx="12561600" cy="1015800"/>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en-US" dirty="0"/>
              <a:t>Literature Review</a:t>
            </a:r>
            <a:endParaRPr dirty="0"/>
          </a:p>
        </p:txBody>
      </p:sp>
      <p:sp>
        <p:nvSpPr>
          <p:cNvPr id="333" name="Google Shape;333;p53"/>
          <p:cNvSpPr txBox="1">
            <a:spLocks noGrp="1"/>
          </p:cNvSpPr>
          <p:nvPr>
            <p:ph type="body" idx="1"/>
          </p:nvPr>
        </p:nvSpPr>
        <p:spPr>
          <a:xfrm>
            <a:off x="628000" y="1277809"/>
            <a:ext cx="9485901" cy="1517308"/>
          </a:xfrm>
          <a:prstGeom prst="rect">
            <a:avLst/>
          </a:prstGeom>
        </p:spPr>
        <p:txBody>
          <a:bodyPr spcFirstLastPara="1" wrap="square" lIns="91425" tIns="91425" rIns="91425" bIns="91425" anchor="t" anchorCtr="0">
            <a:spAutoFit/>
          </a:bodyPr>
          <a:lstStyle/>
          <a:p>
            <a:pPr marL="114300" indent="0" algn="l">
              <a:buNone/>
            </a:pPr>
            <a:br>
              <a:rPr lang="en-US" sz="2400" b="0" i="0" dirty="0">
                <a:solidFill>
                  <a:srgbClr val="5D6879"/>
                </a:solidFill>
                <a:effectLst/>
                <a:latin typeface="Lato" panose="020F0502020204030203" pitchFamily="34" charset="0"/>
              </a:rPr>
            </a:br>
            <a:br>
              <a:rPr lang="en-US" sz="2400" b="0" i="0" dirty="0">
                <a:solidFill>
                  <a:srgbClr val="5D6879"/>
                </a:solidFill>
                <a:effectLst/>
                <a:latin typeface="Lato" panose="020F0502020204030203" pitchFamily="34" charset="0"/>
              </a:rPr>
            </a:br>
            <a:endParaRPr lang="en-US" sz="2000" dirty="0"/>
          </a:p>
        </p:txBody>
      </p:sp>
      <p:sp>
        <p:nvSpPr>
          <p:cNvPr id="334" name="Google Shape;334;p53"/>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8</a:t>
            </a:fld>
            <a:endParaRPr/>
          </a:p>
        </p:txBody>
      </p:sp>
      <p:sp>
        <p:nvSpPr>
          <p:cNvPr id="2" name="Rectangle: Rounded Corners 1">
            <a:extLst>
              <a:ext uri="{FF2B5EF4-FFF2-40B4-BE49-F238E27FC236}">
                <a16:creationId xmlns:a16="http://schemas.microsoft.com/office/drawing/2014/main" id="{6300B6EE-9CE5-097A-D1C1-0EB3615228B5}"/>
              </a:ext>
            </a:extLst>
          </p:cNvPr>
          <p:cNvSpPr/>
          <p:nvPr/>
        </p:nvSpPr>
        <p:spPr>
          <a:xfrm>
            <a:off x="9965635" y="6705600"/>
            <a:ext cx="2796208" cy="548152"/>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Total References: </a:t>
            </a:r>
            <a:r>
              <a:rPr lang="en-US" b="1" dirty="0"/>
              <a:t>67</a:t>
            </a:r>
          </a:p>
        </p:txBody>
      </p:sp>
      <p:pic>
        <p:nvPicPr>
          <p:cNvPr id="7" name="Picture 6" descr="A diagram of a diagram&#10;&#10;Description automatically generated with medium confidence">
            <a:extLst>
              <a:ext uri="{FF2B5EF4-FFF2-40B4-BE49-F238E27FC236}">
                <a16:creationId xmlns:a16="http://schemas.microsoft.com/office/drawing/2014/main" id="{09EE1022-7F16-4EA4-FBA7-C3536465450B}"/>
              </a:ext>
            </a:extLst>
          </p:cNvPr>
          <p:cNvPicPr>
            <a:picLocks noChangeAspect="1"/>
          </p:cNvPicPr>
          <p:nvPr/>
        </p:nvPicPr>
        <p:blipFill>
          <a:blip r:embed="rId3"/>
          <a:stretch>
            <a:fillRect/>
          </a:stretch>
        </p:blipFill>
        <p:spPr>
          <a:xfrm>
            <a:off x="0" y="1192748"/>
            <a:ext cx="13817600" cy="5386904"/>
          </a:xfrm>
          <a:prstGeom prst="rect">
            <a:avLst/>
          </a:prstGeom>
        </p:spPr>
      </p:pic>
      <p:sp>
        <p:nvSpPr>
          <p:cNvPr id="8" name="TextBox 7">
            <a:extLst>
              <a:ext uri="{FF2B5EF4-FFF2-40B4-BE49-F238E27FC236}">
                <a16:creationId xmlns:a16="http://schemas.microsoft.com/office/drawing/2014/main" id="{1A079418-3914-EFC8-AF98-3ACE889D4AEC}"/>
              </a:ext>
            </a:extLst>
          </p:cNvPr>
          <p:cNvSpPr txBox="1"/>
          <p:nvPr/>
        </p:nvSpPr>
        <p:spPr>
          <a:xfrm>
            <a:off x="5757560" y="7366536"/>
            <a:ext cx="2265680" cy="369332"/>
          </a:xfrm>
          <a:prstGeom prst="rect">
            <a:avLst/>
          </a:prstGeom>
          <a:noFill/>
        </p:spPr>
        <p:txBody>
          <a:bodyPr wrap="square" rtlCol="0">
            <a:spAutoFit/>
          </a:bodyPr>
          <a:lstStyle/>
          <a:p>
            <a:r>
              <a:rPr lang="en-US" sz="1800" b="1" dirty="0">
                <a:solidFill>
                  <a:schemeClr val="bg1"/>
                </a:solidFill>
                <a:latin typeface="Proxima Nova" panose="020B0604020202020204" charset="0"/>
              </a:rPr>
              <a:t>Literature Overview</a:t>
            </a:r>
          </a:p>
        </p:txBody>
      </p:sp>
    </p:spTree>
    <p:extLst>
      <p:ext uri="{BB962C8B-B14F-4D97-AF65-F5344CB8AC3E}">
        <p14:creationId xmlns:p14="http://schemas.microsoft.com/office/powerpoint/2010/main" val="17003301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01330-5CE8-CB90-861E-38F8562B65D5}"/>
              </a:ext>
            </a:extLst>
          </p:cNvPr>
          <p:cNvSpPr>
            <a:spLocks noGrp="1"/>
          </p:cNvSpPr>
          <p:nvPr>
            <p:ph type="title"/>
          </p:nvPr>
        </p:nvSpPr>
        <p:spPr>
          <a:xfrm>
            <a:off x="565120" y="85079"/>
            <a:ext cx="12561600" cy="1015800"/>
          </a:xfrm>
        </p:spPr>
        <p:txBody>
          <a:bodyPr/>
          <a:lstStyle/>
          <a:p>
            <a:r>
              <a:rPr lang="en-US" dirty="0"/>
              <a:t>Attack Scenarios </a:t>
            </a:r>
          </a:p>
        </p:txBody>
      </p:sp>
      <p:pic>
        <p:nvPicPr>
          <p:cNvPr id="7" name="Content Placeholder 6">
            <a:extLst>
              <a:ext uri="{FF2B5EF4-FFF2-40B4-BE49-F238E27FC236}">
                <a16:creationId xmlns:a16="http://schemas.microsoft.com/office/drawing/2014/main" id="{742BC040-34EE-AE12-BB7F-2D99C789A0A3}"/>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8398" y="1207351"/>
            <a:ext cx="4100222" cy="5181600"/>
          </a:xfrm>
        </p:spPr>
      </p:pic>
      <p:sp>
        <p:nvSpPr>
          <p:cNvPr id="4" name="Slide Number Placeholder 3">
            <a:extLst>
              <a:ext uri="{FF2B5EF4-FFF2-40B4-BE49-F238E27FC236}">
                <a16:creationId xmlns:a16="http://schemas.microsoft.com/office/drawing/2014/main" id="{0A3D3E5B-D636-7E81-B2D0-2EAE8822A10A}"/>
              </a:ext>
            </a:extLst>
          </p:cNvPr>
          <p:cNvSpPr>
            <a:spLocks noGrp="1"/>
          </p:cNvSpPr>
          <p:nvPr>
            <p:ph type="sldNum" sz="quarter" idx="12"/>
          </p:nvPr>
        </p:nvSpPr>
        <p:spPr/>
        <p:txBody>
          <a:bodyPr/>
          <a:lstStyle/>
          <a:p>
            <a:pPr>
              <a:defRPr/>
            </a:pPr>
            <a:fld id="{8C042677-DFBC-43A8-8F50-F699E3962FB6}" type="slidenum">
              <a:rPr lang="en-US" smtClean="0"/>
              <a:pPr>
                <a:defRPr/>
              </a:pPr>
              <a:t>80</a:t>
            </a:fld>
            <a:endParaRPr lang="en-US"/>
          </a:p>
        </p:txBody>
      </p:sp>
      <p:sp>
        <p:nvSpPr>
          <p:cNvPr id="5" name="Footer Placeholder 4">
            <a:extLst>
              <a:ext uri="{FF2B5EF4-FFF2-40B4-BE49-F238E27FC236}">
                <a16:creationId xmlns:a16="http://schemas.microsoft.com/office/drawing/2014/main" id="{CDA83A2C-AE28-7A3E-7CA0-135FD884219E}"/>
              </a:ext>
            </a:extLst>
          </p:cNvPr>
          <p:cNvSpPr>
            <a:spLocks noGrp="1"/>
          </p:cNvSpPr>
          <p:nvPr>
            <p:ph type="ftr" sz="quarter" idx="3"/>
          </p:nvPr>
        </p:nvSpPr>
        <p:spPr/>
        <p:txBody>
          <a:bodyPr/>
          <a:lstStyle/>
          <a:p>
            <a:pPr>
              <a:defRPr/>
            </a:pPr>
            <a:r>
              <a:rPr lang="en-US"/>
              <a:t>2023 WSRC - A Demonstration of MBSEsec Applied to Securing J1939 Protocols on Heavy Vehicle Networks | Salinger, Span, Daily</a:t>
            </a:r>
          </a:p>
        </p:txBody>
      </p:sp>
      <p:sp>
        <p:nvSpPr>
          <p:cNvPr id="8" name="TextBox 7">
            <a:extLst>
              <a:ext uri="{FF2B5EF4-FFF2-40B4-BE49-F238E27FC236}">
                <a16:creationId xmlns:a16="http://schemas.microsoft.com/office/drawing/2014/main" id="{A439C4D4-FAEA-D672-D9B6-BCE62C6A52E6}"/>
              </a:ext>
            </a:extLst>
          </p:cNvPr>
          <p:cNvSpPr txBox="1"/>
          <p:nvPr/>
        </p:nvSpPr>
        <p:spPr>
          <a:xfrm>
            <a:off x="1899920" y="6388953"/>
            <a:ext cx="2159000" cy="336567"/>
          </a:xfrm>
          <a:prstGeom prst="rect">
            <a:avLst/>
          </a:prstGeom>
          <a:noFill/>
        </p:spPr>
        <p:txBody>
          <a:bodyPr wrap="square" rtlCol="0">
            <a:spAutoFit/>
          </a:bodyPr>
          <a:lstStyle/>
          <a:p>
            <a:r>
              <a:rPr lang="en-US" sz="1587">
                <a:solidFill>
                  <a:srgbClr val="FF0000"/>
                </a:solidFill>
              </a:rPr>
              <a:t>BAM Block Attack</a:t>
            </a:r>
          </a:p>
        </p:txBody>
      </p:sp>
      <p:pic>
        <p:nvPicPr>
          <p:cNvPr id="10" name="Graphic 9">
            <a:extLst>
              <a:ext uri="{FF2B5EF4-FFF2-40B4-BE49-F238E27FC236}">
                <a16:creationId xmlns:a16="http://schemas.microsoft.com/office/drawing/2014/main" id="{A2DCFE5D-A6E6-648B-D03C-6863FC277C6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06211" y="1209037"/>
            <a:ext cx="3677739" cy="5179915"/>
          </a:xfrm>
          <a:prstGeom prst="rect">
            <a:avLst/>
          </a:prstGeom>
        </p:spPr>
      </p:pic>
      <p:sp>
        <p:nvSpPr>
          <p:cNvPr id="11" name="TextBox 10">
            <a:extLst>
              <a:ext uri="{FF2B5EF4-FFF2-40B4-BE49-F238E27FC236}">
                <a16:creationId xmlns:a16="http://schemas.microsoft.com/office/drawing/2014/main" id="{D27CC09A-490F-4F68-B48E-6C97A4D98843}"/>
              </a:ext>
            </a:extLst>
          </p:cNvPr>
          <p:cNvSpPr txBox="1"/>
          <p:nvPr/>
        </p:nvSpPr>
        <p:spPr>
          <a:xfrm>
            <a:off x="5471338" y="6367608"/>
            <a:ext cx="2159000" cy="336567"/>
          </a:xfrm>
          <a:prstGeom prst="rect">
            <a:avLst/>
          </a:prstGeom>
          <a:noFill/>
        </p:spPr>
        <p:txBody>
          <a:bodyPr wrap="square" rtlCol="0">
            <a:spAutoFit/>
          </a:bodyPr>
          <a:lstStyle/>
          <a:p>
            <a:r>
              <a:rPr lang="en-US" sz="1587">
                <a:solidFill>
                  <a:srgbClr val="FF0000"/>
                </a:solidFill>
              </a:rPr>
              <a:t>Malicious CTS Attack</a:t>
            </a:r>
          </a:p>
        </p:txBody>
      </p:sp>
      <p:pic>
        <p:nvPicPr>
          <p:cNvPr id="13" name="Graphic 12">
            <a:extLst>
              <a:ext uri="{FF2B5EF4-FFF2-40B4-BE49-F238E27FC236}">
                <a16:creationId xmlns:a16="http://schemas.microsoft.com/office/drawing/2014/main" id="{70751343-53F0-E84E-1882-6E25538121E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33058" y="1207352"/>
            <a:ext cx="4858429" cy="5168398"/>
          </a:xfrm>
          <a:prstGeom prst="rect">
            <a:avLst/>
          </a:prstGeom>
        </p:spPr>
      </p:pic>
      <p:sp>
        <p:nvSpPr>
          <p:cNvPr id="14" name="TextBox 13">
            <a:extLst>
              <a:ext uri="{FF2B5EF4-FFF2-40B4-BE49-F238E27FC236}">
                <a16:creationId xmlns:a16="http://schemas.microsoft.com/office/drawing/2014/main" id="{358D027D-BA5A-3AAE-102F-6E71B42A519B}"/>
              </a:ext>
            </a:extLst>
          </p:cNvPr>
          <p:cNvSpPr txBox="1"/>
          <p:nvPr/>
        </p:nvSpPr>
        <p:spPr>
          <a:xfrm>
            <a:off x="9931400" y="6334954"/>
            <a:ext cx="2677160" cy="336567"/>
          </a:xfrm>
          <a:prstGeom prst="rect">
            <a:avLst/>
          </a:prstGeom>
          <a:noFill/>
        </p:spPr>
        <p:txBody>
          <a:bodyPr wrap="square" rtlCol="0">
            <a:spAutoFit/>
          </a:bodyPr>
          <a:lstStyle/>
          <a:p>
            <a:r>
              <a:rPr lang="en-US" sz="1587">
                <a:solidFill>
                  <a:srgbClr val="FF0000"/>
                </a:solidFill>
              </a:rPr>
              <a:t>Request Overload Attack</a:t>
            </a:r>
          </a:p>
        </p:txBody>
      </p:sp>
    </p:spTree>
    <p:extLst>
      <p:ext uri="{BB962C8B-B14F-4D97-AF65-F5344CB8AC3E}">
        <p14:creationId xmlns:p14="http://schemas.microsoft.com/office/powerpoint/2010/main" val="21566500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16edf68c063_6_8"/>
          <p:cNvSpPr txBox="1">
            <a:spLocks noGrp="1"/>
          </p:cNvSpPr>
          <p:nvPr>
            <p:ph type="title"/>
          </p:nvPr>
        </p:nvSpPr>
        <p:spPr>
          <a:xfrm>
            <a:off x="627999" y="33884"/>
            <a:ext cx="12561600" cy="800400"/>
          </a:xfrm>
          <a:prstGeom prst="rect">
            <a:avLst/>
          </a:prstGeom>
          <a:noFill/>
          <a:ln>
            <a:noFill/>
          </a:ln>
        </p:spPr>
        <p:txBody>
          <a:bodyPr spcFirstLastPara="1" wrap="square" lIns="91425" tIns="91425" rIns="91425" bIns="91425" anchor="b" anchorCtr="0">
            <a:spAutoFit/>
          </a:bodyPr>
          <a:lstStyle/>
          <a:p>
            <a:pPr marL="0" lvl="0" indent="0" algn="l" rtl="0">
              <a:spcBef>
                <a:spcPts val="0"/>
              </a:spcBef>
              <a:spcAft>
                <a:spcPts val="0"/>
              </a:spcAft>
              <a:buClr>
                <a:schemeClr val="dk2"/>
              </a:buClr>
              <a:buSzPts val="5400"/>
              <a:buFont typeface="Arial"/>
              <a:buNone/>
            </a:pPr>
            <a:r>
              <a:rPr lang="en-US" sz="4000" dirty="0"/>
              <a:t>Academic Contributions:</a:t>
            </a:r>
            <a:endParaRPr sz="4000" b="1" dirty="0"/>
          </a:p>
        </p:txBody>
      </p:sp>
      <p:sp>
        <p:nvSpPr>
          <p:cNvPr id="4" name="TextBox 3">
            <a:extLst>
              <a:ext uri="{FF2B5EF4-FFF2-40B4-BE49-F238E27FC236}">
                <a16:creationId xmlns:a16="http://schemas.microsoft.com/office/drawing/2014/main" id="{3F0EE222-B496-820D-1DF9-91CBC3702961}"/>
              </a:ext>
            </a:extLst>
          </p:cNvPr>
          <p:cNvSpPr txBox="1"/>
          <p:nvPr/>
        </p:nvSpPr>
        <p:spPr>
          <a:xfrm>
            <a:off x="627998" y="730113"/>
            <a:ext cx="12694301" cy="674030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n-US" sz="1800" b="1" i="1" u="sng" dirty="0">
                <a:solidFill>
                  <a:srgbClr val="59595B"/>
                </a:solidFill>
              </a:rPr>
              <a:t>Primary Author Publication:</a:t>
            </a:r>
          </a:p>
          <a:p>
            <a:pPr marL="285750" marR="0" lvl="0" indent="-285750" algn="l" defTabSz="914400" rtl="0" eaLnBrk="1" fontAlgn="base"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800" i="1" dirty="0">
                <a:solidFill>
                  <a:srgbClr val="59595B"/>
                </a:solidFill>
              </a:rPr>
              <a:t>A Demonstration of </a:t>
            </a:r>
            <a:r>
              <a:rPr lang="en-US" sz="1800" i="1" dirty="0" err="1">
                <a:solidFill>
                  <a:srgbClr val="59595B"/>
                </a:solidFill>
              </a:rPr>
              <a:t>MBSEsec</a:t>
            </a:r>
            <a:r>
              <a:rPr lang="en-US" sz="1800" i="1" dirty="0">
                <a:solidFill>
                  <a:srgbClr val="59595B"/>
                </a:solidFill>
              </a:rPr>
              <a:t> Applied to Securing Cyber Physical System Communications</a:t>
            </a:r>
            <a:r>
              <a:rPr lang="en-US" sz="1800" dirty="0">
                <a:solidFill>
                  <a:srgbClr val="59595B"/>
                </a:solidFill>
              </a:rPr>
              <a:t> – </a:t>
            </a:r>
            <a:r>
              <a:rPr lang="en-US" sz="1800" b="1" dirty="0">
                <a:solidFill>
                  <a:schemeClr val="bg2"/>
                </a:solidFill>
              </a:rPr>
              <a:t>Accepted</a:t>
            </a:r>
            <a:r>
              <a:rPr lang="en-US" sz="1800" dirty="0">
                <a:solidFill>
                  <a:srgbClr val="59595B"/>
                </a:solidFill>
              </a:rPr>
              <a:t> to IEEE Aerospace Conference – Mar 2, 2024</a:t>
            </a:r>
          </a:p>
          <a:p>
            <a:pPr marR="0" lvl="0" algn="l" defTabSz="914400" rtl="0" eaLnBrk="1" fontAlgn="base" latinLnBrk="0" hangingPunct="1">
              <a:lnSpc>
                <a:spcPct val="100000"/>
              </a:lnSpc>
              <a:spcBef>
                <a:spcPts val="0"/>
              </a:spcBef>
              <a:spcAft>
                <a:spcPts val="0"/>
              </a:spcAft>
              <a:buClr>
                <a:srgbClr val="000000"/>
              </a:buClr>
              <a:buSzTx/>
              <a:tabLst/>
              <a:defRPr/>
            </a:pPr>
            <a:endParaRPr lang="en-US" sz="1800" i="1" u="sng" dirty="0">
              <a:solidFill>
                <a:srgbClr val="59595B"/>
              </a:solidFill>
            </a:endParaRPr>
          </a:p>
          <a:p>
            <a:pPr marR="0" lvl="0" algn="l" defTabSz="914400" rtl="0" eaLnBrk="1" fontAlgn="base" latinLnBrk="0" hangingPunct="1">
              <a:lnSpc>
                <a:spcPct val="100000"/>
              </a:lnSpc>
              <a:spcBef>
                <a:spcPts val="0"/>
              </a:spcBef>
              <a:spcAft>
                <a:spcPts val="0"/>
              </a:spcAft>
              <a:buClr>
                <a:srgbClr val="000000"/>
              </a:buClr>
              <a:buSzTx/>
              <a:tabLst/>
              <a:defRPr/>
            </a:pPr>
            <a:r>
              <a:rPr lang="en-US" sz="1800" b="1" i="1" u="sng" dirty="0">
                <a:solidFill>
                  <a:srgbClr val="59595B"/>
                </a:solidFill>
              </a:rPr>
              <a:t>Co-Author Publication:</a:t>
            </a:r>
          </a:p>
          <a:p>
            <a:pPr marL="285750" indent="-285750" fontAlgn="base">
              <a:buFont typeface="Arial" panose="020B0604020202020204" pitchFamily="34" charset="0"/>
              <a:buChar char="•"/>
              <a:defRPr/>
            </a:pPr>
            <a:r>
              <a:rPr kumimoji="0" lang="en-US" sz="1800" b="0" i="1" u="none" strike="noStrike" kern="0" cap="none" spc="0" normalizeH="0" baseline="0" noProof="0" dirty="0">
                <a:ln>
                  <a:noFill/>
                </a:ln>
                <a:solidFill>
                  <a:srgbClr val="59595B"/>
                </a:solidFill>
                <a:effectLst/>
                <a:uLnTx/>
                <a:uFillTx/>
                <a:latin typeface="Arial"/>
                <a:cs typeface="Arial"/>
                <a:sym typeface="Arial"/>
              </a:rPr>
              <a:t>Eliciting Goals for Requirement Engineering of Secure Systems (EGRESS) – </a:t>
            </a:r>
            <a:r>
              <a:rPr kumimoji="0" lang="en-US" sz="1800" b="1" u="none" strike="noStrike" kern="0" cap="none" spc="0" normalizeH="0" baseline="0" noProof="0" dirty="0">
                <a:ln>
                  <a:noFill/>
                </a:ln>
                <a:solidFill>
                  <a:schemeClr val="bg2"/>
                </a:solidFill>
                <a:effectLst/>
                <a:uLnTx/>
                <a:uFillTx/>
                <a:latin typeface="Arial"/>
                <a:cs typeface="Arial"/>
                <a:sym typeface="Arial"/>
              </a:rPr>
              <a:t>Submitted </a:t>
            </a:r>
            <a:r>
              <a:rPr kumimoji="0" lang="en-US" sz="1800" u="none" strike="noStrike" kern="0" cap="none" spc="0" normalizeH="0" baseline="0" noProof="0" dirty="0">
                <a:ln>
                  <a:noFill/>
                </a:ln>
                <a:solidFill>
                  <a:schemeClr val="tx1"/>
                </a:solidFill>
                <a:effectLst/>
                <a:uLnTx/>
                <a:uFillTx/>
                <a:latin typeface="Arial"/>
                <a:cs typeface="Arial"/>
                <a:sym typeface="Arial"/>
              </a:rPr>
              <a:t>to IEEE Open Systems Journal</a:t>
            </a:r>
            <a:endParaRPr kumimoji="0" lang="en-US" sz="1800" b="0" i="1" u="none" strike="noStrike" kern="0" cap="none" spc="0" normalizeH="0" baseline="0" noProof="0" dirty="0">
              <a:ln>
                <a:noFill/>
              </a:ln>
              <a:solidFill>
                <a:srgbClr val="59595B"/>
              </a:solidFill>
              <a:effectLst/>
              <a:highlight>
                <a:srgbClr val="FFFF00"/>
              </a:highlight>
              <a:uLnTx/>
              <a:uFillTx/>
              <a:latin typeface="Arial"/>
              <a:cs typeface="Arial"/>
              <a:sym typeface="Arial"/>
            </a:endParaRPr>
          </a:p>
          <a:p>
            <a:pPr marL="285750" indent="-285750" fontAlgn="base">
              <a:buFont typeface="Arial" panose="020B0604020202020204" pitchFamily="34" charset="0"/>
              <a:buChar char="•"/>
              <a:defRPr/>
            </a:pPr>
            <a:endParaRPr lang="en-US" sz="1800" i="1" u="sng" dirty="0">
              <a:solidFill>
                <a:srgbClr val="59595B"/>
              </a:solidFill>
            </a:endParaRP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dirty="0">
                <a:ln>
                  <a:noFill/>
                </a:ln>
                <a:solidFill>
                  <a:srgbClr val="59595B"/>
                </a:solidFill>
                <a:effectLst/>
                <a:uLnTx/>
                <a:uFillTx/>
                <a:latin typeface="Arial"/>
                <a:cs typeface="Arial"/>
                <a:sym typeface="Arial"/>
              </a:rPr>
              <a:t>Scholarly Presentations (</a:t>
            </a:r>
            <a:r>
              <a:rPr kumimoji="0" lang="en-US" sz="1800" b="1" i="1" u="sng" strike="noStrike" kern="0" cap="none" spc="0" normalizeH="0" baseline="0" noProof="0" dirty="0">
                <a:ln>
                  <a:noFill/>
                </a:ln>
                <a:solidFill>
                  <a:schemeClr val="accent1"/>
                </a:solidFill>
                <a:effectLst/>
                <a:uLnTx/>
                <a:uFillTx/>
                <a:latin typeface="Arial"/>
                <a:cs typeface="Arial"/>
                <a:sym typeface="Arial"/>
              </a:rPr>
              <a:t>4</a:t>
            </a:r>
            <a:r>
              <a:rPr kumimoji="0" lang="en-US" sz="1800" b="1" i="1" u="sng" strike="noStrike" kern="0" cap="none" spc="0" normalizeH="0" baseline="0" noProof="0" dirty="0">
                <a:ln>
                  <a:noFill/>
                </a:ln>
                <a:solidFill>
                  <a:srgbClr val="59595B"/>
                </a:solidFill>
                <a:effectLst/>
                <a:uLnTx/>
                <a:uFillTx/>
                <a:latin typeface="Arial"/>
                <a:cs typeface="Arial"/>
                <a:sym typeface="Arial"/>
              </a:rPr>
              <a:t>)/ Other Notable Academic Achievements:</a:t>
            </a:r>
          </a:p>
          <a:p>
            <a:pPr marL="285750" marR="0" lvl="0" indent="-285750" algn="l" defTabSz="914400" rtl="0" eaLnBrk="1" fontAlgn="base"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59595B"/>
                </a:solidFill>
                <a:effectLst/>
                <a:uLnTx/>
                <a:uFillTx/>
                <a:latin typeface="Arial"/>
                <a:cs typeface="Arial"/>
                <a:sym typeface="Arial"/>
              </a:rPr>
              <a:t>Cyber Cheyenne - Aug 2023​: </a:t>
            </a:r>
          </a:p>
          <a:p>
            <a:pPr marR="0" lvl="0" algn="l" defTabSz="914400" rtl="0" eaLnBrk="1" fontAlgn="base" latinLnBrk="0" hangingPunct="1">
              <a:lnSpc>
                <a:spcPct val="100000"/>
              </a:lnSpc>
              <a:spcBef>
                <a:spcPts val="0"/>
              </a:spcBef>
              <a:spcAft>
                <a:spcPts val="0"/>
              </a:spcAft>
              <a:buClr>
                <a:srgbClr val="000000"/>
              </a:buClr>
              <a:buSzTx/>
              <a:tabLst/>
              <a:defRPr/>
            </a:pPr>
            <a:r>
              <a:rPr lang="en-US" sz="1800" dirty="0">
                <a:solidFill>
                  <a:srgbClr val="59595B"/>
                </a:solidFill>
              </a:rPr>
              <a:t>	</a:t>
            </a:r>
            <a:r>
              <a:rPr kumimoji="0" lang="en-US" sz="1800" b="0" i="0" u="none" strike="noStrike" kern="0" cap="none" spc="0" normalizeH="0" baseline="0" noProof="0" dirty="0">
                <a:ln>
                  <a:noFill/>
                </a:ln>
                <a:solidFill>
                  <a:srgbClr val="59595B"/>
                </a:solidFill>
                <a:effectLst/>
                <a:uLnTx/>
                <a:uFillTx/>
                <a:latin typeface="Arial"/>
                <a:cs typeface="Arial"/>
                <a:sym typeface="Arial"/>
              </a:rPr>
              <a:t>- </a:t>
            </a:r>
            <a:r>
              <a:rPr kumimoji="0" lang="en-US" sz="1800" b="1" i="0" u="none" strike="noStrike" kern="0" cap="none" spc="0" normalizeH="0" baseline="0" noProof="0" dirty="0">
                <a:ln>
                  <a:noFill/>
                </a:ln>
                <a:solidFill>
                  <a:srgbClr val="1E4D2B"/>
                </a:solidFill>
                <a:effectLst/>
                <a:uLnTx/>
                <a:uFillTx/>
                <a:latin typeface="Arial"/>
                <a:cs typeface="Arial"/>
                <a:sym typeface="Arial"/>
              </a:rPr>
              <a:t>Presented: </a:t>
            </a:r>
            <a:r>
              <a:rPr kumimoji="0" lang="en-US" sz="1800" b="0" i="0" u="none" strike="noStrike" kern="0" cap="none" spc="0" normalizeH="0" baseline="0" noProof="0" dirty="0">
                <a:ln>
                  <a:noFill/>
                </a:ln>
                <a:solidFill>
                  <a:srgbClr val="59595B"/>
                </a:solidFill>
                <a:effectLst/>
                <a:uLnTx/>
                <a:uFillTx/>
                <a:latin typeface="Arial"/>
                <a:cs typeface="Arial"/>
                <a:sym typeface="Arial"/>
              </a:rPr>
              <a:t>Role of Systems engineering in the cyber-security domain </a:t>
            </a:r>
          </a:p>
          <a:p>
            <a:pPr marL="285750" marR="0" lvl="0" indent="-285750" algn="l" defTabSz="914400" rtl="0" eaLnBrk="1" fontAlgn="base"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59595B"/>
                </a:solidFill>
                <a:effectLst/>
                <a:uLnTx/>
                <a:uFillTx/>
                <a:latin typeface="Arial"/>
                <a:cs typeface="Arial"/>
                <a:sym typeface="Arial"/>
              </a:rPr>
              <a:t>USAF Academy Guest Lecture – Sep 2023: </a:t>
            </a:r>
          </a:p>
          <a:p>
            <a:pPr marR="0" lvl="0" algn="l" defTabSz="914400" rtl="0" eaLnBrk="1" fontAlgn="base" latinLnBrk="0" hangingPunct="1">
              <a:lnSpc>
                <a:spcPct val="100000"/>
              </a:lnSpc>
              <a:spcBef>
                <a:spcPts val="0"/>
              </a:spcBef>
              <a:spcAft>
                <a:spcPts val="0"/>
              </a:spcAft>
              <a:buClr>
                <a:srgbClr val="000000"/>
              </a:buClr>
              <a:buSzTx/>
              <a:tabLst/>
              <a:defRPr/>
            </a:pPr>
            <a:r>
              <a:rPr lang="en-US" sz="1800" dirty="0">
                <a:solidFill>
                  <a:srgbClr val="59595B"/>
                </a:solidFill>
              </a:rPr>
              <a:t>	- </a:t>
            </a:r>
            <a:r>
              <a:rPr kumimoji="0" lang="en-US" sz="1800" b="1" i="0" u="none" strike="noStrike" kern="0" cap="none" spc="0" normalizeH="0" baseline="0" noProof="0" dirty="0">
                <a:ln>
                  <a:noFill/>
                </a:ln>
                <a:solidFill>
                  <a:srgbClr val="1E4D2B"/>
                </a:solidFill>
                <a:effectLst/>
                <a:uLnTx/>
                <a:uFillTx/>
                <a:latin typeface="Arial"/>
                <a:cs typeface="Arial"/>
                <a:sym typeface="Arial"/>
              </a:rPr>
              <a:t>Presented: </a:t>
            </a:r>
            <a:r>
              <a:rPr kumimoji="0" lang="en-US" sz="1800" b="0" i="0" u="none" strike="noStrike" kern="0" cap="none" spc="0" normalizeH="0" baseline="0" noProof="0" dirty="0">
                <a:ln>
                  <a:noFill/>
                </a:ln>
                <a:solidFill>
                  <a:srgbClr val="59595B"/>
                </a:solidFill>
                <a:effectLst/>
                <a:uLnTx/>
                <a:uFillTx/>
                <a:latin typeface="Arial"/>
                <a:cs typeface="Arial"/>
                <a:sym typeface="Arial"/>
              </a:rPr>
              <a:t>EGRESS, </a:t>
            </a:r>
            <a:r>
              <a:rPr kumimoji="0" lang="en-US" sz="1800" b="0" i="0" u="none" strike="noStrike" kern="0" cap="none" spc="0" normalizeH="0" baseline="0" noProof="0" dirty="0" err="1">
                <a:ln>
                  <a:noFill/>
                </a:ln>
                <a:solidFill>
                  <a:srgbClr val="59595B"/>
                </a:solidFill>
                <a:effectLst/>
                <a:uLnTx/>
                <a:uFillTx/>
                <a:latin typeface="Arial"/>
                <a:cs typeface="Arial"/>
                <a:sym typeface="Arial"/>
              </a:rPr>
              <a:t>MBSEsec</a:t>
            </a:r>
            <a:r>
              <a:rPr kumimoji="0" lang="en-US" sz="1800" b="0" i="0" u="none" strike="noStrike" kern="0" cap="none" spc="0" normalizeH="0" baseline="0" noProof="0" dirty="0">
                <a:ln>
                  <a:noFill/>
                </a:ln>
                <a:solidFill>
                  <a:srgbClr val="59595B"/>
                </a:solidFill>
                <a:effectLst/>
                <a:uLnTx/>
                <a:uFillTx/>
                <a:latin typeface="Arial"/>
                <a:cs typeface="Arial"/>
                <a:sym typeface="Arial"/>
              </a:rPr>
              <a:t>, use of MBSE in graduate level SE</a:t>
            </a:r>
          </a:p>
          <a:p>
            <a:pPr marL="285750" marR="0" lvl="0" indent="-285750" algn="l" defTabSz="914400" rtl="0" eaLnBrk="1" fontAlgn="base"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59595B"/>
                </a:solidFill>
                <a:effectLst/>
                <a:uLnTx/>
                <a:uFillTx/>
                <a:latin typeface="Arial"/>
                <a:cs typeface="Arial"/>
                <a:sym typeface="Arial"/>
              </a:rPr>
              <a:t>Western States Regional Conference - Sep 2023</a:t>
            </a:r>
          </a:p>
          <a:p>
            <a:pPr lvl="2" fontAlgn="base"/>
            <a:r>
              <a:rPr kumimoji="0" lang="en-US" sz="1800" b="0" i="0" u="none" strike="noStrike" kern="0" cap="none" spc="0" normalizeH="0" baseline="0" noProof="0" dirty="0">
                <a:ln>
                  <a:noFill/>
                </a:ln>
                <a:solidFill>
                  <a:srgbClr val="59595B"/>
                </a:solidFill>
                <a:effectLst/>
                <a:uLnTx/>
                <a:uFillTx/>
                <a:latin typeface="Arial"/>
                <a:cs typeface="Arial"/>
                <a:sym typeface="Arial"/>
              </a:rPr>
              <a:t>	- </a:t>
            </a:r>
            <a:r>
              <a:rPr kumimoji="0" lang="en-US" sz="1800" b="1" i="0" u="none" strike="noStrike" kern="0" cap="none" spc="0" normalizeH="0" baseline="0" noProof="0" dirty="0">
                <a:ln>
                  <a:noFill/>
                </a:ln>
                <a:solidFill>
                  <a:srgbClr val="1E4D2B"/>
                </a:solidFill>
                <a:effectLst/>
                <a:uLnTx/>
                <a:uFillTx/>
                <a:latin typeface="Arial"/>
                <a:cs typeface="Arial"/>
                <a:sym typeface="Arial"/>
              </a:rPr>
              <a:t>Presented: </a:t>
            </a:r>
            <a:r>
              <a:rPr kumimoji="0" lang="en-US" sz="1800" b="0" i="1" u="none" strike="noStrike" kern="0" cap="none" spc="0" normalizeH="0" baseline="0" noProof="0" dirty="0">
                <a:ln>
                  <a:noFill/>
                </a:ln>
                <a:solidFill>
                  <a:srgbClr val="59595B"/>
                </a:solidFill>
                <a:effectLst/>
                <a:uLnTx/>
                <a:uFillTx/>
                <a:latin typeface="Arial"/>
                <a:cs typeface="Arial"/>
                <a:sym typeface="Arial"/>
              </a:rPr>
              <a:t>A Demonstration of </a:t>
            </a:r>
            <a:r>
              <a:rPr kumimoji="0" lang="en-US" sz="1800" b="0" i="1" u="none" strike="noStrike" kern="0" cap="none" spc="0" normalizeH="0" baseline="0" noProof="0" dirty="0" err="1">
                <a:ln>
                  <a:noFill/>
                </a:ln>
                <a:solidFill>
                  <a:srgbClr val="59595B"/>
                </a:solidFill>
                <a:effectLst/>
                <a:uLnTx/>
                <a:uFillTx/>
                <a:latin typeface="Arial"/>
                <a:cs typeface="Arial"/>
                <a:sym typeface="Arial"/>
              </a:rPr>
              <a:t>MBSEsec</a:t>
            </a:r>
            <a:r>
              <a:rPr kumimoji="0" lang="en-US" sz="1800" b="0" i="1" u="none" strike="noStrike" kern="0" cap="none" spc="0" normalizeH="0" baseline="0" noProof="0" dirty="0">
                <a:ln>
                  <a:noFill/>
                </a:ln>
                <a:solidFill>
                  <a:srgbClr val="59595B"/>
                </a:solidFill>
                <a:effectLst/>
                <a:uLnTx/>
                <a:uFillTx/>
                <a:latin typeface="Arial"/>
                <a:cs typeface="Arial"/>
                <a:sym typeface="Arial"/>
              </a:rPr>
              <a:t> Applied to Securing J1939 Protocols on Heavy Vehicle Networks</a:t>
            </a:r>
          </a:p>
          <a:p>
            <a:pPr lvl="2" fontAlgn="base"/>
            <a:r>
              <a:rPr lang="en-US" sz="1800" i="1" dirty="0">
                <a:solidFill>
                  <a:srgbClr val="59595B"/>
                </a:solidFill>
              </a:rPr>
              <a:t>	- </a:t>
            </a:r>
            <a:r>
              <a:rPr lang="en-US" sz="1800" dirty="0">
                <a:solidFill>
                  <a:srgbClr val="59595B"/>
                </a:solidFill>
              </a:rPr>
              <a:t>Co-Author on presentation</a:t>
            </a:r>
            <a:r>
              <a:rPr lang="en-US" sz="1800" i="1" dirty="0">
                <a:solidFill>
                  <a:srgbClr val="59595B"/>
                </a:solidFill>
              </a:rPr>
              <a:t>: </a:t>
            </a:r>
            <a:r>
              <a:rPr kumimoji="0" lang="en-US" sz="1800" b="0" i="1" u="none" strike="noStrike" kern="0" cap="none" spc="0" normalizeH="0" baseline="0" noProof="0" dirty="0">
                <a:ln>
                  <a:noFill/>
                </a:ln>
                <a:solidFill>
                  <a:srgbClr val="59595B"/>
                </a:solidFill>
                <a:effectLst/>
                <a:uLnTx/>
                <a:uFillTx/>
                <a:latin typeface="Arial"/>
                <a:cs typeface="Arial"/>
                <a:sym typeface="Arial"/>
              </a:rPr>
              <a:t>Eliciting Goals for Requirement Engineering of Secure Systems (EGRESS) </a:t>
            </a:r>
          </a:p>
          <a:p>
            <a:pPr marL="285750" lvl="2" indent="-285750" fontAlgn="base">
              <a:buFont typeface="Arial" panose="020B0604020202020204" pitchFamily="34" charset="0"/>
              <a:buChar char="•"/>
            </a:pPr>
            <a:r>
              <a:rPr kumimoji="0" lang="en-US" sz="1800" b="0" i="0" u="none" strike="noStrike" kern="0" cap="none" spc="0" normalizeH="0" baseline="0" noProof="0" dirty="0">
                <a:ln>
                  <a:noFill/>
                </a:ln>
                <a:solidFill>
                  <a:srgbClr val="59595B"/>
                </a:solidFill>
                <a:effectLst/>
                <a:uLnTx/>
                <a:uFillTx/>
                <a:latin typeface="Arial"/>
                <a:cs typeface="Arial"/>
                <a:sym typeface="Arial"/>
              </a:rPr>
              <a:t>IEEE Aerospace Conference:</a:t>
            </a:r>
          </a:p>
          <a:p>
            <a:pPr lvl="3" fontAlgn="base"/>
            <a:r>
              <a:rPr kumimoji="0" lang="en-US" sz="1800" b="0" i="0" u="none" strike="noStrike" kern="0" cap="none" spc="0" normalizeH="0" baseline="0" noProof="0" dirty="0">
                <a:ln>
                  <a:noFill/>
                </a:ln>
                <a:solidFill>
                  <a:srgbClr val="59595B"/>
                </a:solidFill>
                <a:effectLst/>
                <a:uLnTx/>
                <a:uFillTx/>
                <a:latin typeface="Arial"/>
                <a:cs typeface="Arial"/>
                <a:sym typeface="Arial"/>
              </a:rPr>
              <a:t>	- </a:t>
            </a:r>
            <a:r>
              <a:rPr kumimoji="0" lang="en-US" sz="1800" b="1" i="0" u="none" strike="noStrike" kern="0" cap="none" spc="0" normalizeH="0" baseline="0" noProof="0" dirty="0">
                <a:ln>
                  <a:noFill/>
                </a:ln>
                <a:solidFill>
                  <a:schemeClr val="bg2"/>
                </a:solidFill>
                <a:effectLst/>
                <a:uLnTx/>
                <a:uFillTx/>
                <a:latin typeface="Arial"/>
                <a:cs typeface="Arial"/>
                <a:sym typeface="Arial"/>
              </a:rPr>
              <a:t>Accepted: </a:t>
            </a:r>
            <a:r>
              <a:rPr kumimoji="0" lang="en-US" sz="1800" b="0" i="1" u="none" strike="noStrike" kern="0" cap="none" spc="0" normalizeH="0" baseline="0" noProof="0" dirty="0">
                <a:ln>
                  <a:noFill/>
                </a:ln>
                <a:solidFill>
                  <a:srgbClr val="59595B"/>
                </a:solidFill>
                <a:effectLst/>
                <a:uLnTx/>
                <a:uFillTx/>
                <a:latin typeface="Arial"/>
                <a:cs typeface="Arial"/>
                <a:sym typeface="Arial"/>
              </a:rPr>
              <a:t>A Demonstration of </a:t>
            </a:r>
            <a:r>
              <a:rPr kumimoji="0" lang="en-US" sz="1800" b="0" i="1" u="none" strike="noStrike" kern="0" cap="none" spc="0" normalizeH="0" baseline="0" noProof="0" dirty="0" err="1">
                <a:ln>
                  <a:noFill/>
                </a:ln>
                <a:solidFill>
                  <a:srgbClr val="59595B"/>
                </a:solidFill>
                <a:effectLst/>
                <a:uLnTx/>
                <a:uFillTx/>
                <a:latin typeface="Arial"/>
                <a:cs typeface="Arial"/>
                <a:sym typeface="Arial"/>
              </a:rPr>
              <a:t>MBSEsec</a:t>
            </a:r>
            <a:r>
              <a:rPr kumimoji="0" lang="en-US" sz="1800" b="0" i="1" u="none" strike="noStrike" kern="0" cap="none" spc="0" normalizeH="0" baseline="0" noProof="0" dirty="0">
                <a:ln>
                  <a:noFill/>
                </a:ln>
                <a:solidFill>
                  <a:srgbClr val="59595B"/>
                </a:solidFill>
                <a:effectLst/>
                <a:uLnTx/>
                <a:uFillTx/>
                <a:latin typeface="Arial"/>
                <a:cs typeface="Arial"/>
                <a:sym typeface="Arial"/>
              </a:rPr>
              <a:t> Applied to Securing Cyber Physical System Communications</a:t>
            </a:r>
          </a:p>
          <a:p>
            <a:pPr marL="285750" lvl="3" indent="-285750" fontAlgn="base">
              <a:buFont typeface="Arial" panose="020B0604020202020204" pitchFamily="34" charset="0"/>
              <a:buChar char="•"/>
            </a:pPr>
            <a:r>
              <a:rPr kumimoji="0" lang="en-US" sz="1800" b="0" u="none" strike="noStrike" kern="0" cap="none" spc="0" normalizeH="0" baseline="0" noProof="0" dirty="0">
                <a:ln>
                  <a:noFill/>
                </a:ln>
                <a:solidFill>
                  <a:srgbClr val="59595B"/>
                </a:solidFill>
                <a:effectLst/>
                <a:uLnTx/>
                <a:uFillTx/>
                <a:latin typeface="Arial"/>
                <a:cs typeface="Arial"/>
                <a:sym typeface="Arial"/>
              </a:rPr>
              <a:t>Supported DoD Immersion/ DARPA Hackathons – May 23</a:t>
            </a:r>
          </a:p>
          <a:p>
            <a:pPr marL="285750" lvl="3" indent="-285750" fontAlgn="base">
              <a:buFont typeface="Arial" panose="020B0604020202020204" pitchFamily="34" charset="0"/>
              <a:buChar char="•"/>
            </a:pPr>
            <a:r>
              <a:rPr kumimoji="0" lang="en-US" sz="1800" b="0" u="none" strike="noStrike" kern="0" cap="none" spc="0" normalizeH="0" baseline="0" noProof="0" dirty="0">
                <a:ln>
                  <a:noFill/>
                </a:ln>
                <a:solidFill>
                  <a:srgbClr val="59595B"/>
                </a:solidFill>
                <a:effectLst/>
                <a:uLnTx/>
                <a:uFillTx/>
                <a:latin typeface="Arial"/>
                <a:cs typeface="Arial"/>
                <a:sym typeface="Arial"/>
              </a:rPr>
              <a:t>All MS courses completed with a GPA of </a:t>
            </a:r>
            <a:r>
              <a:rPr kumimoji="0" lang="en-US" sz="1800" b="1" u="none" strike="noStrike" kern="0" cap="none" spc="0" normalizeH="0" baseline="0" noProof="0" dirty="0">
                <a:ln>
                  <a:noFill/>
                </a:ln>
                <a:solidFill>
                  <a:schemeClr val="bg2"/>
                </a:solidFill>
                <a:effectLst/>
                <a:uLnTx/>
                <a:uFillTx/>
                <a:latin typeface="Arial"/>
                <a:cs typeface="Arial"/>
                <a:sym typeface="Arial"/>
              </a:rPr>
              <a:t>3.944</a:t>
            </a:r>
            <a:r>
              <a:rPr kumimoji="0" lang="en-US" sz="1800" b="0" u="none" strike="noStrike" kern="0" cap="none" spc="0" normalizeH="0" baseline="0" noProof="0" dirty="0">
                <a:ln>
                  <a:noFill/>
                </a:ln>
                <a:solidFill>
                  <a:srgbClr val="59595B"/>
                </a:solidFill>
                <a:effectLst/>
                <a:uLnTx/>
                <a:uFillTx/>
                <a:latin typeface="Arial"/>
                <a:cs typeface="Arial"/>
                <a:sym typeface="Arial"/>
              </a:rPr>
              <a:t> on a 4.0 scale</a:t>
            </a: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endParaRPr lang="en-US" sz="1800" b="1" dirty="0">
              <a:solidFill>
                <a:srgbClr val="ECC530">
                  <a:lumMod val="75000"/>
                </a:srgbClr>
              </a:solidFill>
            </a:endParaRP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dirty="0" err="1">
                <a:ln>
                  <a:noFill/>
                </a:ln>
                <a:solidFill>
                  <a:srgbClr val="59595B"/>
                </a:solidFill>
                <a:effectLst/>
                <a:uLnTx/>
                <a:uFillTx/>
                <a:latin typeface="Arial"/>
                <a:cs typeface="Arial"/>
                <a:sym typeface="Arial"/>
              </a:rPr>
              <a:t>SysML</a:t>
            </a:r>
            <a:r>
              <a:rPr kumimoji="0" lang="en-US" sz="1800" b="1" i="1" u="sng" strike="noStrike" kern="0" cap="none" spc="0" normalizeH="0" baseline="0" noProof="0" dirty="0">
                <a:ln>
                  <a:noFill/>
                </a:ln>
                <a:solidFill>
                  <a:srgbClr val="59595B"/>
                </a:solidFill>
                <a:effectLst/>
                <a:uLnTx/>
                <a:uFillTx/>
                <a:latin typeface="Arial"/>
                <a:cs typeface="Arial"/>
                <a:sym typeface="Arial"/>
              </a:rPr>
              <a:t> models (</a:t>
            </a:r>
            <a:r>
              <a:rPr lang="en-US" sz="1800" b="1" i="1" u="sng" dirty="0">
                <a:solidFill>
                  <a:schemeClr val="accent1"/>
                </a:solidFill>
              </a:rPr>
              <a:t>6</a:t>
            </a:r>
            <a:r>
              <a:rPr kumimoji="0" lang="en-US" sz="1800" b="1" i="1" u="sng" strike="noStrike" kern="0" cap="none" spc="0" normalizeH="0" baseline="0" noProof="0" dirty="0">
                <a:ln>
                  <a:noFill/>
                </a:ln>
                <a:solidFill>
                  <a:srgbClr val="59595B"/>
                </a:solidFill>
                <a:effectLst/>
                <a:uLnTx/>
                <a:uFillTx/>
                <a:latin typeface="Arial"/>
                <a:cs typeface="Arial"/>
                <a:sym typeface="Arial"/>
              </a:rPr>
              <a:t>):</a:t>
            </a:r>
          </a:p>
          <a:p>
            <a:pPr fontAlgn="base"/>
            <a:endParaRPr kumimoji="0" lang="en-US" sz="1800" b="0" i="0" u="none" strike="noStrike" kern="0" cap="none" spc="0" normalizeH="0" baseline="0" noProof="0" dirty="0">
              <a:ln>
                <a:noFill/>
              </a:ln>
              <a:solidFill>
                <a:srgbClr val="59595B"/>
              </a:solidFill>
              <a:effectLst/>
              <a:uLnTx/>
              <a:uFillTx/>
              <a:latin typeface="Arial"/>
              <a:cs typeface="Arial"/>
              <a:sym typeface="Arial"/>
            </a:endParaRP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a:noFill/>
              </a:ln>
              <a:solidFill>
                <a:srgbClr val="ECC530">
                  <a:lumMod val="75000"/>
                </a:srgbClr>
              </a:solidFill>
              <a:effectLst/>
              <a:uLnTx/>
              <a:uFillTx/>
              <a:latin typeface="Arial"/>
              <a:cs typeface="Arial"/>
              <a:sym typeface="Arial"/>
            </a:endParaRP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endParaRPr kumimoji="0" lang="en-US" sz="1800" b="0" i="1" u="sng" strike="noStrike" kern="0" cap="none" spc="0" normalizeH="0" baseline="0" noProof="0" dirty="0">
              <a:ln>
                <a:noFill/>
              </a:ln>
              <a:solidFill>
                <a:srgbClr val="59595B"/>
              </a:solidFill>
              <a:effectLst/>
              <a:uLnTx/>
              <a:uFillTx/>
              <a:latin typeface="Arial"/>
              <a:cs typeface="Arial"/>
              <a:sym typeface="Arial"/>
            </a:endParaRPr>
          </a:p>
        </p:txBody>
      </p:sp>
      <p:sp>
        <p:nvSpPr>
          <p:cNvPr id="2" name="TextBox 1">
            <a:extLst>
              <a:ext uri="{FF2B5EF4-FFF2-40B4-BE49-F238E27FC236}">
                <a16:creationId xmlns:a16="http://schemas.microsoft.com/office/drawing/2014/main" id="{BF19CFD8-1E27-2D31-A8DA-3B8A9FA4B2D1}"/>
              </a:ext>
            </a:extLst>
          </p:cNvPr>
          <p:cNvSpPr txBox="1"/>
          <p:nvPr/>
        </p:nvSpPr>
        <p:spPr>
          <a:xfrm>
            <a:off x="627998" y="6528353"/>
            <a:ext cx="13189601" cy="1569660"/>
          </a:xfrm>
          <a:prstGeom prst="rect">
            <a:avLst/>
          </a:prstGeom>
          <a:noFill/>
        </p:spPr>
        <p:txBody>
          <a:bodyPr wrap="square" numCol="2" rtlCol="0">
            <a:spAutoFit/>
          </a:bodyPr>
          <a:lstStyle/>
          <a:p>
            <a:pPr marL="285750" marR="0" lvl="0" indent="-285750" algn="l" defTabSz="914400" rtl="0" eaLnBrk="1" fontAlgn="base"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a:ln>
                  <a:noFill/>
                </a:ln>
                <a:solidFill>
                  <a:srgbClr val="59595B"/>
                </a:solidFill>
                <a:effectLst/>
                <a:uLnTx/>
                <a:uFillTx/>
                <a:latin typeface="Arial"/>
                <a:cs typeface="Arial"/>
                <a:sym typeface="Arial"/>
              </a:rPr>
              <a:t>J1939 Transport Protocol network traffic and attack on an ECU (</a:t>
            </a:r>
            <a:r>
              <a:rPr kumimoji="0" lang="en-US" sz="1600" b="0" i="0" u="none" strike="noStrike" kern="0" cap="none" spc="0" normalizeH="0" baseline="0" noProof="0" dirty="0">
                <a:ln>
                  <a:noFill/>
                </a:ln>
                <a:solidFill>
                  <a:srgbClr val="D9782C"/>
                </a:solidFill>
                <a:effectLst/>
                <a:uLnTx/>
                <a:uFillTx/>
                <a:latin typeface="Arial"/>
                <a:cs typeface="Arial"/>
                <a:sym typeface="Arial"/>
              </a:rPr>
              <a:t>2</a:t>
            </a:r>
            <a:r>
              <a:rPr kumimoji="0" lang="en-US" sz="1600" b="0" i="0" u="none" strike="noStrike" kern="0" cap="none" spc="0" normalizeH="0" baseline="0" noProof="0" dirty="0">
                <a:ln>
                  <a:noFill/>
                </a:ln>
                <a:solidFill>
                  <a:srgbClr val="59595B"/>
                </a:solidFill>
                <a:effectLst/>
                <a:uLnTx/>
                <a:uFillTx/>
                <a:latin typeface="Arial"/>
                <a:cs typeface="Arial"/>
                <a:sym typeface="Arial"/>
              </a:rPr>
              <a:t>)</a:t>
            </a:r>
          </a:p>
          <a:p>
            <a:pPr marL="285750" marR="0" lvl="0" indent="-285750" algn="l" defTabSz="914400" rtl="0" eaLnBrk="1" fontAlgn="base"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err="1">
                <a:ln>
                  <a:noFill/>
                </a:ln>
                <a:solidFill>
                  <a:srgbClr val="59595B"/>
                </a:solidFill>
                <a:effectLst/>
                <a:uLnTx/>
                <a:uFillTx/>
                <a:latin typeface="Arial"/>
                <a:cs typeface="Arial"/>
                <a:sym typeface="Arial"/>
              </a:rPr>
              <a:t>MBSEsec</a:t>
            </a:r>
            <a:r>
              <a:rPr kumimoji="0" lang="en-US" sz="1600" b="0" i="0" u="none" strike="noStrike" kern="0" cap="none" spc="0" normalizeH="0" baseline="0" noProof="0" dirty="0">
                <a:ln>
                  <a:noFill/>
                </a:ln>
                <a:solidFill>
                  <a:srgbClr val="59595B"/>
                </a:solidFill>
                <a:effectLst/>
                <a:uLnTx/>
                <a:uFillTx/>
                <a:latin typeface="Arial"/>
                <a:cs typeface="Arial"/>
                <a:sym typeface="Arial"/>
              </a:rPr>
              <a:t> method with developed security controls for J1939</a:t>
            </a:r>
          </a:p>
          <a:p>
            <a:pPr marL="285750" marR="0" lvl="0" indent="-285750" algn="l" defTabSz="914400" rtl="0" eaLnBrk="1" fontAlgn="base"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a:ln>
                  <a:noFill/>
                </a:ln>
                <a:solidFill>
                  <a:srgbClr val="59595B"/>
                </a:solidFill>
                <a:effectLst/>
                <a:uLnTx/>
                <a:uFillTx/>
                <a:latin typeface="Arial"/>
                <a:cs typeface="Arial"/>
                <a:sym typeface="Arial"/>
              </a:rPr>
              <a:t>EGRESS method outline and demonstration </a:t>
            </a:r>
          </a:p>
          <a:p>
            <a:pPr marL="285750" indent="-285750" fontAlgn="base">
              <a:buFont typeface="Arial" panose="020B0604020202020204" pitchFamily="34" charset="0"/>
              <a:buChar char="•"/>
              <a:defRPr/>
            </a:pPr>
            <a:endParaRPr kumimoji="0" lang="en-US" sz="1600" b="0" i="0" u="none" strike="noStrike" kern="0" cap="none" spc="0" normalizeH="0" baseline="0" noProof="0" dirty="0">
              <a:ln>
                <a:noFill/>
              </a:ln>
              <a:solidFill>
                <a:srgbClr val="59595B"/>
              </a:solidFill>
              <a:effectLst/>
              <a:uLnTx/>
              <a:uFillTx/>
              <a:latin typeface="Arial"/>
              <a:cs typeface="Arial"/>
              <a:sym typeface="Arial"/>
            </a:endParaRPr>
          </a:p>
          <a:p>
            <a:pPr marL="285750" indent="-285750" fontAlgn="base">
              <a:buFont typeface="Arial" panose="020B0604020202020204" pitchFamily="34" charset="0"/>
              <a:buChar char="•"/>
              <a:defRPr/>
            </a:pPr>
            <a:endParaRPr lang="en-US" sz="1600" dirty="0">
              <a:solidFill>
                <a:srgbClr val="59595B"/>
              </a:solidFill>
            </a:endParaRPr>
          </a:p>
          <a:p>
            <a:pPr marL="285750" indent="-285750" fontAlgn="base">
              <a:buFont typeface="Arial" panose="020B0604020202020204" pitchFamily="34" charset="0"/>
              <a:buChar char="•"/>
              <a:defRPr/>
            </a:pPr>
            <a:endParaRPr kumimoji="0" lang="en-US" sz="1600" b="0" i="0" u="none" strike="noStrike" kern="0" cap="none" spc="0" normalizeH="0" baseline="0" noProof="0" dirty="0">
              <a:ln>
                <a:noFill/>
              </a:ln>
              <a:solidFill>
                <a:srgbClr val="59595B"/>
              </a:solidFill>
              <a:effectLst/>
              <a:uLnTx/>
              <a:uFillTx/>
              <a:latin typeface="Arial"/>
              <a:cs typeface="Arial"/>
              <a:sym typeface="Arial"/>
            </a:endParaRPr>
          </a:p>
          <a:p>
            <a:pPr marL="285750" indent="-285750" fontAlgn="base">
              <a:buFont typeface="Arial" panose="020B0604020202020204" pitchFamily="34" charset="0"/>
              <a:buChar char="•"/>
              <a:defRPr/>
            </a:pPr>
            <a:r>
              <a:rPr kumimoji="0" lang="en-US" sz="1600" b="0" i="0" u="none" strike="noStrike" kern="0" cap="none" spc="0" normalizeH="0" baseline="0" noProof="0" dirty="0">
                <a:ln>
                  <a:noFill/>
                </a:ln>
                <a:solidFill>
                  <a:srgbClr val="59595B"/>
                </a:solidFill>
                <a:effectLst/>
                <a:uLnTx/>
                <a:uFillTx/>
                <a:latin typeface="Arial"/>
                <a:cs typeface="Arial"/>
                <a:sym typeface="Arial"/>
              </a:rPr>
              <a:t>Application of </a:t>
            </a:r>
            <a:r>
              <a:rPr kumimoji="0" lang="en-US" sz="1600" b="0" i="0" u="none" strike="noStrike" kern="0" cap="none" spc="0" normalizeH="0" baseline="0" noProof="0" dirty="0" err="1">
                <a:ln>
                  <a:noFill/>
                </a:ln>
                <a:solidFill>
                  <a:srgbClr val="59595B"/>
                </a:solidFill>
                <a:effectLst/>
                <a:uLnTx/>
                <a:uFillTx/>
                <a:latin typeface="Arial"/>
                <a:cs typeface="Arial"/>
                <a:sym typeface="Arial"/>
              </a:rPr>
              <a:t>MBSEsec</a:t>
            </a:r>
            <a:r>
              <a:rPr kumimoji="0" lang="en-US" sz="1600" b="0" i="0" u="none" strike="noStrike" kern="0" cap="none" spc="0" normalizeH="0" baseline="0" noProof="0" dirty="0">
                <a:ln>
                  <a:noFill/>
                </a:ln>
                <a:solidFill>
                  <a:srgbClr val="59595B"/>
                </a:solidFill>
                <a:effectLst/>
                <a:uLnTx/>
                <a:uFillTx/>
                <a:latin typeface="Arial"/>
                <a:cs typeface="Arial"/>
                <a:sym typeface="Arial"/>
              </a:rPr>
              <a:t> to DARPA CRASH MRZR with recommended improvements</a:t>
            </a:r>
            <a:endParaRPr lang="en-US" sz="1600" dirty="0">
              <a:solidFill>
                <a:srgbClr val="59595B"/>
              </a:solidFill>
            </a:endParaRPr>
          </a:p>
          <a:p>
            <a:pPr marL="285750" marR="0" lvl="0" indent="-285750" algn="l" defTabSz="914400" rtl="0" eaLnBrk="1" fontAlgn="base"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600" dirty="0">
                <a:solidFill>
                  <a:srgbClr val="59595B"/>
                </a:solidFill>
              </a:rPr>
              <a:t>Application of EGRESS to MRZR</a:t>
            </a:r>
            <a:endParaRPr kumimoji="0" lang="en-US" sz="1600" b="0" i="0" u="none" strike="noStrike" kern="0" cap="none" spc="0" normalizeH="0" baseline="0" noProof="0" dirty="0">
              <a:ln>
                <a:noFill/>
              </a:ln>
              <a:solidFill>
                <a:srgbClr val="59595B"/>
              </a:solidFill>
              <a:effectLst/>
              <a:uLnTx/>
              <a:uFillTx/>
              <a:latin typeface="Arial"/>
              <a:cs typeface="Arial"/>
              <a:sym typeface="Arial"/>
            </a:endParaRPr>
          </a:p>
          <a:p>
            <a:endParaRPr lang="en-US" sz="1200" dirty="0"/>
          </a:p>
        </p:txBody>
      </p:sp>
    </p:spTree>
    <p:extLst>
      <p:ext uri="{BB962C8B-B14F-4D97-AF65-F5344CB8AC3E}">
        <p14:creationId xmlns:p14="http://schemas.microsoft.com/office/powerpoint/2010/main" val="3629021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628000" y="92501"/>
            <a:ext cx="12561600" cy="923299"/>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en-US" sz="4800" dirty="0"/>
              <a:t>Model Based Systems Engineering Overview</a:t>
            </a:r>
            <a:endParaRPr sz="4800" dirty="0">
              <a:highlight>
                <a:srgbClr val="FFFF00"/>
              </a:highlight>
            </a:endParaRPr>
          </a:p>
        </p:txBody>
      </p:sp>
      <p:sp>
        <p:nvSpPr>
          <p:cNvPr id="333" name="Google Shape;333;p53"/>
          <p:cNvSpPr txBox="1">
            <a:spLocks noGrp="1"/>
          </p:cNvSpPr>
          <p:nvPr>
            <p:ph type="body" idx="1"/>
          </p:nvPr>
        </p:nvSpPr>
        <p:spPr>
          <a:xfrm>
            <a:off x="628000" y="1277809"/>
            <a:ext cx="9485901" cy="1517308"/>
          </a:xfrm>
          <a:prstGeom prst="rect">
            <a:avLst/>
          </a:prstGeom>
        </p:spPr>
        <p:txBody>
          <a:bodyPr spcFirstLastPara="1" wrap="square" lIns="91425" tIns="91425" rIns="91425" bIns="91425" anchor="t" anchorCtr="0">
            <a:spAutoFit/>
          </a:bodyPr>
          <a:lstStyle/>
          <a:p>
            <a:pPr marL="114300" indent="0" algn="l">
              <a:buNone/>
            </a:pPr>
            <a:br>
              <a:rPr lang="en-US" sz="2400" b="0" i="0" dirty="0">
                <a:solidFill>
                  <a:srgbClr val="5D6879"/>
                </a:solidFill>
                <a:effectLst/>
                <a:latin typeface="Lato" panose="020F0502020204030203" pitchFamily="34" charset="0"/>
              </a:rPr>
            </a:br>
            <a:br>
              <a:rPr lang="en-US" sz="2400" b="0" i="0" dirty="0">
                <a:solidFill>
                  <a:srgbClr val="5D6879"/>
                </a:solidFill>
                <a:effectLst/>
                <a:latin typeface="Lato" panose="020F0502020204030203" pitchFamily="34" charset="0"/>
              </a:rPr>
            </a:br>
            <a:endParaRPr lang="en-US" sz="2000" dirty="0"/>
          </a:p>
        </p:txBody>
      </p:sp>
      <p:sp>
        <p:nvSpPr>
          <p:cNvPr id="334" name="Google Shape;334;p53"/>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9</a:t>
            </a:fld>
            <a:endParaRPr/>
          </a:p>
        </p:txBody>
      </p:sp>
      <p:sp>
        <p:nvSpPr>
          <p:cNvPr id="3" name="Content Placeholder 4">
            <a:extLst>
              <a:ext uri="{FF2B5EF4-FFF2-40B4-BE49-F238E27FC236}">
                <a16:creationId xmlns:a16="http://schemas.microsoft.com/office/drawing/2014/main" id="{F71DCBB2-2E62-9C97-E0FE-ABFFC8B78828}"/>
              </a:ext>
            </a:extLst>
          </p:cNvPr>
          <p:cNvSpPr txBox="1">
            <a:spLocks/>
          </p:cNvSpPr>
          <p:nvPr/>
        </p:nvSpPr>
        <p:spPr>
          <a:xfrm>
            <a:off x="609600" y="1219200"/>
            <a:ext cx="12561600" cy="5084439"/>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342900" algn="l" rtl="0">
              <a:lnSpc>
                <a:spcPct val="120000"/>
              </a:lnSpc>
              <a:spcBef>
                <a:spcPts val="6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1pPr>
            <a:lvl2pPr marL="914400" marR="0" lvl="1"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2pPr>
            <a:lvl3pPr marL="1371600" marR="0" lvl="2"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3pPr>
            <a:lvl4pPr marL="1828800" marR="0" lvl="3"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4pPr>
            <a:lvl5pPr marL="2286000" marR="0" lvl="4" indent="-333248" algn="l" rtl="0">
              <a:lnSpc>
                <a:spcPct val="100000"/>
              </a:lnSpc>
              <a:spcBef>
                <a:spcPts val="600"/>
              </a:spcBef>
              <a:spcAft>
                <a:spcPts val="0"/>
              </a:spcAft>
              <a:buClr>
                <a:schemeClr val="dk1"/>
              </a:buClr>
              <a:buSzPts val="1648"/>
              <a:buFont typeface="Arial"/>
              <a:buChar char="»"/>
              <a:defRPr sz="1648" b="0" i="0" u="none" strike="noStrike" cap="none">
                <a:solidFill>
                  <a:schemeClr val="dk1"/>
                </a:solidFill>
                <a:latin typeface="Libre Franklin"/>
                <a:ea typeface="Libre Franklin"/>
                <a:cs typeface="Libre Franklin"/>
                <a:sym typeface="Libre Franklin"/>
              </a:defRPr>
            </a:lvl5pPr>
            <a:lvl6pPr marL="2743200" marR="0" lvl="5"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9pPr>
          </a:lstStyle>
          <a:p>
            <a:r>
              <a:rPr lang="en-US" sz="2400" dirty="0">
                <a:latin typeface="Proxima Nova" panose="020B0604020202020204" charset="0"/>
              </a:rPr>
              <a:t>The role of MBSE is to capture and guide the system design through the</a:t>
            </a:r>
            <a:br>
              <a:rPr lang="en-US" sz="2400" dirty="0">
                <a:latin typeface="Proxima Nova" panose="020B0604020202020204" charset="0"/>
              </a:rPr>
            </a:br>
            <a:r>
              <a:rPr lang="en-US" sz="2400" dirty="0">
                <a:latin typeface="Proxima Nova" panose="020B0604020202020204" charset="0"/>
              </a:rPr>
              <a:t>development of a system model</a:t>
            </a:r>
          </a:p>
          <a:p>
            <a:r>
              <a:rPr lang="en-US" sz="2400" dirty="0">
                <a:latin typeface="Proxima Nova" panose="020B0604020202020204" charset="0"/>
              </a:rPr>
              <a:t>The three core MBSE pillars are [7]:</a:t>
            </a:r>
          </a:p>
          <a:p>
            <a:pPr lvl="1"/>
            <a:r>
              <a:rPr lang="en-US" sz="2000" b="1" u="sng" dirty="0">
                <a:latin typeface="Proxima Nova" panose="020B0604020202020204" charset="0"/>
              </a:rPr>
              <a:t>Modeling language</a:t>
            </a:r>
          </a:p>
          <a:p>
            <a:pPr lvl="2"/>
            <a:r>
              <a:rPr lang="en-US" sz="2000" dirty="0">
                <a:latin typeface="Proxima Nova" panose="020B0604020202020204" charset="0"/>
              </a:rPr>
              <a:t>Defines the elements, relationships, and visual aspects of the diagram</a:t>
            </a:r>
          </a:p>
          <a:p>
            <a:pPr lvl="1"/>
            <a:r>
              <a:rPr lang="en-US" sz="2000" b="1" u="sng" dirty="0">
                <a:latin typeface="Proxima Nova" panose="020B0604020202020204" charset="0"/>
              </a:rPr>
              <a:t>Modeling tool</a:t>
            </a:r>
          </a:p>
          <a:p>
            <a:pPr lvl="2"/>
            <a:r>
              <a:rPr lang="en-US" sz="2000" dirty="0">
                <a:latin typeface="Proxima Nova" panose="020B0604020202020204" charset="0"/>
              </a:rPr>
              <a:t>Authoring software that implements the rules for modeling and visualization based on modeling languages to create and manipulate the model</a:t>
            </a:r>
          </a:p>
          <a:p>
            <a:pPr lvl="1"/>
            <a:r>
              <a:rPr lang="en-US" sz="2000" b="1" u="sng" dirty="0">
                <a:latin typeface="Proxima Nova" panose="020B0604020202020204" charset="0"/>
              </a:rPr>
              <a:t>Modeling method</a:t>
            </a:r>
          </a:p>
          <a:p>
            <a:pPr lvl="2"/>
            <a:r>
              <a:rPr lang="en-US" sz="2000" dirty="0">
                <a:latin typeface="Proxima Nova" panose="020B0604020202020204" charset="0"/>
              </a:rPr>
              <a:t>Provides guidance and a structure that defines what needs to be modeled, at which stages in</a:t>
            </a:r>
            <a:br>
              <a:rPr lang="en-US" sz="2000" dirty="0">
                <a:latin typeface="Proxima Nova" panose="020B0604020202020204" charset="0"/>
              </a:rPr>
            </a:br>
            <a:r>
              <a:rPr lang="en-US" sz="2000" dirty="0">
                <a:latin typeface="Proxima Nova" panose="020B0604020202020204" charset="0"/>
              </a:rPr>
              <a:t>the process, and how to do it (Techniques). </a:t>
            </a:r>
          </a:p>
        </p:txBody>
      </p:sp>
      <p:sp>
        <p:nvSpPr>
          <p:cNvPr id="4" name="Rectangle: Rounded Corners 3">
            <a:extLst>
              <a:ext uri="{FF2B5EF4-FFF2-40B4-BE49-F238E27FC236}">
                <a16:creationId xmlns:a16="http://schemas.microsoft.com/office/drawing/2014/main" id="{560AA9D9-40AB-FB13-97DD-B3E8F305ACC0}"/>
              </a:ext>
            </a:extLst>
          </p:cNvPr>
          <p:cNvSpPr/>
          <p:nvPr/>
        </p:nvSpPr>
        <p:spPr>
          <a:xfrm>
            <a:off x="3751201" y="6560811"/>
            <a:ext cx="6362700" cy="435769"/>
          </a:xfrm>
          <a:prstGeom prst="roundRect">
            <a:avLst/>
          </a:prstGeom>
          <a:solidFill>
            <a:srgbClr val="808080"/>
          </a:solidFill>
          <a:ln w="25400" cap="flat" cmpd="sng" algn="ctr">
            <a:solidFill>
              <a:srgbClr val="BBE0E3">
                <a:shade val="15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ＭＳ Ｐゴシック"/>
              </a:rPr>
              <a:t>Must use all three pillars for successful modeling!</a:t>
            </a:r>
          </a:p>
        </p:txBody>
      </p:sp>
      <p:pic>
        <p:nvPicPr>
          <p:cNvPr id="5" name="Picture 4" descr="SysML Open Source Project: What is SysML? Who created it?">
            <a:extLst>
              <a:ext uri="{FF2B5EF4-FFF2-40B4-BE49-F238E27FC236}">
                <a16:creationId xmlns:a16="http://schemas.microsoft.com/office/drawing/2014/main" id="{2B2FDBEF-980D-1A03-2D23-4334ED8F4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4400" y="1917700"/>
            <a:ext cx="1354592" cy="135459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E3C6391-0CDE-F66C-95F0-03DFDDAA8A5E}"/>
              </a:ext>
            </a:extLst>
          </p:cNvPr>
          <p:cNvSpPr txBox="1"/>
          <p:nvPr/>
        </p:nvSpPr>
        <p:spPr>
          <a:xfrm>
            <a:off x="5757560" y="7366536"/>
            <a:ext cx="2265680" cy="369332"/>
          </a:xfrm>
          <a:prstGeom prst="rect">
            <a:avLst/>
          </a:prstGeom>
          <a:noFill/>
        </p:spPr>
        <p:txBody>
          <a:bodyPr wrap="square" rtlCol="0">
            <a:spAutoFit/>
          </a:bodyPr>
          <a:lstStyle/>
          <a:p>
            <a:r>
              <a:rPr lang="en-US" sz="1800" b="1" dirty="0">
                <a:solidFill>
                  <a:schemeClr val="bg1"/>
                </a:solidFill>
                <a:latin typeface="Proxima Nova" panose="020B0604020202020204" charset="0"/>
              </a:rPr>
              <a:t>Literature Overview</a:t>
            </a:r>
          </a:p>
        </p:txBody>
      </p:sp>
    </p:spTree>
    <p:extLst>
      <p:ext uri="{BB962C8B-B14F-4D97-AF65-F5344CB8AC3E}">
        <p14:creationId xmlns:p14="http://schemas.microsoft.com/office/powerpoint/2010/main" val="395673432"/>
      </p:ext>
    </p:extLst>
  </p:cSld>
  <p:clrMapOvr>
    <a:masterClrMapping/>
  </p:clrMapOvr>
</p:sld>
</file>

<file path=ppt/theme/theme1.xml><?xml version="1.0" encoding="utf-8"?>
<a:theme xmlns:a="http://schemas.openxmlformats.org/drawingml/2006/main" name="Office Theme">
  <a:themeElements>
    <a:clrScheme name="CSU Palette 2016">
      <a:dk1>
        <a:srgbClr val="59595B"/>
      </a:dk1>
      <a:lt1>
        <a:srgbClr val="FFFFFF"/>
      </a:lt1>
      <a:dk2>
        <a:srgbClr val="1E4D2B"/>
      </a:dk2>
      <a:lt2>
        <a:srgbClr val="C8C371"/>
      </a:lt2>
      <a:accent1>
        <a:srgbClr val="D9782C"/>
      </a:accent1>
      <a:accent2>
        <a:srgbClr val="C9D845"/>
      </a:accent2>
      <a:accent3>
        <a:srgbClr val="CC5430"/>
      </a:accent3>
      <a:accent4>
        <a:srgbClr val="105456"/>
      </a:accent4>
      <a:accent5>
        <a:srgbClr val="12A3B6"/>
      </a:accent5>
      <a:accent6>
        <a:srgbClr val="ECC530"/>
      </a:accent6>
      <a:hlink>
        <a:srgbClr val="3246A4"/>
      </a:hlink>
      <a:folHlink>
        <a:srgbClr val="6B15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SU Palette 2016">
      <a:dk1>
        <a:srgbClr val="59595B"/>
      </a:dk1>
      <a:lt1>
        <a:srgbClr val="FFFFFF"/>
      </a:lt1>
      <a:dk2>
        <a:srgbClr val="1E4D2B"/>
      </a:dk2>
      <a:lt2>
        <a:srgbClr val="C8C371"/>
      </a:lt2>
      <a:accent1>
        <a:srgbClr val="D9782C"/>
      </a:accent1>
      <a:accent2>
        <a:srgbClr val="C9D845"/>
      </a:accent2>
      <a:accent3>
        <a:srgbClr val="CC5430"/>
      </a:accent3>
      <a:accent4>
        <a:srgbClr val="105456"/>
      </a:accent4>
      <a:accent5>
        <a:srgbClr val="12A3B6"/>
      </a:accent5>
      <a:accent6>
        <a:srgbClr val="ECC530"/>
      </a:accent6>
      <a:hlink>
        <a:srgbClr val="3246A4"/>
      </a:hlink>
      <a:folHlink>
        <a:srgbClr val="6B15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CSU Palette 2016">
      <a:dk1>
        <a:srgbClr val="59595B"/>
      </a:dk1>
      <a:lt1>
        <a:srgbClr val="FFFFFF"/>
      </a:lt1>
      <a:dk2>
        <a:srgbClr val="1E4D2B"/>
      </a:dk2>
      <a:lt2>
        <a:srgbClr val="C8C371"/>
      </a:lt2>
      <a:accent1>
        <a:srgbClr val="D9782C"/>
      </a:accent1>
      <a:accent2>
        <a:srgbClr val="C9D845"/>
      </a:accent2>
      <a:accent3>
        <a:srgbClr val="CC5430"/>
      </a:accent3>
      <a:accent4>
        <a:srgbClr val="105456"/>
      </a:accent4>
      <a:accent5>
        <a:srgbClr val="12A3B6"/>
      </a:accent5>
      <a:accent6>
        <a:srgbClr val="ECC530"/>
      </a:accent6>
      <a:hlink>
        <a:srgbClr val="3246A4"/>
      </a:hlink>
      <a:folHlink>
        <a:srgbClr val="6B15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62028</TotalTime>
  <Words>8310</Words>
  <Application>Microsoft Office PowerPoint</Application>
  <PresentationFormat>Custom</PresentationFormat>
  <Paragraphs>902</Paragraphs>
  <Slides>81</Slides>
  <Notes>56</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81</vt:i4>
      </vt:variant>
    </vt:vector>
  </HeadingPairs>
  <TitlesOfParts>
    <vt:vector size="93" baseType="lpstr">
      <vt:lpstr>Libre Franklin</vt:lpstr>
      <vt:lpstr>Lato</vt:lpstr>
      <vt:lpstr>Segoe UI</vt:lpstr>
      <vt:lpstr>Arial</vt:lpstr>
      <vt:lpstr>Times New Roman</vt:lpstr>
      <vt:lpstr>MS PGothic</vt:lpstr>
      <vt:lpstr>Wingdings</vt:lpstr>
      <vt:lpstr>Proxima Nova</vt:lpstr>
      <vt:lpstr>Calibri</vt:lpstr>
      <vt:lpstr>Office Theme</vt:lpstr>
      <vt:lpstr>Office Theme</vt:lpstr>
      <vt:lpstr>1_Office Theme</vt:lpstr>
      <vt:lpstr>PowerPoint Presentation</vt:lpstr>
      <vt:lpstr>PowerPoint Presentation</vt:lpstr>
      <vt:lpstr>Program Summary</vt:lpstr>
      <vt:lpstr>Research Overview</vt:lpstr>
      <vt:lpstr>Problem Overview</vt:lpstr>
      <vt:lpstr>Research Motivation</vt:lpstr>
      <vt:lpstr>Overview</vt:lpstr>
      <vt:lpstr>Literature Review</vt:lpstr>
      <vt:lpstr>Model Based Systems Engineering Overview</vt:lpstr>
      <vt:lpstr>Model Based Systems Engineering Methods for Security</vt:lpstr>
      <vt:lpstr>Overview</vt:lpstr>
      <vt:lpstr>Research Questions</vt:lpstr>
      <vt:lpstr>Research Question 1:</vt:lpstr>
      <vt:lpstr>RQ1 Approach:</vt:lpstr>
      <vt:lpstr>How effective is MBSE simulation?</vt:lpstr>
      <vt:lpstr>Understanding the System of Interest: J1939 Protocol</vt:lpstr>
      <vt:lpstr>System Context</vt:lpstr>
      <vt:lpstr>Simulation of attack – Connection Exhaustion Attack</vt:lpstr>
      <vt:lpstr>Simulation of attack – Request Overload Attack</vt:lpstr>
      <vt:lpstr>Conclusions from Simulation</vt:lpstr>
      <vt:lpstr>PowerPoint Presentation</vt:lpstr>
      <vt:lpstr>Selected Method: MBSEsec</vt:lpstr>
      <vt:lpstr>PowerPoint Presentation</vt:lpstr>
      <vt:lpstr>Some Key Concepts</vt:lpstr>
      <vt:lpstr>MBSEsec Applied</vt:lpstr>
      <vt:lpstr>MBSEsec Applied Cont.</vt:lpstr>
      <vt:lpstr>MBSEsec Applied Cont. </vt:lpstr>
      <vt:lpstr>MBSEsec Applied Cont.</vt:lpstr>
      <vt:lpstr>Verification and Satisfaction Checks</vt:lpstr>
      <vt:lpstr>Verification and Satisfaction Checks</vt:lpstr>
      <vt:lpstr>Discussion of Results</vt:lpstr>
      <vt:lpstr>Recommendations</vt:lpstr>
      <vt:lpstr>Research Question 1 Discussion</vt:lpstr>
      <vt:lpstr>Application and Evaluation of MBSEsec to Polaris MRZR off-road vehicle.</vt:lpstr>
      <vt:lpstr>Discovered Shortcomings</vt:lpstr>
      <vt:lpstr>Recommended Changes</vt:lpstr>
      <vt:lpstr>Vulnerability Definition Diagram</vt:lpstr>
      <vt:lpstr>Characterizing Risk</vt:lpstr>
      <vt:lpstr>Risk roll-up Pattern</vt:lpstr>
      <vt:lpstr>Risk Assessment Diagram</vt:lpstr>
      <vt:lpstr>In the background…</vt:lpstr>
      <vt:lpstr>Updated Threat and Risk Definition Diagram</vt:lpstr>
      <vt:lpstr> Integrating Security controls</vt:lpstr>
      <vt:lpstr>Simulating the model</vt:lpstr>
      <vt:lpstr>Traceability: Security Controls to Vulnerabilities</vt:lpstr>
      <vt:lpstr>Research Question 1 Conclusion</vt:lpstr>
      <vt:lpstr>Research Question 2:</vt:lpstr>
      <vt:lpstr>Security Requirements Process – MBSEsec</vt:lpstr>
      <vt:lpstr>Eliciting Goals for Requirements Engineering of Secure Systems</vt:lpstr>
      <vt:lpstr>EGRESS Place within the System-V Framework</vt:lpstr>
      <vt:lpstr>Step 1: System Purpose and Goals Diagram</vt:lpstr>
      <vt:lpstr>Step 2: System Context Diagram</vt:lpstr>
      <vt:lpstr>Step 3: Use Case Diagram</vt:lpstr>
      <vt:lpstr>Steps 4 &amp; 5 : System Unacceptable Losses and Hazards</vt:lpstr>
      <vt:lpstr>Initial Security Goals</vt:lpstr>
      <vt:lpstr>Step 6: Misuse Cases</vt:lpstr>
      <vt:lpstr>Steps 7 &amp; 8: Functional Modeling &amp; Security Critical Functions</vt:lpstr>
      <vt:lpstr>Steps 7 &amp; 8: Functional Modeling  &amp; Security Critical Functions</vt:lpstr>
      <vt:lpstr>Verification and Satisfaction Checks</vt:lpstr>
      <vt:lpstr>System Security Goals</vt:lpstr>
      <vt:lpstr>Research Overview</vt:lpstr>
      <vt:lpstr>Research Contributions</vt:lpstr>
      <vt:lpstr>Real Conclusion</vt:lpstr>
      <vt:lpstr>PowerPoint Presentation</vt:lpstr>
      <vt:lpstr>References</vt:lpstr>
      <vt:lpstr>References</vt:lpstr>
      <vt:lpstr>References</vt:lpstr>
      <vt:lpstr>References</vt:lpstr>
      <vt:lpstr>References</vt:lpstr>
      <vt:lpstr>Key Systems Engineering Standards</vt:lpstr>
      <vt:lpstr>Key Systems Engineering Standards</vt:lpstr>
      <vt:lpstr>INCOSE MBSE </vt:lpstr>
      <vt:lpstr>System Security Guiding Standards </vt:lpstr>
      <vt:lpstr>Security Requirement Engineering Frameworks </vt:lpstr>
      <vt:lpstr>Security Requirement Engineering Frameworks </vt:lpstr>
      <vt:lpstr>Model Based Systems Engineering Methods for Security</vt:lpstr>
      <vt:lpstr>Key Automotive related Literature</vt:lpstr>
      <vt:lpstr>Key Automotive related Literature Cont.</vt:lpstr>
      <vt:lpstr>Security Objectives and Control Structure Diagram</vt:lpstr>
      <vt:lpstr>Attack Scenarios </vt:lpstr>
      <vt:lpstr>Academic Contributions: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Gabe Salinger</dc:creator>
  <cp:lastModifiedBy>Daily,Jeremy</cp:lastModifiedBy>
  <cp:revision>17</cp:revision>
  <dcterms:modified xsi:type="dcterms:W3CDTF">2024-01-26T04:46:39Z</dcterms:modified>
</cp:coreProperties>
</file>